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78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95" autoAdjust="0"/>
  </p:normalViewPr>
  <p:slideViewPr>
    <p:cSldViewPr snapToGrid="0" snapToObjects="1">
      <p:cViewPr varScale="1">
        <p:scale>
          <a:sx n="105" d="100"/>
          <a:sy n="105" d="100"/>
        </p:scale>
        <p:origin x="-10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21/02/16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22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21/02/16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808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elsevier.com/digital-investigation/" TargetMode="External"/><Relationship Id="rId4" Type="http://schemas.openxmlformats.org/officeDocument/2006/relationships/hyperlink" Target="http://www.ssddfj.org/" TargetMode="External"/><Relationship Id="rId5" Type="http://schemas.openxmlformats.org/officeDocument/2006/relationships/hyperlink" Target="http://www.ifip119.org/" TargetMode="External"/><Relationship Id="rId6" Type="http://schemas.openxmlformats.org/officeDocument/2006/relationships/hyperlink" Target="http://www.igi-global.com/Bookstore/TitleDetails.aspx?TitleId=11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frws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Digitalna forenzika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Osnove digitalne forenzike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1</a:t>
            </a:r>
          </a:p>
          <a:p>
            <a:r>
              <a:rPr lang="sl-SI" dirty="0" smtClean="0"/>
              <a:t>Kaj je digitalni dokaz?</a:t>
            </a:r>
          </a:p>
          <a:p>
            <a:pPr>
              <a:buNone/>
            </a:pPr>
            <a:endParaRPr lang="sl-SI" dirty="0" smtClean="0"/>
          </a:p>
          <a:p>
            <a:pPr lvl="1"/>
            <a:r>
              <a:rPr lang="sl-SI" dirty="0" smtClean="0"/>
              <a:t>Digitalni dokaz je katerikoli digitalni podatek, ki je shranjen ali prenešen in omogoča dokaz ali zanikanje [kriminalnega] dejanja.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Kaj je to računalniški sistem?</a:t>
            </a:r>
          </a:p>
          <a:p>
            <a:pPr lvl="1"/>
            <a:endParaRPr lang="sl-SI" dirty="0" smtClean="0"/>
          </a:p>
          <a:p>
            <a:pPr lvl="1"/>
            <a:r>
              <a:rPr lang="sl-SI" dirty="0" smtClean="0"/>
              <a:t>odprti računalniški sistemi</a:t>
            </a:r>
          </a:p>
          <a:p>
            <a:pPr lvl="1"/>
            <a:r>
              <a:rPr lang="sl-SI" dirty="0" smtClean="0"/>
              <a:t>komunikacijski sistemi</a:t>
            </a:r>
          </a:p>
          <a:p>
            <a:pPr lvl="1"/>
            <a:r>
              <a:rPr lang="sl-SI" dirty="0" smtClean="0"/>
              <a:t>vgrajeni sistemi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Osnove digitalne forenzike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00" y="2980267"/>
            <a:ext cx="7878788" cy="3376083"/>
          </a:xfrm>
        </p:spPr>
        <p:txBody>
          <a:bodyPr>
            <a:normAutofit/>
          </a:bodyPr>
          <a:lstStyle/>
          <a:p>
            <a:r>
              <a:rPr lang="sl-SI" dirty="0" smtClean="0"/>
              <a:t>za izvajanje forenzične preiskave ni dovolj znanje, ampak se zahteva certificiranost osebja, organizacije, laboratorija,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Principi digitalne forenzike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uporaba znanosti za potrebe prava</a:t>
            </a:r>
          </a:p>
          <a:p>
            <a:r>
              <a:rPr lang="sl-SI" dirty="0" smtClean="0"/>
              <a:t>pomen razlikovanja gotovosti in verjetnosti:</a:t>
            </a:r>
          </a:p>
          <a:p>
            <a:endParaRPr lang="sl-SI" dirty="0" smtClean="0"/>
          </a:p>
          <a:p>
            <a:pPr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Neobstoj dokaza ni dokaz o neobstoju!</a:t>
            </a:r>
          </a:p>
          <a:p>
            <a:endParaRPr lang="sl-SI" dirty="0" smtClean="0"/>
          </a:p>
          <a:p>
            <a:r>
              <a:rPr lang="sl-SI" dirty="0" smtClean="0"/>
              <a:t>priprava in hranjenje gradiva za morebitni sodni spor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Izmenjava dokaza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5" descr="W:\Projects\Active\Vikraman\S&amp;T\Casey_Update\f01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9" y="1659470"/>
            <a:ext cx="4123262" cy="34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565" y="5469466"/>
            <a:ext cx="7878788" cy="8868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l-SI" dirty="0" smtClean="0"/>
              <a:t>Izmenjava dokaznega gradiva med žrtvijo in storilcem (ali prizoriščem)</a:t>
            </a:r>
          </a:p>
          <a:p>
            <a:pPr algn="r">
              <a:buNone/>
            </a:pPr>
            <a:r>
              <a:rPr lang="sl-SI" dirty="0" smtClean="0"/>
              <a:t>Locardov princip izmenjave</a:t>
            </a:r>
          </a:p>
          <a:p>
            <a:pPr algn="ctr">
              <a:buNone/>
            </a:pPr>
            <a:endParaRPr lang="sl-S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1533" y="1718733"/>
            <a:ext cx="3578220" cy="3454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9250" marR="0" lvl="0" indent="-349250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prstni</a:t>
            </a: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odtisi (na tipkovnici)</a:t>
            </a:r>
          </a:p>
          <a:p>
            <a:pPr marL="349250" marR="0" lvl="0" indent="-349250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l-SI" sz="2400" baseline="0" dirty="0" smtClean="0"/>
              <a:t>e-pošta in zabeležke</a:t>
            </a:r>
          </a:p>
          <a:p>
            <a:pPr marL="349250" marR="0" lvl="0" indent="-349250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l-SI" sz="2400" dirty="0" smtClean="0"/>
              <a:t>zabeležke o </a:t>
            </a:r>
            <a:r>
              <a:rPr lang="sl-SI" sz="2400" dirty="0" smtClean="0"/>
              <a:t>obiskovanih </a:t>
            </a:r>
            <a:r>
              <a:rPr lang="sl-SI" sz="2400" dirty="0" smtClean="0"/>
              <a:t>straneh</a:t>
            </a:r>
          </a:p>
          <a:p>
            <a:pPr marL="349250" marR="0" lvl="0" indent="-349250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l-SI" sz="2400" baseline="0" dirty="0" smtClean="0"/>
              <a:t>komunikacijske</a:t>
            </a:r>
            <a:r>
              <a:rPr lang="sl-SI" sz="2400" dirty="0" smtClean="0"/>
              <a:t> sledi</a:t>
            </a:r>
          </a:p>
          <a:p>
            <a:pPr marL="349250" marR="0" lvl="0" indent="-349250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l-SI" sz="2400" baseline="0" dirty="0" smtClean="0"/>
              <a:t>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Dokazi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dokazi imajo skupne lastnosti (vsi programi te vrste) in posebne lastnosti (konkretne nastavite)</a:t>
            </a:r>
          </a:p>
          <a:p>
            <a:r>
              <a:rPr lang="sl-SI" dirty="0" smtClean="0"/>
              <a:t>da je digitalni dokaz sprejemljiv na sodišču:</a:t>
            </a:r>
          </a:p>
          <a:p>
            <a:pPr lvl="1"/>
            <a:r>
              <a:rPr lang="sl-SI" dirty="0" smtClean="0"/>
              <a:t>mora biti pravilno obdelan (zajet) in</a:t>
            </a:r>
          </a:p>
          <a:p>
            <a:pPr lvl="1"/>
            <a:r>
              <a:rPr lang="sl-SI" dirty="0" smtClean="0"/>
              <a:t>mora biti hranjen na forenzično pravilen način</a:t>
            </a:r>
          </a:p>
          <a:p>
            <a:r>
              <a:rPr lang="sl-SI" dirty="0" smtClean="0"/>
              <a:t>zato je potrebno beležiti vse akcije na prizorišču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Dokazi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2133600"/>
          </a:xfrm>
        </p:spPr>
        <p:txBody>
          <a:bodyPr/>
          <a:lstStyle/>
          <a:p>
            <a:r>
              <a:rPr lang="sl-SI" dirty="0" smtClean="0"/>
              <a:t>zagotavljanje avtentičnosti: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vsebina mora biti nespremenjena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vsebina mora izvirati s prizorišča (beleženje vrstnega reda posedovanja dokaza – dokazna veriga)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dodatne informacije o rokovanju z dokazi</a:t>
            </a:r>
          </a:p>
          <a:p>
            <a:pPr marL="806450" lvl="1" indent="-457200">
              <a:buFont typeface="+mj-lt"/>
              <a:buAutoNum type="arabicPeriod"/>
            </a:pP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5" descr="W:\Projects\Active\Vikraman\S&amp;T\Casey_Update\f01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3733801"/>
            <a:ext cx="7067021" cy="24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Celovitost dokaza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sprejeta oblika zagotavljanja celovitosti dokaza je podpisovanje z razpršilno funkcijo</a:t>
            </a:r>
          </a:p>
          <a:p>
            <a:pPr lvl="1"/>
            <a:r>
              <a:rPr lang="sl-SI" dirty="0" smtClean="0"/>
              <a:t>MD5, SHA-1, 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5" descr="W:\Projects\Active\Vikraman\S&amp;T\Casey_Update\f01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67660"/>
            <a:ext cx="77612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Ravnanje z dokazi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objektivnost dokaza</a:t>
            </a:r>
          </a:p>
          <a:p>
            <a:pPr lvl="1"/>
            <a:r>
              <a:rPr lang="sl-SI" dirty="0" smtClean="0"/>
              <a:t>vsebuje interpretacijo in predstavitev dokaza</a:t>
            </a:r>
          </a:p>
          <a:p>
            <a:r>
              <a:rPr lang="sl-SI" dirty="0" smtClean="0"/>
              <a:t>ponovljivost analize dokaza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Izzivi rokovanja z digitalnimi dokazi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ostanki ali rekonstrukcija ni isto kot celotno gradivo:</a:t>
            </a:r>
          </a:p>
          <a:p>
            <a:pPr lvl="1"/>
            <a:r>
              <a:rPr lang="sl-SI" dirty="0" smtClean="0"/>
              <a:t>rekonstruirana datoteka, ki je bila izbrisana, ni isto kot delčki le-te</a:t>
            </a:r>
          </a:p>
          <a:p>
            <a:pPr lvl="1"/>
            <a:r>
              <a:rPr lang="sl-SI" dirty="0" smtClean="0"/>
              <a:t>ostanki poslane e-pošte ni isto kot celotna e-pošta</a:t>
            </a:r>
          </a:p>
          <a:p>
            <a:r>
              <a:rPr lang="sl-SI" dirty="0" smtClean="0"/>
              <a:t>povezava med (digitalnim) dokazom in storilcem ni vedno očitna</a:t>
            </a:r>
          </a:p>
          <a:p>
            <a:r>
              <a:rPr lang="sl-SI" dirty="0" smtClean="0"/>
              <a:t>podatki niso večni</a:t>
            </a:r>
          </a:p>
          <a:p>
            <a:pPr lvl="1"/>
            <a:r>
              <a:rPr lang="sl-SI" dirty="0" smtClean="0"/>
              <a:t>podatki o prometu na omrežju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Izzivi rokovanja z digitalnimi dokazi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dokazi niso nujno brez napak</a:t>
            </a:r>
          </a:p>
          <a:p>
            <a:pPr lvl="1"/>
            <a:r>
              <a:rPr lang="sl-SI" dirty="0" smtClean="0"/>
              <a:t>administrator je že bil poskušal rešiti pobrisano datoteko</a:t>
            </a:r>
          </a:p>
          <a:p>
            <a:pPr lvl="1"/>
            <a:r>
              <a:rPr lang="sl-SI" dirty="0" smtClean="0"/>
              <a:t>sistemski administrator je spremenil vsebino, da bi zavaroval sistem</a:t>
            </a:r>
          </a:p>
          <a:p>
            <a:pPr lvl="1"/>
            <a:r>
              <a:rPr lang="sl-SI" dirty="0" smtClean="0"/>
              <a:t>prišlo je do napake pri zajemu podatkov (nestandardni postopek)</a:t>
            </a:r>
          </a:p>
          <a:p>
            <a:pPr lvl="1"/>
            <a:r>
              <a:rPr lang="sl-SI" dirty="0" smtClean="0"/>
              <a:t>pri zajemu podatkov je bil uporabljen okužen medij</a:t>
            </a:r>
          </a:p>
          <a:p>
            <a:pPr lvl="1"/>
            <a:r>
              <a:rPr lang="sl-SI" dirty="0" smtClean="0"/>
              <a:t>medij s shranjenimi podatki se je poškodoval</a:t>
            </a:r>
          </a:p>
          <a:p>
            <a:pPr lvl="1"/>
            <a:r>
              <a:rPr lang="sl-SI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Digitalna forenzika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predavanja: dr. Andrej Brodnik</a:t>
            </a:r>
          </a:p>
          <a:p>
            <a:r>
              <a:rPr lang="sl-SI" dirty="0" smtClean="0"/>
              <a:t>vaje: dr. Gašper Fele-Žorž</a:t>
            </a:r>
          </a:p>
          <a:p>
            <a:r>
              <a:rPr lang="sl-SI" dirty="0" smtClean="0"/>
              <a:t>e-viri: učilnica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Digitalni svet ni ločen od realnega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694995" cy="4756150"/>
          </a:xfrm>
        </p:spPr>
        <p:txBody>
          <a:bodyPr/>
          <a:lstStyle/>
          <a:p>
            <a:r>
              <a:rPr lang="sl-SI" dirty="0" smtClean="0"/>
              <a:t>primer: kupec je preko eBay kupil dobrino</a:t>
            </a:r>
          </a:p>
          <a:p>
            <a:pPr lvl="1"/>
            <a:r>
              <a:rPr lang="sl-SI" i="1" dirty="0" smtClean="0"/>
              <a:t>case example: Auction Fraud, 2000</a:t>
            </a:r>
            <a:r>
              <a:rPr lang="sl-SI" dirty="0" smtClean="0"/>
              <a:t>; str. 29</a:t>
            </a:r>
          </a:p>
          <a:p>
            <a:r>
              <a:rPr lang="sl-SI" dirty="0" smtClean="0"/>
              <a:t>podatki lahko pridejo iz povsem nepričakovanih mest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5" descr="W:\Projects\Active\Vikraman\S&amp;T\Casey_Update\f01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560" y="2202922"/>
            <a:ext cx="4492790" cy="41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Razvoj jezika raziskave računalniških zločinov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2</a:t>
            </a:r>
          </a:p>
          <a:p>
            <a:r>
              <a:rPr lang="sl-SI" dirty="0" smtClean="0"/>
              <a:t>na začetku ni bilo računalnikov in zakon je ščitil samo materialne dokaze</a:t>
            </a:r>
          </a:p>
          <a:p>
            <a:r>
              <a:rPr lang="sl-SI" dirty="0" smtClean="0"/>
              <a:t>digitalni dokazi vključujejo:</a:t>
            </a:r>
          </a:p>
          <a:p>
            <a:pPr lvl="1"/>
            <a:r>
              <a:rPr lang="sl-SI" dirty="0" smtClean="0"/>
              <a:t>računalniška (datotečna) forenzika</a:t>
            </a:r>
          </a:p>
          <a:p>
            <a:pPr lvl="1"/>
            <a:r>
              <a:rPr lang="sl-SI" dirty="0" smtClean="0"/>
              <a:t>omrežna forenzika</a:t>
            </a:r>
          </a:p>
          <a:p>
            <a:pPr lvl="1"/>
            <a:r>
              <a:rPr lang="sl-SI" dirty="0" smtClean="0"/>
              <a:t>mobilna forenzika</a:t>
            </a:r>
          </a:p>
          <a:p>
            <a:pPr lvl="1"/>
            <a:r>
              <a:rPr lang="sl-SI" dirty="0" smtClean="0"/>
              <a:t>slabogramje (</a:t>
            </a:r>
            <a:r>
              <a:rPr lang="sl-SI" i="1" dirty="0" smtClean="0"/>
              <a:t>malware</a:t>
            </a:r>
            <a:r>
              <a:rPr lang="sl-SI" dirty="0" smtClean="0"/>
              <a:t>) forenzika</a:t>
            </a:r>
          </a:p>
          <a:p>
            <a:r>
              <a:rPr lang="sl-SI" dirty="0" smtClean="0"/>
              <a:t>pomembna razlika med preiskovanjem in analizo podatkov</a:t>
            </a:r>
          </a:p>
          <a:p>
            <a:pPr lvl="1"/>
            <a:r>
              <a:rPr lang="sl-SI" dirty="0" smtClean="0"/>
              <a:t>preiskovanje vključuje zajem, organizacijo, ...</a:t>
            </a:r>
          </a:p>
          <a:p>
            <a:pPr lvl="1"/>
            <a:r>
              <a:rPr lang="sl-SI" dirty="0" smtClean="0"/>
              <a:t>analiza predstavlja dejansko obravnavo dokazov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računalnika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None/>
            </a:pPr>
            <a:r>
              <a:rPr lang="sl-SI" dirty="0" smtClean="0"/>
              <a:t>Po Parkerju: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predmet (objekt) zločina</a:t>
            </a:r>
          </a:p>
          <a:p>
            <a:pPr marL="806450" lvl="1" indent="-457200"/>
            <a:r>
              <a:rPr lang="sl-SI" dirty="0" smtClean="0"/>
              <a:t>kraja računalnika ali uničenje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osebek (subjekt) zločina – zločin je bil narejen s pomočjo računalnika</a:t>
            </a:r>
          </a:p>
          <a:p>
            <a:pPr marL="806450" lvl="1" indent="-457200"/>
            <a:r>
              <a:rPr lang="sl-SI" dirty="0" smtClean="0"/>
              <a:t>okužba računalnika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orodje za pripravo in/ali izvedbo zločina</a:t>
            </a:r>
          </a:p>
          <a:p>
            <a:pPr marL="806450" lvl="1" indent="-457200"/>
            <a:r>
              <a:rPr lang="sl-SI" dirty="0" smtClean="0"/>
              <a:t>kopiranje dokumentov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uporaba po svojih lastnostih v zločinu (</a:t>
            </a:r>
            <a:r>
              <a:rPr lang="sl-SI" i="1" dirty="0" smtClean="0"/>
              <a:t>symbol</a:t>
            </a:r>
            <a:r>
              <a:rPr lang="sl-SI" dirty="0" smtClean="0"/>
              <a:t>)</a:t>
            </a:r>
          </a:p>
          <a:p>
            <a:pPr marL="806450" lvl="1" indent="-457200"/>
            <a:r>
              <a:rPr lang="sl-SI" dirty="0" smtClean="0"/>
              <a:t>ponujanje storitev ali zmožnosti računalniških storitev: dobitki na borzi, ...</a:t>
            </a:r>
          </a:p>
          <a:p>
            <a:pPr marL="469900" indent="-457200"/>
            <a:r>
              <a:rPr lang="sl-SI" dirty="0" smtClean="0"/>
              <a:t>vir podatkov(!!) – ostanki datotek, e-pošte,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računalnika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sl-SI" dirty="0" smtClean="0"/>
              <a:t>USDOJ (</a:t>
            </a:r>
            <a:r>
              <a:rPr lang="sl-SI" i="1" dirty="0" smtClean="0"/>
              <a:t>US Department of Justice</a:t>
            </a:r>
            <a:r>
              <a:rPr lang="sl-SI" dirty="0" smtClean="0"/>
              <a:t>):</a:t>
            </a:r>
          </a:p>
          <a:p>
            <a:pPr marL="457200" indent="-457200"/>
            <a:r>
              <a:rPr lang="sl-SI" dirty="0" smtClean="0">
                <a:solidFill>
                  <a:srgbClr val="FF0000"/>
                </a:solidFill>
              </a:rPr>
              <a:t>strojna oprema kot predmet ali rezultat zločina</a:t>
            </a:r>
          </a:p>
          <a:p>
            <a:pPr marL="457200" indent="-457200"/>
            <a:r>
              <a:rPr lang="sl-SI" dirty="0" smtClean="0">
                <a:solidFill>
                  <a:srgbClr val="FF0000"/>
                </a:solidFill>
              </a:rPr>
              <a:t>strojna oprema kot instrument</a:t>
            </a:r>
          </a:p>
          <a:p>
            <a:pPr marL="457200" indent="-457200"/>
            <a:r>
              <a:rPr lang="sl-SI" dirty="0" smtClean="0">
                <a:solidFill>
                  <a:srgbClr val="FF0000"/>
                </a:solidFill>
              </a:rPr>
              <a:t>strojna oprema kot dokaz</a:t>
            </a:r>
          </a:p>
          <a:p>
            <a:pPr marL="457200" indent="-457200"/>
            <a:r>
              <a:rPr lang="sl-SI" dirty="0" smtClean="0">
                <a:solidFill>
                  <a:srgbClr val="FFFF00"/>
                </a:solidFill>
              </a:rPr>
              <a:t>informacija kot predmet ali rezultat zločina</a:t>
            </a:r>
          </a:p>
          <a:p>
            <a:pPr marL="457200" indent="-457200"/>
            <a:r>
              <a:rPr lang="sl-SI" dirty="0" smtClean="0">
                <a:solidFill>
                  <a:srgbClr val="FFFF00"/>
                </a:solidFill>
              </a:rPr>
              <a:t>informacija kot instrument</a:t>
            </a:r>
          </a:p>
          <a:p>
            <a:pPr marL="457200" indent="-457200"/>
            <a:r>
              <a:rPr lang="sl-SI" dirty="0" smtClean="0">
                <a:solidFill>
                  <a:srgbClr val="FFFF00"/>
                </a:solidFill>
              </a:rPr>
              <a:t>informacija kot dokaz</a:t>
            </a:r>
          </a:p>
          <a:p>
            <a:pPr marL="457200" indent="-457200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Digitalni dokaz na sodišču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98805"/>
            <a:ext cx="7878788" cy="103297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3</a:t>
            </a:r>
          </a:p>
          <a:p>
            <a:pPr>
              <a:buNone/>
            </a:pPr>
            <a:r>
              <a:rPr lang="sl-SI" dirty="0" smtClean="0"/>
              <a:t>digitalni dokaz na sodišču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7" descr="C:\Documents and Settings\palaniv\Desktop\Imagebank\03\f03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2731779"/>
            <a:ext cx="5300133" cy="36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 izvedenca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predstavitev dokaznega gradiva:</a:t>
            </a:r>
          </a:p>
          <a:p>
            <a:pPr lvl="1"/>
            <a:r>
              <a:rPr lang="sl-SI" dirty="0" smtClean="0"/>
              <a:t>ne podleči vplivom</a:t>
            </a:r>
          </a:p>
          <a:p>
            <a:pPr lvl="1"/>
            <a:r>
              <a:rPr lang="sl-SI" dirty="0" smtClean="0"/>
              <a:t>odklanjati prezgodaj postavljane teorije</a:t>
            </a:r>
          </a:p>
          <a:p>
            <a:pPr lvl="1"/>
            <a:r>
              <a:rPr lang="sl-SI" dirty="0" smtClean="0"/>
              <a:t>raba znanstvene resnice za potrebe pravnega procesa</a:t>
            </a:r>
          </a:p>
          <a:p>
            <a:r>
              <a:rPr lang="sl-SI" dirty="0" smtClean="0"/>
              <a:t>ACM Code of ethics</a:t>
            </a:r>
          </a:p>
          <a:p>
            <a:r>
              <a:rPr lang="sl-SI" dirty="0" smtClean="0"/>
              <a:t>IEEE Code of ethics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Sprejemljivost gradiva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pet osnovnih pravil: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relevantnost gradiva za primer</a:t>
            </a:r>
            <a:endParaRPr lang="sl-SI" i="1" dirty="0" smtClean="0"/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avtentičnost gradiva </a:t>
            </a:r>
            <a:r>
              <a:rPr lang="sl-SI" i="1" dirty="0" smtClean="0"/>
              <a:t>(zajem, sledljivost, ...)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niso govorice </a:t>
            </a:r>
            <a:r>
              <a:rPr lang="sl-SI" i="1" dirty="0" smtClean="0"/>
              <a:t>(dokaz sam niso govorice, če ni govorec prisoten)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najboljši možen dokaz </a:t>
            </a:r>
            <a:r>
              <a:rPr lang="sl-SI" i="1" dirty="0" smtClean="0"/>
              <a:t>(original in kopija)</a:t>
            </a:r>
          </a:p>
          <a:p>
            <a:pPr marL="806450" lvl="1" indent="-457200">
              <a:buFont typeface="+mj-lt"/>
              <a:buAutoNum type="arabicPeriod"/>
            </a:pPr>
            <a:r>
              <a:rPr lang="sl-SI" dirty="0" smtClean="0"/>
              <a:t>dokazno gradivo brez potrebe ne napeljuje na zaključke</a:t>
            </a:r>
          </a:p>
          <a:p>
            <a:r>
              <a:rPr lang="sl-SI" dirty="0" smtClean="0"/>
              <a:t>nalog za preiskavo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Stopnje zanesljivosti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350" y="1583267"/>
            <a:ext cx="7878788" cy="477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sl-SI" sz="2400" dirty="0" smtClean="0"/>
              <a:t>v beležkah imamo zapis:</a:t>
            </a:r>
          </a:p>
          <a:p>
            <a:pPr marL="349250" indent="-349250" defTabSz="914400">
              <a:spcBef>
                <a:spcPts val="2000"/>
              </a:spcBef>
            </a:pPr>
            <a:r>
              <a:rPr lang="sl-SI" dirty="0" smtClean="0">
                <a:solidFill>
                  <a:srgbClr val="CCFFCC"/>
                </a:solidFill>
                <a:latin typeface="Courier"/>
                <a:cs typeface="Courier"/>
              </a:rPr>
              <a:t>2009-04-03 02:28:10 W3SVC1 10.10.10.50 GET /images/snakeoil13.jpg-80-192.168.1.1 Mozilla/4.0+(compatible;+MSIE+6.0;Windows+NT+5.1) 200 0 0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kaj</a:t>
            </a: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sklepamo iz njega?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sl-SI" sz="2400" baseline="0" dirty="0" smtClean="0"/>
              <a:t>stopnje zanesljivosti:</a:t>
            </a:r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skoraj zagotovo; (2) zelo verjetno; (3) verjetno; (4) zelo možno; (5) možno</a:t>
            </a:r>
          </a:p>
          <a:p>
            <a:pPr marL="806450" lvl="1" indent="-349250" defTabSz="914400">
              <a:spcBef>
                <a:spcPts val="2000"/>
              </a:spcBef>
              <a:buFont typeface="Arial"/>
              <a:buChar char="•"/>
            </a:pPr>
            <a:r>
              <a:rPr lang="sl-SI" sz="2400" baseline="0" dirty="0" smtClean="0"/>
              <a:t>statistična verjetnost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Računalniška zakonodaja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4</a:t>
            </a:r>
          </a:p>
          <a:p>
            <a:r>
              <a:rPr lang="sl-SI" dirty="0" smtClean="0"/>
              <a:t>zakonodaja ZDA</a:t>
            </a:r>
          </a:p>
          <a:p>
            <a:pPr lvl="1"/>
            <a:r>
              <a:rPr lang="sl-SI" dirty="0" smtClean="0"/>
              <a:t>50 zakonodaj</a:t>
            </a:r>
          </a:p>
          <a:p>
            <a:pPr lvl="1"/>
            <a:r>
              <a:rPr lang="sl-SI" dirty="0" smtClean="0"/>
              <a:t>zakonodaja Washingon DC</a:t>
            </a:r>
          </a:p>
          <a:p>
            <a:pPr lvl="1"/>
            <a:r>
              <a:rPr lang="sl-SI" dirty="0" smtClean="0"/>
              <a:t>zvezna zakonodaja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Računalniška zakonodaja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5</a:t>
            </a:r>
          </a:p>
          <a:p>
            <a:r>
              <a:rPr lang="sl-SI" dirty="0" smtClean="0"/>
              <a:t>zakonodaja ES (</a:t>
            </a:r>
            <a:r>
              <a:rPr lang="sl-SI" i="1" dirty="0" smtClean="0"/>
              <a:t>EU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Irska in Velika Britanija ločen sistem – </a:t>
            </a:r>
            <a:r>
              <a:rPr lang="sl-SI" i="1" dirty="0" smtClean="0"/>
              <a:t>common law</a:t>
            </a:r>
          </a:p>
          <a:p>
            <a:pPr lvl="1"/>
            <a:r>
              <a:rPr lang="sl-SI" dirty="0" smtClean="0"/>
              <a:t>preostale države – </a:t>
            </a:r>
            <a:r>
              <a:rPr lang="sl-SI" i="1" dirty="0" smtClean="0"/>
              <a:t>civil law</a:t>
            </a:r>
          </a:p>
          <a:p>
            <a:r>
              <a:rPr lang="sl-SI" dirty="0" smtClean="0"/>
              <a:t>skupna zakonodaja:</a:t>
            </a:r>
          </a:p>
          <a:p>
            <a:pPr lvl="1"/>
            <a:r>
              <a:rPr lang="sl-SI" dirty="0" smtClean="0"/>
              <a:t>parlament EU</a:t>
            </a:r>
          </a:p>
          <a:p>
            <a:pPr lvl="1"/>
            <a:r>
              <a:rPr lang="sl-SI" dirty="0" smtClean="0"/>
              <a:t>Konvencija o računalniških zločinih (</a:t>
            </a:r>
            <a:r>
              <a:rPr lang="sl-SI" i="1" dirty="0" smtClean="0"/>
              <a:t>Convention on Cybercrime</a:t>
            </a:r>
            <a:r>
              <a:rPr lang="sl-SI" dirty="0" smtClean="0"/>
              <a:t>), 1. julij 2004</a:t>
            </a:r>
          </a:p>
          <a:p>
            <a:pPr lvl="2"/>
            <a:r>
              <a:rPr lang="sl-SI" dirty="0" smtClean="0"/>
              <a:t>nista ratificirali Irska in Velika Britanija</a:t>
            </a:r>
          </a:p>
          <a:p>
            <a:pPr lvl="1"/>
            <a:r>
              <a:rPr lang="sl-SI" dirty="0" smtClean="0"/>
              <a:t>Protokol o dejanjih rasizma in ksenofobije, 1. marec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predmeta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Literatura:</a:t>
            </a:r>
          </a:p>
          <a:p>
            <a:pPr lvl="1"/>
            <a:r>
              <a:rPr lang="sl-SI" b="1" i="1" dirty="0" smtClean="0">
                <a:solidFill>
                  <a:srgbClr val="FF0000"/>
                </a:solidFill>
              </a:rPr>
              <a:t>Eoghan Casey: Digital Evidence and Computer Crime (third edition)</a:t>
            </a:r>
          </a:p>
          <a:p>
            <a:pPr lvl="1"/>
            <a:r>
              <a:rPr lang="en-US" dirty="0" smtClean="0"/>
              <a:t>DFRWS (Digital Forensics Research Conference): </a:t>
            </a:r>
            <a:r>
              <a:rPr lang="en-US" dirty="0" smtClean="0">
                <a:hlinkClick r:id="rId2"/>
              </a:rPr>
              <a:t>http://www.dfrws.org/</a:t>
            </a:r>
            <a:endParaRPr lang="en-US" dirty="0" smtClean="0"/>
          </a:p>
          <a:p>
            <a:pPr lvl="1"/>
            <a:r>
              <a:rPr lang="en-US" dirty="0" smtClean="0"/>
              <a:t>Digital Investigation – Elsevier: </a:t>
            </a:r>
            <a:r>
              <a:rPr lang="en-US" dirty="0" smtClean="0">
                <a:hlinkClick r:id="rId3"/>
              </a:rPr>
              <a:t>http://www.journals.elsevier.com/digital-investigation/</a:t>
            </a:r>
            <a:endParaRPr lang="en-US" dirty="0" smtClean="0"/>
          </a:p>
          <a:p>
            <a:pPr lvl="1"/>
            <a:r>
              <a:rPr lang="en-US" dirty="0" smtClean="0"/>
              <a:t>SSDDFJ (Small Scale Digital Device Forensics Journal): </a:t>
            </a:r>
            <a:r>
              <a:rPr lang="en-US" dirty="0" smtClean="0">
                <a:hlinkClick r:id="rId4"/>
              </a:rPr>
              <a:t>http://www.ssddfj.org/</a:t>
            </a:r>
            <a:endParaRPr lang="en-US" dirty="0" smtClean="0"/>
          </a:p>
          <a:p>
            <a:pPr lvl="1"/>
            <a:r>
              <a:rPr lang="en-US" dirty="0" smtClean="0"/>
              <a:t>IFIP Working Group 11.9 Digital Forensics: </a:t>
            </a:r>
            <a:r>
              <a:rPr lang="en-US" dirty="0" smtClean="0">
                <a:hlinkClick r:id="rId5"/>
              </a:rPr>
              <a:t>http://www.ifip119.org/</a:t>
            </a:r>
            <a:endParaRPr lang="en-US" dirty="0" smtClean="0"/>
          </a:p>
          <a:p>
            <a:pPr lvl="1"/>
            <a:r>
              <a:rPr lang="en-US" dirty="0" smtClean="0"/>
              <a:t> IJDCF (International Journal of Digital Crime and Forensics): </a:t>
            </a:r>
            <a:r>
              <a:rPr lang="en-US" dirty="0" smtClean="0">
                <a:hlinkClick r:id="rId6"/>
              </a:rPr>
              <a:t>http://www.igi-global.com/Bookstore/TitleDetails.aspx?TitleId=1112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Zločini nad integriteto računalnika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Dostop do računalnika ni dovoljen, če nam tega ne dovoli lastnik</a:t>
            </a:r>
          </a:p>
          <a:p>
            <a:r>
              <a:rPr lang="sl-SI" dirty="0" smtClean="0"/>
              <a:t>Primeri:</a:t>
            </a:r>
          </a:p>
          <a:p>
            <a:pPr lvl="1"/>
            <a:r>
              <a:rPr lang="sl-SI" dirty="0" smtClean="0"/>
              <a:t>hekerji</a:t>
            </a:r>
          </a:p>
          <a:p>
            <a:pPr lvl="1"/>
            <a:r>
              <a:rPr lang="sl-SI" dirty="0" smtClean="0"/>
              <a:t>kraja podatkov</a:t>
            </a:r>
          </a:p>
          <a:p>
            <a:pPr lvl="1"/>
            <a:r>
              <a:rPr lang="sl-SI" dirty="0" smtClean="0"/>
              <a:t>prestrezanje podatkov</a:t>
            </a:r>
          </a:p>
          <a:p>
            <a:pPr lvl="1"/>
            <a:r>
              <a:rPr lang="sl-SI" dirty="0" smtClean="0"/>
              <a:t>vplivanje na podatke in/ali sisteme (DOS, virusi)</a:t>
            </a:r>
          </a:p>
          <a:p>
            <a:pPr lvl="1"/>
            <a:r>
              <a:rPr lang="sl-SI" dirty="0" smtClean="0"/>
              <a:t>››napačna‹‹ ali nenamenska uporaba enote/naprave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Zločini s pomočjo računalnika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ponarejanje</a:t>
            </a:r>
          </a:p>
          <a:p>
            <a:r>
              <a:rPr lang="sl-SI" dirty="0" smtClean="0"/>
              <a:t>goljufija</a:t>
            </a:r>
          </a:p>
          <a:p>
            <a:r>
              <a:rPr lang="sl-SI" dirty="0" smtClean="0"/>
              <a:t>zloraba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Zločini povezani s vsebino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Zločini, ki zadevajo vsebino podatkov</a:t>
            </a:r>
          </a:p>
          <a:p>
            <a:pPr lvl="1"/>
            <a:r>
              <a:rPr lang="sl-SI" dirty="0" smtClean="0"/>
              <a:t>otroška pornografija</a:t>
            </a:r>
          </a:p>
          <a:p>
            <a:pPr lvl="1"/>
            <a:r>
              <a:rPr lang="sl-SI" dirty="0" smtClean="0"/>
              <a:t>spletno zapeljevanje</a:t>
            </a:r>
          </a:p>
          <a:p>
            <a:pPr lvl="1"/>
            <a:r>
              <a:rPr lang="sl-SI" dirty="0" smtClean="0"/>
              <a:t>rasizem in ksenofobija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Ostali zločini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kršenje avtorskih pravic</a:t>
            </a:r>
          </a:p>
          <a:p>
            <a:r>
              <a:rPr lang="sl-SI" dirty="0" smtClean="0"/>
              <a:t>računalniško izsiljevanje</a:t>
            </a:r>
          </a:p>
          <a:p>
            <a:r>
              <a:rPr lang="sl-SI" dirty="0" smtClean="0"/>
              <a:t>...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predmeta – nadalj.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predavanja: vključno z vsaj dvema vabljenima predavanjima</a:t>
            </a:r>
          </a:p>
          <a:p>
            <a:r>
              <a:rPr lang="sl-SI" dirty="0" smtClean="0"/>
              <a:t>domače naloge (DN):</a:t>
            </a:r>
          </a:p>
          <a:p>
            <a:pPr lvl="1"/>
            <a:r>
              <a:rPr lang="sl-SI" dirty="0" smtClean="0"/>
              <a:t>štiri domače naloge iz vsebine predavanj (!), vaj in knjige</a:t>
            </a:r>
          </a:p>
          <a:p>
            <a:pPr lvl="1"/>
            <a:r>
              <a:rPr lang="sl-SI" dirty="0" smtClean="0"/>
              <a:t>naloge v učilnici</a:t>
            </a:r>
          </a:p>
          <a:p>
            <a:pPr lvl="1"/>
            <a:r>
              <a:rPr lang="sl-SI" dirty="0" smtClean="0"/>
              <a:t>oddati PDF datoteko</a:t>
            </a:r>
          </a:p>
          <a:p>
            <a:pPr lvl="1"/>
            <a:r>
              <a:rPr lang="sl-SI" i="1" dirty="0" smtClean="0"/>
              <a:t>za pozitivno: vsaka naloga vsaj 20% in povprečje vsaj 40%</a:t>
            </a:r>
            <a:endParaRPr lang="sl-SI" dirty="0" smtClean="0"/>
          </a:p>
          <a:p>
            <a:r>
              <a:rPr lang="sl-SI" dirty="0" smtClean="0"/>
              <a:t>laboratorijski nalogi (LN):</a:t>
            </a:r>
          </a:p>
          <a:p>
            <a:pPr lvl="1"/>
            <a:r>
              <a:rPr lang="sl-SI" dirty="0" smtClean="0"/>
              <a:t>dve praktični laboratorijski nalogi</a:t>
            </a:r>
          </a:p>
          <a:p>
            <a:pPr lvl="1"/>
            <a:r>
              <a:rPr lang="sl-SI" dirty="0" smtClean="0"/>
              <a:t>nalogi postavljeni v učilnici, kamor se tudi oddaja rezultate</a:t>
            </a:r>
          </a:p>
          <a:p>
            <a:pPr lvl="1"/>
            <a:r>
              <a:rPr lang="sl-SI" i="1" dirty="0" smtClean="0"/>
              <a:t>za pozitivno: vsaka vsaj 20% in povprečje vsaj 50%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predmeta – nadalj.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seminarska naloga (SN):</a:t>
            </a:r>
          </a:p>
          <a:p>
            <a:pPr lvl="1"/>
            <a:r>
              <a:rPr lang="sl-SI" dirty="0" smtClean="0"/>
              <a:t>skupina bo morala prebrati: znanstveni članek iz revije ali konference, knjige, orodja ali podobno</a:t>
            </a:r>
          </a:p>
          <a:p>
            <a:pPr lvl="1"/>
            <a:r>
              <a:rPr lang="sl-SI" dirty="0" smtClean="0"/>
              <a:t>predstavitev (20 minut) in pisni izdelek, ki ga kolegi recenzirajo ter na koncu dokončni izdelek</a:t>
            </a:r>
          </a:p>
          <a:p>
            <a:pPr lvl="1"/>
            <a:r>
              <a:rPr lang="sl-SI" dirty="0" smtClean="0"/>
              <a:t>časovni razpored:</a:t>
            </a:r>
          </a:p>
          <a:p>
            <a:pPr lvl="2"/>
            <a:r>
              <a:rPr lang="sl-SI" dirty="0" smtClean="0"/>
              <a:t>do </a:t>
            </a:r>
            <a:r>
              <a:rPr lang="sl-SI" dirty="0" smtClean="0"/>
              <a:t>7.3</a:t>
            </a:r>
            <a:r>
              <a:rPr lang="sl-SI" dirty="0" smtClean="0"/>
              <a:t>. izbira skupine; do </a:t>
            </a:r>
            <a:r>
              <a:rPr lang="sl-SI" dirty="0" smtClean="0"/>
              <a:t>14. </a:t>
            </a:r>
            <a:r>
              <a:rPr lang="sl-SI" dirty="0" smtClean="0"/>
              <a:t>3. vsaka skupina odda predlog teme svoje seminarske naloge, ki se jo potrdi oziroma zavrne vendar najkasneje do </a:t>
            </a:r>
            <a:r>
              <a:rPr lang="sl-SI" dirty="0" smtClean="0"/>
              <a:t>21. </a:t>
            </a:r>
            <a:r>
              <a:rPr lang="sl-SI" dirty="0" smtClean="0"/>
              <a:t>3. potrdi;</a:t>
            </a:r>
          </a:p>
          <a:p>
            <a:pPr lvl="2"/>
            <a:r>
              <a:rPr lang="sl-SI" dirty="0" smtClean="0"/>
              <a:t>do </a:t>
            </a:r>
            <a:r>
              <a:rPr lang="sl-SI" dirty="0" smtClean="0"/>
              <a:t>2.5</a:t>
            </a:r>
            <a:r>
              <a:rPr lang="sl-SI" dirty="0" smtClean="0"/>
              <a:t>. oddana predstavitev; do </a:t>
            </a:r>
            <a:r>
              <a:rPr lang="sl-SI" dirty="0"/>
              <a:t>9</a:t>
            </a:r>
            <a:r>
              <a:rPr lang="sl-SI" dirty="0" smtClean="0"/>
              <a:t>.5</a:t>
            </a:r>
            <a:r>
              <a:rPr lang="sl-SI" dirty="0" smtClean="0"/>
              <a:t>. oddana seminarska; do </a:t>
            </a:r>
            <a:r>
              <a:rPr lang="sl-SI" dirty="0" smtClean="0"/>
              <a:t>23.5</a:t>
            </a:r>
            <a:r>
              <a:rPr lang="sl-SI" dirty="0" smtClean="0"/>
              <a:t>. recenzija; do </a:t>
            </a:r>
            <a:r>
              <a:rPr lang="sl-SI" dirty="0" smtClean="0"/>
              <a:t>6.6</a:t>
            </a:r>
            <a:r>
              <a:rPr lang="sl-SI" dirty="0" smtClean="0"/>
              <a:t>. dokončno besedilo;</a:t>
            </a:r>
          </a:p>
          <a:p>
            <a:pPr lvl="2"/>
            <a:r>
              <a:rPr lang="sl-SI" dirty="0" smtClean="0"/>
              <a:t>v maju in juniju predstavitve seminarskih nalog</a:t>
            </a:r>
          </a:p>
          <a:p>
            <a:pPr lvl="1"/>
            <a:r>
              <a:rPr lang="sl-SI" i="1" dirty="0" smtClean="0"/>
              <a:t>za pozitivno: oddani vsi izdelki in vsaj 40% iz predstavitve ter 40% iz končnega pisnega izdelka ter vsaj 50% iz skupne ocene seminarske naloge</a:t>
            </a:r>
          </a:p>
          <a:p>
            <a:pPr lvl="1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predmeta – nadalj.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pisni izpit (PI):</a:t>
            </a:r>
          </a:p>
          <a:p>
            <a:pPr lvl="1"/>
            <a:r>
              <a:rPr lang="sl-SI" dirty="0" smtClean="0"/>
              <a:t>samo en pisni izpit in to sredi leta (predvidoma </a:t>
            </a:r>
            <a:r>
              <a:rPr lang="sl-SI" dirty="0" smtClean="0"/>
              <a:t>v tednu 2. </a:t>
            </a:r>
            <a:r>
              <a:rPr lang="sl-SI" dirty="0"/>
              <a:t>5</a:t>
            </a:r>
            <a:r>
              <a:rPr lang="sl-SI" dirty="0" smtClean="0"/>
              <a:t>.)</a:t>
            </a:r>
          </a:p>
          <a:p>
            <a:pPr lvl="1"/>
            <a:r>
              <a:rPr lang="sl-SI" i="1" dirty="0" smtClean="0"/>
              <a:t>za pozitivno: vsaj 50%</a:t>
            </a:r>
            <a:endParaRPr lang="sl-SI" dirty="0" smtClean="0"/>
          </a:p>
          <a:p>
            <a:pPr lvl="1"/>
            <a:endParaRPr lang="sl-SI" dirty="0" smtClean="0"/>
          </a:p>
          <a:p>
            <a:r>
              <a:rPr lang="sl-SI" dirty="0" smtClean="0"/>
              <a:t>skupna ocen predmeta:</a:t>
            </a:r>
          </a:p>
          <a:p>
            <a:pPr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/>
              <a:t>		</a:t>
            </a:r>
            <a:r>
              <a:rPr lang="sl-SI" dirty="0" smtClean="0">
                <a:solidFill>
                  <a:srgbClr val="FFFF00"/>
                </a:solidFill>
              </a:rPr>
              <a:t>1/3 * PI</a:t>
            </a:r>
            <a:r>
              <a:rPr lang="sl-SI" dirty="0" smtClean="0"/>
              <a:t>  +  </a:t>
            </a:r>
            <a:r>
              <a:rPr lang="sl-SI" dirty="0" smtClean="0">
                <a:solidFill>
                  <a:srgbClr val="FF0000"/>
                </a:solidFill>
              </a:rPr>
              <a:t>1/3 * SN</a:t>
            </a:r>
            <a:r>
              <a:rPr lang="sl-SI" dirty="0" smtClean="0"/>
              <a:t> +  </a:t>
            </a:r>
            <a:r>
              <a:rPr lang="sl-SI" dirty="0" smtClean="0">
                <a:solidFill>
                  <a:srgbClr val="FF6600"/>
                </a:solidFill>
              </a:rPr>
              <a:t>1/3 * (½ * LN + ½ * DN)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Okvirni program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699435" cy="3787274"/>
          </a:xfrm>
        </p:spPr>
        <p:txBody>
          <a:bodyPr>
            <a:normAutofit/>
          </a:bodyPr>
          <a:lstStyle/>
          <a:p>
            <a:r>
              <a:rPr lang="sl-SI" dirty="0" smtClean="0"/>
              <a:t>Uvod in osnove</a:t>
            </a:r>
          </a:p>
          <a:p>
            <a:r>
              <a:rPr lang="sl-SI" dirty="0" smtClean="0"/>
              <a:t>Preiskava elektronske naprave z uvodom </a:t>
            </a:r>
            <a:r>
              <a:rPr lang="sl-SI" smtClean="0"/>
              <a:t>v kazenski </a:t>
            </a:r>
            <a:r>
              <a:rPr lang="sl-SI" dirty="0" smtClean="0"/>
              <a:t>postopek</a:t>
            </a:r>
          </a:p>
          <a:p>
            <a:r>
              <a:rPr lang="sl-SI" dirty="0" smtClean="0"/>
              <a:t>Računalniki – strojna oprema</a:t>
            </a:r>
          </a:p>
          <a:p>
            <a:r>
              <a:rPr lang="sl-SI" dirty="0" smtClean="0"/>
              <a:t>Operacijski sistemi (MS Windows, Unix/Linux)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8453" y="1600201"/>
            <a:ext cx="3699435" cy="3693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Računalniška omrežja</a:t>
            </a:r>
          </a:p>
          <a:p>
            <a:r>
              <a:rPr lang="sl-SI" dirty="0" smtClean="0"/>
              <a:t>Mobilne naprave</a:t>
            </a:r>
          </a:p>
          <a:p>
            <a:r>
              <a:rPr lang="sl-SI" dirty="0" smtClean="0"/>
              <a:t>Izvajanje digitalne </a:t>
            </a:r>
            <a:r>
              <a:rPr lang="sl-SI" dirty="0" smtClean="0"/>
              <a:t>preiskave</a:t>
            </a:r>
          </a:p>
          <a:p>
            <a:r>
              <a:rPr lang="sl-SI" dirty="0" smtClean="0"/>
              <a:t>Digitalna forenzika slik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565" y="5293894"/>
            <a:ext cx="7879323" cy="96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2" pitchFamily="18" charset="2"/>
              <a:buNone/>
            </a:pPr>
            <a:r>
              <a:rPr lang="sl-SI" i="1" dirty="0" smtClean="0"/>
              <a:t>slike na prosojnicah so iz knjige © 2011: </a:t>
            </a:r>
            <a:r>
              <a:rPr lang="sl-SI" b="1" i="1" dirty="0" smtClean="0">
                <a:solidFill>
                  <a:srgbClr val="FF0000"/>
                </a:solidFill>
              </a:rPr>
              <a:t>Eoghan Casey: Digital Evidence and Computer Crime (third edition)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Okvirni </a:t>
            </a:r>
            <a:r>
              <a:rPr lang="sl-SI" dirty="0" smtClean="0"/>
              <a:t>program – nadlj.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vabljena predavanja:</a:t>
            </a:r>
          </a:p>
          <a:p>
            <a:pPr lvl="1"/>
            <a:r>
              <a:rPr lang="sl-SI" dirty="0"/>
              <a:t>Digitalna forenzika v </a:t>
            </a:r>
            <a:r>
              <a:rPr lang="sl-SI" dirty="0" smtClean="0"/>
              <a:t>Policiji (Policija)</a:t>
            </a:r>
            <a:endParaRPr lang="sl-SI" dirty="0"/>
          </a:p>
          <a:p>
            <a:pPr lvl="1"/>
            <a:r>
              <a:rPr lang="sl-SI" dirty="0" smtClean="0"/>
              <a:t>Varovanje osebnih </a:t>
            </a:r>
            <a:r>
              <a:rPr lang="sl-SI" dirty="0"/>
              <a:t>podatkov (Informacijska </a:t>
            </a:r>
            <a:r>
              <a:rPr lang="sl-SI" dirty="0" smtClean="0"/>
              <a:t>pooblaščenka)</a:t>
            </a:r>
          </a:p>
          <a:p>
            <a:pPr lvl="1"/>
            <a:r>
              <a:rPr lang="sl-SI" dirty="0" smtClean="0"/>
              <a:t>Digitalna forenzika omrežij (SI-CERT)</a:t>
            </a: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algn="ctr">
              <a:buNone/>
            </a:pPr>
            <a:r>
              <a:rPr lang="sl-SI" sz="3600" b="1" dirty="0" smtClean="0">
                <a:solidFill>
                  <a:srgbClr val="FF0000"/>
                </a:solidFill>
              </a:rPr>
              <a:t>Uvod in osnove</a:t>
            </a:r>
          </a:p>
          <a:p>
            <a:pPr algn="ctr">
              <a:buNone/>
            </a:pPr>
            <a:r>
              <a:rPr lang="sl-SI" dirty="0" smtClean="0">
                <a:solidFill>
                  <a:srgbClr val="FFFF00"/>
                </a:solidFill>
              </a:rPr>
              <a:t>poglavja 1 – 5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2966</TotalTime>
  <Words>1552</Words>
  <Application>Microsoft Macintosh PowerPoint</Application>
  <PresentationFormat>On-screen Show (4:3)</PresentationFormat>
  <Paragraphs>251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Exhibit</vt:lpstr>
      <vt:lpstr>Digitalna forenzika</vt:lpstr>
      <vt:lpstr>Digitalna forenzika</vt:lpstr>
      <vt:lpstr>Opis predmeta</vt:lpstr>
      <vt:lpstr>Opis predmeta – nadalj.</vt:lpstr>
      <vt:lpstr>Opis predmeta – nadalj.</vt:lpstr>
      <vt:lpstr>Opis predmeta – nadalj.</vt:lpstr>
      <vt:lpstr>Okvirni program</vt:lpstr>
      <vt:lpstr>Okvirni program – nadlj.</vt:lpstr>
      <vt:lpstr>PowerPoint Presentation</vt:lpstr>
      <vt:lpstr>Osnove digitalne forenzike</vt:lpstr>
      <vt:lpstr>Osnove digitalne forenzike</vt:lpstr>
      <vt:lpstr>Principi digitalne forenzike</vt:lpstr>
      <vt:lpstr>Izmenjava dokaza</vt:lpstr>
      <vt:lpstr>Dokazi</vt:lpstr>
      <vt:lpstr>Dokazi</vt:lpstr>
      <vt:lpstr>Celovitost dokaza</vt:lpstr>
      <vt:lpstr>Ravnanje z dokazi</vt:lpstr>
      <vt:lpstr>Izzivi rokovanja z digitalnimi dokazi</vt:lpstr>
      <vt:lpstr>Izzivi rokovanja z digitalnimi dokazi</vt:lpstr>
      <vt:lpstr>Digitalni svet ni ločen od realnega</vt:lpstr>
      <vt:lpstr>Razvoj jezika raziskave računalniških zločinov</vt:lpstr>
      <vt:lpstr>Vloga računalnika</vt:lpstr>
      <vt:lpstr>Vloga računalnika</vt:lpstr>
      <vt:lpstr>Digitalni dokaz na sodišču</vt:lpstr>
      <vt:lpstr>Naloge izvedenca</vt:lpstr>
      <vt:lpstr>Sprejemljivost gradiva</vt:lpstr>
      <vt:lpstr>Stopnje zanesljivosti</vt:lpstr>
      <vt:lpstr>Računalniška zakonodaja</vt:lpstr>
      <vt:lpstr>Računalniška zakonodaja</vt:lpstr>
      <vt:lpstr>Zločini nad integriteto računalnika</vt:lpstr>
      <vt:lpstr>Zločini s pomočjo računalnika</vt:lpstr>
      <vt:lpstr>Zločini povezani s vsebino podatkov</vt:lpstr>
      <vt:lpstr>Ostali zločini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Andrej (Andy) Brodnik</cp:lastModifiedBy>
  <cp:revision>165</cp:revision>
  <cp:lastPrinted>2016-02-21T19:42:33Z</cp:lastPrinted>
  <dcterms:created xsi:type="dcterms:W3CDTF">2013-02-22T05:52:39Z</dcterms:created>
  <dcterms:modified xsi:type="dcterms:W3CDTF">2016-02-21T19:42:39Z</dcterms:modified>
</cp:coreProperties>
</file>