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43.xml.rels" ContentType="application/vnd.openxmlformats-package.relationships+xml"/>
  <Override PartName="/ppt/notesSlides/_rels/notesSlide42.xml.rels" ContentType="application/vnd.openxmlformats-package.relationships+xml"/>
  <Override PartName="/ppt/notesSlides/_rels/notesSlide41.xml.rels" ContentType="application/vnd.openxmlformats-package.relationships+xml"/>
  <Override PartName="/ppt/notesSlides/_rels/notesSlide28.xml.rels" ContentType="application/vnd.openxmlformats-package.relationships+xml"/>
  <Override PartName="/ppt/notesSlides/_rels/notesSlide7.xml.rels" ContentType="application/vnd.openxmlformats-package.relationships+xml"/>
  <Override PartName="/ppt/notesSlides/_rels/notesSlide18.xml.rels" ContentType="application/vnd.openxmlformats-package.relationships+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42.xml" ContentType="application/vnd.openxmlformats-officedocument.presentationml.notesSlide+xml"/>
  <Override PartName="/ppt/notesSlides/notesSlide28.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media/image25.jpeg" ContentType="image/jpeg"/>
  <Override PartName="/ppt/media/image24.jpeg" ContentType="image/jpeg"/>
  <Override PartName="/ppt/media/image23.jpeg" ContentType="image/jpeg"/>
  <Override PartName="/ppt/media/image22.jpeg" ContentType="image/jpeg"/>
  <Override PartName="/ppt/media/image21.jpeg" ContentType="image/jpeg"/>
  <Override PartName="/ppt/media/image20.jpeg" ContentType="image/jpeg"/>
  <Override PartName="/ppt/media/image1.png" ContentType="image/png"/>
  <Override PartName="/ppt/media/image2.png" ContentType="image/png"/>
  <Override PartName="/ppt/media/image5.jpeg" ContentType="image/jpeg"/>
  <Override PartName="/ppt/media/image4.jpeg" ContentType="image/jpeg"/>
  <Override PartName="/ppt/media/image14.png" ContentType="image/png"/>
  <Override PartName="/ppt/media/image3.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3.png" ContentType="image/png"/>
  <Override PartName="/ppt/media/image19.jpeg" ContentType="image/jpeg"/>
  <Override PartName="/ppt/media/image18.jpeg" ContentType="image/jpeg"/>
  <Override PartName="/ppt/media/image17.jpeg" ContentType="image/jpeg"/>
  <Override PartName="/ppt/media/image10.jpeg" ContentType="image/jpeg"/>
  <Override PartName="/ppt/media/image11.jpeg" ContentType="image/jpeg"/>
  <Override PartName="/ppt/media/image12.jpeg" ContentType="image/jpeg"/>
  <Override PartName="/ppt/media/image15.jpeg" ContentType="image/jpeg"/>
  <Override PartName="/ppt/media/image1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txBody>
          <a:bodyPr lIns="0" rIns="0" tIns="0" bIns="0" anchor="ctr"/>
          <a:p>
            <a:r>
              <a:rPr b="0" lang="en-US" sz="1800" spc="-1" strike="noStrike">
                <a:solidFill>
                  <a:srgbClr val="ffffff"/>
                </a:solidFill>
                <a:latin typeface="Corbel"/>
              </a:rPr>
              <a:t>Click to move the slide</a:t>
            </a:r>
            <a:endParaRPr b="0" lang="en-US" sz="1800" spc="-1" strike="noStrike">
              <a:solidFill>
                <a:srgbClr val="ffffff"/>
              </a:solidFill>
              <a:latin typeface="Corbel"/>
            </a:endParaRPr>
          </a:p>
        </p:txBody>
      </p:sp>
      <p:sp>
        <p:nvSpPr>
          <p:cNvPr id="86"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87"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88"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89"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90" name="PlaceHolder 6"/>
          <p:cNvSpPr>
            <a:spLocks noGrp="1"/>
          </p:cNvSpPr>
          <p:nvPr>
            <p:ph type="sldNum"/>
          </p:nvPr>
        </p:nvSpPr>
        <p:spPr>
          <a:xfrm>
            <a:off x="4278960" y="10157400"/>
            <a:ext cx="3280680" cy="534240"/>
          </a:xfrm>
          <a:prstGeom prst="rect">
            <a:avLst/>
          </a:prstGeom>
        </p:spPr>
        <p:txBody>
          <a:bodyPr lIns="0" rIns="0" tIns="0" bIns="0" anchor="b"/>
          <a:p>
            <a:pPr algn="r"/>
            <a:fld id="{4236CA7B-2933-4206-92CF-C53B37589C24}"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1143000" y="685800"/>
            <a:ext cx="4571640" cy="3428640"/>
          </a:xfrm>
          <a:prstGeom prst="rect">
            <a:avLst/>
          </a:prstGeom>
        </p:spPr>
      </p:sp>
      <p:sp>
        <p:nvSpPr>
          <p:cNvPr id="293" name="PlaceHolder 2"/>
          <p:cNvSpPr>
            <a:spLocks noGrp="1"/>
          </p:cNvSpPr>
          <p:nvPr>
            <p:ph type="body"/>
          </p:nvPr>
        </p:nvSpPr>
        <p:spPr>
          <a:xfrm>
            <a:off x="685800" y="4343400"/>
            <a:ext cx="5486040" cy="4114440"/>
          </a:xfrm>
          <a:prstGeom prst="rect">
            <a:avLst/>
          </a:prstGeom>
        </p:spPr>
        <p:txBody>
          <a:bodyPr>
            <a:normAutofit/>
          </a:bodyPr>
          <a:p>
            <a:endParaRPr b="0" lang="en-US" sz="2000" spc="-1" strike="noStrike">
              <a:latin typeface="Arial"/>
            </a:endParaRPr>
          </a:p>
        </p:txBody>
      </p:sp>
      <p:sp>
        <p:nvSpPr>
          <p:cNvPr id="294" name="TextShape 3"/>
          <p:cNvSpPr txBox="1"/>
          <p:nvPr/>
        </p:nvSpPr>
        <p:spPr>
          <a:xfrm>
            <a:off x="3884760" y="8685360"/>
            <a:ext cx="2971440" cy="456840"/>
          </a:xfrm>
          <a:prstGeom prst="rect">
            <a:avLst/>
          </a:prstGeom>
          <a:noFill/>
          <a:ln>
            <a:noFill/>
          </a:ln>
        </p:spPr>
        <p:txBody>
          <a:bodyPr anchor="b"/>
          <a:p>
            <a:pPr algn="r">
              <a:lnSpc>
                <a:spcPct val="100000"/>
              </a:lnSpc>
            </a:pPr>
            <a:fld id="{A85073E8-35E6-48E3-B430-9725AC8C55E4}"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1143000" y="685800"/>
            <a:ext cx="4571640" cy="3428640"/>
          </a:xfrm>
          <a:prstGeom prst="rect">
            <a:avLst/>
          </a:prstGeom>
        </p:spPr>
      </p:sp>
      <p:sp>
        <p:nvSpPr>
          <p:cNvPr id="296"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Spodaj je našteto kako izgleda razporeditev podatkov na disku: boot, FAT, korenski imenik</a:t>
            </a:r>
            <a:endParaRPr b="0" lang="en-US" sz="2000" spc="-1" strike="noStrike">
              <a:latin typeface="Arial"/>
            </a:endParaRPr>
          </a:p>
        </p:txBody>
      </p:sp>
      <p:sp>
        <p:nvSpPr>
          <p:cNvPr id="297" name="TextShape 3"/>
          <p:cNvSpPr txBox="1"/>
          <p:nvPr/>
        </p:nvSpPr>
        <p:spPr>
          <a:xfrm>
            <a:off x="3884760" y="8685360"/>
            <a:ext cx="2971440" cy="456840"/>
          </a:xfrm>
          <a:prstGeom prst="rect">
            <a:avLst/>
          </a:prstGeom>
          <a:noFill/>
          <a:ln>
            <a:noFill/>
          </a:ln>
        </p:spPr>
        <p:txBody>
          <a:bodyPr anchor="b"/>
          <a:p>
            <a:pPr algn="r">
              <a:lnSpc>
                <a:spcPct val="100000"/>
              </a:lnSpc>
            </a:pPr>
            <a:fld id="{70BF56A8-A0DB-498C-A244-E01CC3049AF6}"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1143000" y="685800"/>
            <a:ext cx="4571640" cy="3428640"/>
          </a:xfrm>
          <a:prstGeom prst="rect">
            <a:avLst/>
          </a:prstGeom>
        </p:spPr>
      </p:sp>
      <p:sp>
        <p:nvSpPr>
          <p:cNvPr id="299"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odreži&amp;prilepi pri novejših se ne popravlja</a:t>
            </a:r>
            <a:endParaRPr b="0" lang="en-US" sz="2000" spc="-1" strike="noStrike">
              <a:latin typeface="Arial"/>
            </a:endParaRPr>
          </a:p>
        </p:txBody>
      </p:sp>
      <p:sp>
        <p:nvSpPr>
          <p:cNvPr id="300" name="TextShape 3"/>
          <p:cNvSpPr txBox="1"/>
          <p:nvPr/>
        </p:nvSpPr>
        <p:spPr>
          <a:xfrm>
            <a:off x="3884760" y="8685360"/>
            <a:ext cx="2971440" cy="456840"/>
          </a:xfrm>
          <a:prstGeom prst="rect">
            <a:avLst/>
          </a:prstGeom>
          <a:noFill/>
          <a:ln>
            <a:noFill/>
          </a:ln>
        </p:spPr>
        <p:txBody>
          <a:bodyPr anchor="b"/>
          <a:p>
            <a:pPr algn="r">
              <a:lnSpc>
                <a:spcPct val="100000"/>
              </a:lnSpc>
            </a:pPr>
            <a:fld id="{AA8D53C7-956A-4E5F-A178-61F8AC45E66D}"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1143000" y="685800"/>
            <a:ext cx="4571640" cy="3428640"/>
          </a:xfrm>
          <a:prstGeom prst="rect">
            <a:avLst/>
          </a:prstGeom>
        </p:spPr>
      </p:sp>
      <p:sp>
        <p:nvSpPr>
          <p:cNvPr id="302"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odreži&amp;prilepi pri novejših se ne popravlja</a:t>
            </a:r>
            <a:endParaRPr b="0" lang="en-US" sz="2000" spc="-1" strike="noStrike">
              <a:latin typeface="Arial"/>
            </a:endParaRPr>
          </a:p>
        </p:txBody>
      </p:sp>
      <p:sp>
        <p:nvSpPr>
          <p:cNvPr id="303" name="TextShape 3"/>
          <p:cNvSpPr txBox="1"/>
          <p:nvPr/>
        </p:nvSpPr>
        <p:spPr>
          <a:xfrm>
            <a:off x="3884760" y="8685360"/>
            <a:ext cx="2971440" cy="456840"/>
          </a:xfrm>
          <a:prstGeom prst="rect">
            <a:avLst/>
          </a:prstGeom>
          <a:noFill/>
          <a:ln>
            <a:noFill/>
          </a:ln>
        </p:spPr>
        <p:txBody>
          <a:bodyPr anchor="b"/>
          <a:p>
            <a:pPr algn="r">
              <a:lnSpc>
                <a:spcPct val="100000"/>
              </a:lnSpc>
            </a:pPr>
            <a:fld id="{32E1067F-C4CA-4175-9540-86ECF9155A37}"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1143000" y="685800"/>
            <a:ext cx="4571640" cy="3428640"/>
          </a:xfrm>
          <a:prstGeom prst="rect">
            <a:avLst/>
          </a:prstGeom>
        </p:spPr>
      </p:sp>
      <p:sp>
        <p:nvSpPr>
          <p:cNvPr id="305"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odreži&amp;prilepi pri novejših se ne popravlja</a:t>
            </a:r>
            <a:endParaRPr b="0" lang="en-US" sz="2000" spc="-1" strike="noStrike">
              <a:latin typeface="Arial"/>
            </a:endParaRPr>
          </a:p>
        </p:txBody>
      </p:sp>
      <p:sp>
        <p:nvSpPr>
          <p:cNvPr id="306" name="TextShape 3"/>
          <p:cNvSpPr txBox="1"/>
          <p:nvPr/>
        </p:nvSpPr>
        <p:spPr>
          <a:xfrm>
            <a:off x="3884760" y="8685360"/>
            <a:ext cx="2971440" cy="456840"/>
          </a:xfrm>
          <a:prstGeom prst="rect">
            <a:avLst/>
          </a:prstGeom>
          <a:noFill/>
          <a:ln>
            <a:noFill/>
          </a:ln>
        </p:spPr>
        <p:txBody>
          <a:bodyPr anchor="b"/>
          <a:p>
            <a:pPr algn="r">
              <a:lnSpc>
                <a:spcPct val="100000"/>
              </a:lnSpc>
            </a:pPr>
            <a:fld id="{CB9054F3-CEEB-4770-89F6-019CFB81B16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1143000" y="685800"/>
            <a:ext cx="4571640" cy="3428640"/>
          </a:xfrm>
          <a:prstGeom prst="rect">
            <a:avLst/>
          </a:prstGeom>
        </p:spPr>
      </p:sp>
      <p:sp>
        <p:nvSpPr>
          <p:cNvPr id="290" name="PlaceHolder 2"/>
          <p:cNvSpPr>
            <a:spLocks noGrp="1"/>
          </p:cNvSpPr>
          <p:nvPr>
            <p:ph type="body"/>
          </p:nvPr>
        </p:nvSpPr>
        <p:spPr>
          <a:xfrm>
            <a:off x="685800" y="4343400"/>
            <a:ext cx="5486040" cy="4114440"/>
          </a:xfrm>
          <a:prstGeom prst="rect">
            <a:avLst/>
          </a:prstGeom>
        </p:spPr>
        <p:txBody>
          <a:bodyPr>
            <a:normAutofit/>
          </a:bodyPr>
          <a:p>
            <a:pPr marL="216000" indent="-216000">
              <a:lnSpc>
                <a:spcPct val="100000"/>
              </a:lnSpc>
            </a:pPr>
            <a:r>
              <a:rPr b="0" lang="en-US" sz="2000" spc="-1" strike="noStrike">
                <a:latin typeface="Arial"/>
              </a:rPr>
              <a:t>X-Ways - video</a:t>
            </a:r>
            <a:endParaRPr b="0" lang="en-US" sz="2000" spc="-1" strike="noStrike">
              <a:latin typeface="Arial"/>
            </a:endParaRPr>
          </a:p>
        </p:txBody>
      </p:sp>
      <p:sp>
        <p:nvSpPr>
          <p:cNvPr id="291" name="TextShape 3"/>
          <p:cNvSpPr txBox="1"/>
          <p:nvPr/>
        </p:nvSpPr>
        <p:spPr>
          <a:xfrm>
            <a:off x="3884760" y="8685360"/>
            <a:ext cx="2971440" cy="456840"/>
          </a:xfrm>
          <a:prstGeom prst="rect">
            <a:avLst/>
          </a:prstGeom>
          <a:noFill/>
          <a:ln>
            <a:noFill/>
          </a:ln>
        </p:spPr>
        <p:txBody>
          <a:bodyPr anchor="b"/>
          <a:p>
            <a:pPr algn="r">
              <a:lnSpc>
                <a:spcPct val="100000"/>
              </a:lnSpc>
            </a:pPr>
            <a:fld id="{BC307786-0429-4EAC-A30C-E6D5C59006AE}"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8" name="PlaceHolder 2"/>
          <p:cNvSpPr>
            <a:spLocks noGrp="1"/>
          </p:cNvSpPr>
          <p:nvPr>
            <p:ph type="body"/>
          </p:nvPr>
        </p:nvSpPr>
        <p:spPr>
          <a:xfrm>
            <a:off x="618480" y="160020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9" name="PlaceHolder 3"/>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31"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2"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3"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4" name="PlaceHolder 5"/>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36" name="PlaceHolder 2"/>
          <p:cNvSpPr>
            <a:spLocks noGrp="1"/>
          </p:cNvSpPr>
          <p:nvPr>
            <p:ph type="body"/>
          </p:nvPr>
        </p:nvSpPr>
        <p:spPr>
          <a:xfrm>
            <a:off x="61848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7" name="PlaceHolder 3"/>
          <p:cNvSpPr>
            <a:spLocks noGrp="1"/>
          </p:cNvSpPr>
          <p:nvPr>
            <p:ph type="body"/>
          </p:nvPr>
        </p:nvSpPr>
        <p:spPr>
          <a:xfrm>
            <a:off x="3282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8" name="PlaceHolder 4"/>
          <p:cNvSpPr>
            <a:spLocks noGrp="1"/>
          </p:cNvSpPr>
          <p:nvPr>
            <p:ph type="body"/>
          </p:nvPr>
        </p:nvSpPr>
        <p:spPr>
          <a:xfrm>
            <a:off x="5946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9" name="PlaceHolder 5"/>
          <p:cNvSpPr>
            <a:spLocks noGrp="1"/>
          </p:cNvSpPr>
          <p:nvPr>
            <p:ph type="body"/>
          </p:nvPr>
        </p:nvSpPr>
        <p:spPr>
          <a:xfrm>
            <a:off x="61848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40" name="PlaceHolder 6"/>
          <p:cNvSpPr>
            <a:spLocks noGrp="1"/>
          </p:cNvSpPr>
          <p:nvPr>
            <p:ph type="body"/>
          </p:nvPr>
        </p:nvSpPr>
        <p:spPr>
          <a:xfrm>
            <a:off x="3282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41" name="PlaceHolder 7"/>
          <p:cNvSpPr>
            <a:spLocks noGrp="1"/>
          </p:cNvSpPr>
          <p:nvPr>
            <p:ph type="body"/>
          </p:nvPr>
        </p:nvSpPr>
        <p:spPr>
          <a:xfrm>
            <a:off x="5946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0" name="PlaceHolder 2"/>
          <p:cNvSpPr>
            <a:spLocks noGrp="1"/>
          </p:cNvSpPr>
          <p:nvPr>
            <p:ph type="subTitle"/>
          </p:nvPr>
        </p:nvSpPr>
        <p:spPr>
          <a:xfrm>
            <a:off x="618480" y="1600200"/>
            <a:ext cx="7878600" cy="4638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2" name="PlaceHolder 2"/>
          <p:cNvSpPr>
            <a:spLocks noGrp="1"/>
          </p:cNvSpPr>
          <p:nvPr>
            <p:ph type="body"/>
          </p:nvPr>
        </p:nvSpPr>
        <p:spPr>
          <a:xfrm>
            <a:off x="618480" y="1600200"/>
            <a:ext cx="787860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4"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55"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41520" y="107640"/>
            <a:ext cx="7856280" cy="6072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9"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0"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61"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 name="PlaceHolder 2"/>
          <p:cNvSpPr>
            <a:spLocks noGrp="1"/>
          </p:cNvSpPr>
          <p:nvPr>
            <p:ph type="subTitle"/>
          </p:nvPr>
        </p:nvSpPr>
        <p:spPr>
          <a:xfrm>
            <a:off x="618480" y="1600200"/>
            <a:ext cx="7878600" cy="4638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63"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64"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5" name="PlaceHolder 4"/>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67"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8"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9" name="PlaceHolder 4"/>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1" name="PlaceHolder 2"/>
          <p:cNvSpPr>
            <a:spLocks noGrp="1"/>
          </p:cNvSpPr>
          <p:nvPr>
            <p:ph type="body"/>
          </p:nvPr>
        </p:nvSpPr>
        <p:spPr>
          <a:xfrm>
            <a:off x="618480" y="160020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2" name="PlaceHolder 3"/>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4"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5"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6"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7" name="PlaceHolder 5"/>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9" name="PlaceHolder 2"/>
          <p:cNvSpPr>
            <a:spLocks noGrp="1"/>
          </p:cNvSpPr>
          <p:nvPr>
            <p:ph type="body"/>
          </p:nvPr>
        </p:nvSpPr>
        <p:spPr>
          <a:xfrm>
            <a:off x="61848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0" name="PlaceHolder 3"/>
          <p:cNvSpPr>
            <a:spLocks noGrp="1"/>
          </p:cNvSpPr>
          <p:nvPr>
            <p:ph type="body"/>
          </p:nvPr>
        </p:nvSpPr>
        <p:spPr>
          <a:xfrm>
            <a:off x="3282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1" name="PlaceHolder 4"/>
          <p:cNvSpPr>
            <a:spLocks noGrp="1"/>
          </p:cNvSpPr>
          <p:nvPr>
            <p:ph type="body"/>
          </p:nvPr>
        </p:nvSpPr>
        <p:spPr>
          <a:xfrm>
            <a:off x="5946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2" name="PlaceHolder 5"/>
          <p:cNvSpPr>
            <a:spLocks noGrp="1"/>
          </p:cNvSpPr>
          <p:nvPr>
            <p:ph type="body"/>
          </p:nvPr>
        </p:nvSpPr>
        <p:spPr>
          <a:xfrm>
            <a:off x="61848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3" name="PlaceHolder 6"/>
          <p:cNvSpPr>
            <a:spLocks noGrp="1"/>
          </p:cNvSpPr>
          <p:nvPr>
            <p:ph type="body"/>
          </p:nvPr>
        </p:nvSpPr>
        <p:spPr>
          <a:xfrm>
            <a:off x="3282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4" name="PlaceHolder 7"/>
          <p:cNvSpPr>
            <a:spLocks noGrp="1"/>
          </p:cNvSpPr>
          <p:nvPr>
            <p:ph type="body"/>
          </p:nvPr>
        </p:nvSpPr>
        <p:spPr>
          <a:xfrm>
            <a:off x="5946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9" name="PlaceHolder 2"/>
          <p:cNvSpPr>
            <a:spLocks noGrp="1"/>
          </p:cNvSpPr>
          <p:nvPr>
            <p:ph type="body"/>
          </p:nvPr>
        </p:nvSpPr>
        <p:spPr>
          <a:xfrm>
            <a:off x="618480" y="1600200"/>
            <a:ext cx="787860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11"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12"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41520" y="107640"/>
            <a:ext cx="7856280" cy="6072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16"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17"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18"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0"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21"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2" name="PlaceHolder 4"/>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4"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5"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6" name="PlaceHolder 4"/>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646200" y="1447920"/>
            <a:ext cx="7851240" cy="3200040"/>
          </a:xfrm>
          <a:prstGeom prst="rect">
            <a:avLst/>
          </a:prstGeom>
          <a:noFill/>
          <a:ln>
            <a:round/>
          </a:ln>
          <a:effectLst>
            <a:reflection blurRad="12700" dir="5400000" dist="50800" endPos="15000" rotWithShape="0" stA="25000" sy="-100000"/>
          </a:effectLst>
        </p:spPr>
        <p:style>
          <a:lnRef idx="1">
            <a:schemeClr val="dk1"/>
          </a:lnRef>
          <a:fillRef idx="3">
            <a:schemeClr val="dk1"/>
          </a:fillRef>
          <a:effectRef idx="2">
            <a:schemeClr val="dk1"/>
          </a:effectRef>
          <a:fontRef idx="minor"/>
        </p:style>
      </p:sp>
      <p:sp>
        <p:nvSpPr>
          <p:cNvPr id="1" name="PlaceHolder 2"/>
          <p:cNvSpPr>
            <a:spLocks noGrp="1"/>
          </p:cNvSpPr>
          <p:nvPr>
            <p:ph type="title"/>
          </p:nvPr>
        </p:nvSpPr>
        <p:spPr>
          <a:xfrm>
            <a:off x="658800" y="1537560"/>
            <a:ext cx="7826040" cy="1626840"/>
          </a:xfrm>
          <a:prstGeom prst="rect">
            <a:avLst/>
          </a:prstGeom>
        </p:spPr>
        <p:txBody>
          <a:bodyPr anchor="b"/>
          <a:p>
            <a:pPr algn="ctr">
              <a:lnSpc>
                <a:spcPct val="100000"/>
              </a:lnSpc>
            </a:pPr>
            <a:r>
              <a:rPr b="0" lang="en-US" sz="5400" spc="-1" strike="noStrike">
                <a:solidFill>
                  <a:srgbClr val="d9d9d9"/>
                </a:solidFill>
                <a:latin typeface="Corbel"/>
              </a:rPr>
              <a:t>Click to edit Master title style</a:t>
            </a:r>
            <a:endParaRPr b="0" lang="en-US" sz="5400" spc="-1" strike="noStrike">
              <a:solidFill>
                <a:srgbClr val="ffffff"/>
              </a:solidFill>
              <a:latin typeface="Corbel"/>
            </a:endParaRPr>
          </a:p>
        </p:txBody>
      </p:sp>
      <p:sp>
        <p:nvSpPr>
          <p:cNvPr id="2" name="PlaceHolder 3"/>
          <p:cNvSpPr>
            <a:spLocks noGrp="1"/>
          </p:cNvSpPr>
          <p:nvPr>
            <p:ph type="dt"/>
          </p:nvPr>
        </p:nvSpPr>
        <p:spPr>
          <a:xfrm>
            <a:off x="3505320" y="6356520"/>
            <a:ext cx="2133360" cy="364680"/>
          </a:xfrm>
          <a:prstGeom prst="rect">
            <a:avLst/>
          </a:prstGeom>
        </p:spPr>
        <p:txBody>
          <a:bodyPr lIns="0" rIns="0" anchor="ctr"/>
          <a:p>
            <a:pPr algn="ctr">
              <a:lnSpc>
                <a:spcPct val="100000"/>
              </a:lnSpc>
            </a:pPr>
            <a:r>
              <a:rPr b="0" lang="en-US" sz="1100" spc="-1" strike="noStrike">
                <a:solidFill>
                  <a:srgbClr val="bfbfbf"/>
                </a:solidFill>
                <a:latin typeface="Corbel"/>
              </a:rPr>
              <a:t>2/23/12</a:t>
            </a:r>
            <a:endParaRPr b="0" lang="en-US" sz="1100" spc="-1" strike="noStrike">
              <a:latin typeface="Times New Roman"/>
            </a:endParaRPr>
          </a:p>
        </p:txBody>
      </p:sp>
      <p:sp>
        <p:nvSpPr>
          <p:cNvPr id="3" name="PlaceHolder 4"/>
          <p:cNvSpPr>
            <a:spLocks noGrp="1"/>
          </p:cNvSpPr>
          <p:nvPr>
            <p:ph type="ftr"/>
          </p:nvPr>
        </p:nvSpPr>
        <p:spPr>
          <a:xfrm>
            <a:off x="280440" y="6356520"/>
            <a:ext cx="2895120" cy="364680"/>
          </a:xfrm>
          <a:prstGeom prst="rect">
            <a:avLst/>
          </a:prstGeom>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
        <p:nvSpPr>
          <p:cNvPr id="4" name="PlaceHolder 5"/>
          <p:cNvSpPr>
            <a:spLocks noGrp="1"/>
          </p:cNvSpPr>
          <p:nvPr>
            <p:ph type="sldNum"/>
          </p:nvPr>
        </p:nvSpPr>
        <p:spPr>
          <a:xfrm>
            <a:off x="8077320" y="6356520"/>
            <a:ext cx="761760" cy="364680"/>
          </a:xfrm>
          <a:prstGeom prst="rect">
            <a:avLst/>
          </a:prstGeom>
        </p:spPr>
        <p:txBody>
          <a:bodyPr lIns="0" rIns="0" anchor="ctr"/>
          <a:p>
            <a:pPr algn="r">
              <a:lnSpc>
                <a:spcPct val="100000"/>
              </a:lnSpc>
            </a:pPr>
            <a:fld id="{442EC043-ACD4-4B9C-8271-5CDBDFEDC2BC}" type="slidenum">
              <a:rPr b="0" lang="en-US" sz="1100" spc="-1" strike="noStrike">
                <a:solidFill>
                  <a:srgbClr val="bfbfbf"/>
                </a:solidFill>
                <a:latin typeface="Corbel"/>
              </a:rPr>
              <a:t>&lt;number&gt;</a:t>
            </a:fld>
            <a:endParaRPr b="0" lang="en-US" sz="1100" spc="-1" strike="noStrike">
              <a:latin typeface="Times New Roman"/>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ffffff"/>
                </a:solidFill>
                <a:latin typeface="Corbel"/>
              </a:rPr>
              <a:t>Click to edit the outline text format</a:t>
            </a:r>
            <a:endParaRPr b="0" lang="en-US" sz="2400" spc="-1" strike="noStrike">
              <a:solidFill>
                <a:srgbClr val="ffffff"/>
              </a:solidFill>
              <a:latin typeface="Corbel"/>
            </a:endParaRPr>
          </a:p>
          <a:p>
            <a:pPr lvl="1" marL="864000" indent="-324000">
              <a:spcBef>
                <a:spcPts val="1134"/>
              </a:spcBef>
              <a:buClr>
                <a:srgbClr val="000000"/>
              </a:buClr>
              <a:buSzPct val="75000"/>
              <a:buFont typeface="Symbol" charset="2"/>
              <a:buChar char=""/>
            </a:pPr>
            <a:r>
              <a:rPr b="0" lang="en-US" sz="2000" spc="-1" strike="noStrike">
                <a:solidFill>
                  <a:srgbClr val="ffffff"/>
                </a:solidFill>
                <a:latin typeface="Corbel"/>
              </a:rPr>
              <a:t>Second Outline Level</a:t>
            </a:r>
            <a:endParaRPr b="0" lang="en-US" sz="2000" spc="-1" strike="noStrike">
              <a:solidFill>
                <a:srgbClr val="ffffff"/>
              </a:solidFill>
              <a:latin typeface="Corbel"/>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Corbel"/>
              </a:rPr>
              <a:t>Third Outline Level</a:t>
            </a:r>
            <a:endParaRPr b="0" lang="en-US" sz="1800" spc="-1" strike="noStrike">
              <a:solidFill>
                <a:srgbClr val="ffffff"/>
              </a:solidFill>
              <a:latin typeface="Corbel"/>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Corbel"/>
              </a:rPr>
              <a:t>Fourth Outline Level</a:t>
            </a:r>
            <a:endParaRPr b="0" lang="en-US" sz="1800" spc="-1" strike="noStrike">
              <a:solidFill>
                <a:srgbClr val="ffffff"/>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orbel"/>
              </a:rPr>
              <a:t>Fifth Outline Level</a:t>
            </a:r>
            <a:endParaRPr b="0" lang="en-US" sz="2000" spc="-1" strike="noStrike">
              <a:solidFill>
                <a:srgbClr val="ffffff"/>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orbel"/>
              </a:rPr>
              <a:t>Sixth Outline Level</a:t>
            </a:r>
            <a:endParaRPr b="0" lang="en-US" sz="2000" spc="-1" strike="noStrike">
              <a:solidFill>
                <a:srgbClr val="ffffff"/>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orbel"/>
              </a:rPr>
              <a:t>Seventh Outline Level</a:t>
            </a:r>
            <a:endParaRPr b="0"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41520" y="107640"/>
            <a:ext cx="7856280" cy="1309680"/>
          </a:xfrm>
          <a:prstGeom prst="rect">
            <a:avLst/>
          </a:prstGeom>
        </p:spPr>
        <p:txBody>
          <a:bodyPr anchor="b"/>
          <a:p>
            <a:pPr algn="ctr">
              <a:lnSpc>
                <a:spcPct val="100000"/>
              </a:lnSpc>
            </a:pPr>
            <a:r>
              <a:rPr b="0" lang="en-US" sz="4800" spc="-1" strike="noStrike">
                <a:solidFill>
                  <a:srgbClr val="ffffff"/>
                </a:solidFill>
                <a:latin typeface="Corbel"/>
              </a:rPr>
              <a:t>Click to edit Master title style</a:t>
            </a:r>
            <a:endParaRPr b="0" lang="en-US" sz="4800" spc="-1" strike="noStrike">
              <a:solidFill>
                <a:srgbClr val="ffffff"/>
              </a:solidFill>
              <a:latin typeface="Corbel"/>
            </a:endParaRPr>
          </a:p>
        </p:txBody>
      </p:sp>
      <p:sp>
        <p:nvSpPr>
          <p:cNvPr id="43" name="PlaceHolder 2"/>
          <p:cNvSpPr>
            <a:spLocks noGrp="1"/>
          </p:cNvSpPr>
          <p:nvPr>
            <p:ph type="body"/>
          </p:nvPr>
        </p:nvSpPr>
        <p:spPr>
          <a:xfrm>
            <a:off x="618480" y="1600200"/>
            <a:ext cx="7878600" cy="4638960"/>
          </a:xfrm>
          <a:prstGeom prst="rect">
            <a:avLst/>
          </a:prstGeom>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Click to edit Master text styles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Second level</a:t>
            </a:r>
            <a:endParaRPr b="0" lang="en-US" sz="2200" spc="-1" strike="noStrike">
              <a:solidFill>
                <a:srgbClr val="ffffff"/>
              </a:solidFill>
              <a:latin typeface="Corbel"/>
            </a:endParaRPr>
          </a:p>
          <a:p>
            <a:pPr lvl="2" marL="968400" indent="-282240">
              <a:lnSpc>
                <a:spcPct val="100000"/>
              </a:lnSpc>
              <a:spcBef>
                <a:spcPts val="601"/>
              </a:spcBef>
              <a:buClr>
                <a:srgbClr val="ffffff"/>
              </a:buClr>
              <a:buFont typeface="Wingdings 2" charset="2"/>
              <a:buChar char=""/>
            </a:pPr>
            <a:r>
              <a:rPr b="0" lang="en-US" sz="2000" spc="-1" strike="noStrike">
                <a:solidFill>
                  <a:srgbClr val="ffffff"/>
                </a:solidFill>
                <a:latin typeface="Corbel"/>
              </a:rPr>
              <a:t>Third level</a:t>
            </a:r>
            <a:endParaRPr b="0" lang="en-US" sz="2000" spc="-1" strike="noStrike">
              <a:solidFill>
                <a:srgbClr val="ffffff"/>
              </a:solidFill>
              <a:latin typeface="Corbel"/>
            </a:endParaRPr>
          </a:p>
          <a:p>
            <a:pPr lvl="3" marL="1263600" indent="-294840">
              <a:lnSpc>
                <a:spcPct val="100000"/>
              </a:lnSpc>
              <a:spcBef>
                <a:spcPts val="601"/>
              </a:spcBef>
              <a:buClr>
                <a:srgbClr val="a6a6a6"/>
              </a:buClr>
              <a:buFont typeface="Wingdings 2" charset="2"/>
              <a:buChar char=""/>
            </a:pPr>
            <a:r>
              <a:rPr b="0" lang="en-US" sz="1800" spc="-1" strike="noStrike">
                <a:solidFill>
                  <a:srgbClr val="ffffff"/>
                </a:solidFill>
                <a:latin typeface="Corbel"/>
              </a:rPr>
              <a:t>Fourth level</a:t>
            </a:r>
            <a:endParaRPr b="0" lang="en-US" sz="1800" spc="-1" strike="noStrike">
              <a:solidFill>
                <a:srgbClr val="ffffff"/>
              </a:solidFill>
              <a:latin typeface="Corbel"/>
            </a:endParaRPr>
          </a:p>
          <a:p>
            <a:pPr lvl="4" marL="1546200" indent="-282240">
              <a:lnSpc>
                <a:spcPct val="100000"/>
              </a:lnSpc>
              <a:spcBef>
                <a:spcPts val="601"/>
              </a:spcBef>
              <a:buClr>
                <a:srgbClr val="ffffff"/>
              </a:buClr>
              <a:buFont typeface="Wingdings 2" charset="2"/>
              <a:buChar char=""/>
            </a:pPr>
            <a:r>
              <a:rPr b="0" lang="en-US" sz="1800" spc="-1" strike="noStrike">
                <a:solidFill>
                  <a:srgbClr val="ffffff"/>
                </a:solidFill>
                <a:latin typeface="Corbel"/>
              </a:rPr>
              <a:t>Fifth level</a:t>
            </a:r>
            <a:endParaRPr b="0" lang="en-US" sz="1800" spc="-1" strike="noStrike">
              <a:solidFill>
                <a:srgbClr val="ffffff"/>
              </a:solidFill>
              <a:latin typeface="Corbel"/>
            </a:endParaRPr>
          </a:p>
        </p:txBody>
      </p:sp>
      <p:sp>
        <p:nvSpPr>
          <p:cNvPr id="44" name="PlaceHolder 3"/>
          <p:cNvSpPr>
            <a:spLocks noGrp="1"/>
          </p:cNvSpPr>
          <p:nvPr>
            <p:ph type="dt"/>
          </p:nvPr>
        </p:nvSpPr>
        <p:spPr>
          <a:xfrm>
            <a:off x="3505320" y="6356520"/>
            <a:ext cx="2133360" cy="364680"/>
          </a:xfrm>
          <a:prstGeom prst="rect">
            <a:avLst/>
          </a:prstGeom>
        </p:spPr>
        <p:txBody>
          <a:bodyPr lIns="0" rIns="0" anchor="ctr"/>
          <a:p>
            <a:pPr algn="ctr">
              <a:lnSpc>
                <a:spcPct val="100000"/>
              </a:lnSpc>
            </a:pPr>
            <a:r>
              <a:rPr b="0" lang="en-US" sz="1100" spc="-1" strike="noStrike">
                <a:solidFill>
                  <a:srgbClr val="bfbfbf"/>
                </a:solidFill>
                <a:latin typeface="Corbel"/>
              </a:rPr>
              <a:t>2/23/12</a:t>
            </a:r>
            <a:endParaRPr b="0" lang="en-US" sz="1100" spc="-1" strike="noStrike">
              <a:latin typeface="Times New Roman"/>
            </a:endParaRPr>
          </a:p>
        </p:txBody>
      </p:sp>
      <p:sp>
        <p:nvSpPr>
          <p:cNvPr id="45" name="PlaceHolder 4"/>
          <p:cNvSpPr>
            <a:spLocks noGrp="1"/>
          </p:cNvSpPr>
          <p:nvPr>
            <p:ph type="ftr"/>
          </p:nvPr>
        </p:nvSpPr>
        <p:spPr>
          <a:xfrm>
            <a:off x="280440" y="6356520"/>
            <a:ext cx="2895120" cy="364680"/>
          </a:xfrm>
          <a:prstGeom prst="rect">
            <a:avLst/>
          </a:prstGeom>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
        <p:nvSpPr>
          <p:cNvPr id="46" name="PlaceHolder 5"/>
          <p:cNvSpPr>
            <a:spLocks noGrp="1"/>
          </p:cNvSpPr>
          <p:nvPr>
            <p:ph type="sldNum"/>
          </p:nvPr>
        </p:nvSpPr>
        <p:spPr>
          <a:xfrm>
            <a:off x="8077320" y="6356520"/>
            <a:ext cx="761760" cy="364680"/>
          </a:xfrm>
          <a:prstGeom prst="rect">
            <a:avLst/>
          </a:prstGeom>
        </p:spPr>
        <p:txBody>
          <a:bodyPr lIns="0" rIns="0" anchor="ctr"/>
          <a:p>
            <a:pPr algn="r">
              <a:lnSpc>
                <a:spcPct val="100000"/>
              </a:lnSpc>
            </a:pPr>
            <a:fld id="{034C2D09-DFE9-4D66-AB4B-07C7419A637D}" type="slidenum">
              <a:rPr b="0" lang="en-US" sz="1100" spc="-1" strike="noStrike">
                <a:solidFill>
                  <a:srgbClr val="bfbfbf"/>
                </a:solidFill>
                <a:latin typeface="Corbel"/>
              </a:rPr>
              <a:t>1</a:t>
            </a:fld>
            <a:endParaRPr b="0" lang="en-US" sz="1100" spc="-1" strike="noStrike">
              <a:latin typeface="Times New Roman"/>
            </a:endParaRPr>
          </a:p>
        </p:txBody>
      </p:sp>
      <p:sp>
        <p:nvSpPr>
          <p:cNvPr id="47" name="CustomShape 6"/>
          <p:cNvSpPr/>
          <p:nvPr/>
        </p:nvSpPr>
        <p:spPr>
          <a:xfrm>
            <a:off x="280440" y="1525680"/>
            <a:ext cx="8558280" cy="360"/>
          </a:xfrm>
          <a:custGeom>
            <a:avLst/>
            <a:gdLst/>
            <a:ahLst/>
            <a:rect l="l" t="t" r="r" b="b"/>
            <a:pathLst>
              <a:path w="8592671" h="0">
                <a:moveTo>
                  <a:pt x="0" y="0"/>
                </a:moveTo>
                <a:lnTo>
                  <a:pt x="8592671" y="0"/>
                </a:lnTo>
              </a:path>
            </a:pathLst>
          </a:custGeom>
          <a:noFill/>
          <a:ln w="3240">
            <a:solidFill>
              <a:schemeClr val="tx1">
                <a:lumMod val="75000"/>
              </a:schemeClr>
            </a:solidFill>
            <a:round/>
          </a:ln>
        </p:spPr>
        <p:style>
          <a:lnRef idx="1">
            <a:schemeClr val="accent1"/>
          </a:lnRef>
          <a:fillRef idx="0">
            <a:schemeClr val="accent1"/>
          </a:fillRef>
          <a:effectRef idx="0">
            <a:schemeClr val="accent1"/>
          </a:effectRef>
          <a:fontRef idx="minor"/>
        </p:style>
      </p:sp>
      <p:sp>
        <p:nvSpPr>
          <p:cNvPr id="48" name="CustomShape 7"/>
          <p:cNvSpPr/>
          <p:nvPr/>
        </p:nvSpPr>
        <p:spPr>
          <a:xfrm>
            <a:off x="280440" y="6399360"/>
            <a:ext cx="8558280" cy="360"/>
          </a:xfrm>
          <a:custGeom>
            <a:avLst/>
            <a:gdLst/>
            <a:ahLst/>
            <a:rect l="l" t="t" r="r" b="b"/>
            <a:pathLst>
              <a:path w="8592671" h="0">
                <a:moveTo>
                  <a:pt x="0" y="0"/>
                </a:moveTo>
                <a:lnTo>
                  <a:pt x="8592671" y="0"/>
                </a:lnTo>
              </a:path>
            </a:pathLst>
          </a:custGeom>
          <a:noFill/>
          <a:ln w="3240">
            <a:solidFill>
              <a:schemeClr val="tx1">
                <a:lumMod val="75000"/>
              </a:schemeClr>
            </a:solidFill>
            <a:round/>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www.forensicswiki.org/wiki/DCO_and_HPA" TargetMode="Externa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hyperlink" Target="http://www.sleuthkit.org/"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www.cgsecurity.org/" TargetMode="External"/><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hyperlink" Target="http://accessdata.com/products/computer-forensics/decryption" TargetMode="External"/><Relationship Id="rId2" Type="http://schemas.openxmlformats.org/officeDocument/2006/relationships/hyperlink" Target="http://www.openwall.com/john/" TargetMode="External"/><Relationship Id="rId3" Type="http://schemas.openxmlformats.org/officeDocument/2006/relationships/hyperlink" Target="http://www.oxid.it/cain.html" TargetMode="External"/><Relationship Id="rId4" Type="http://schemas.openxmlformats.org/officeDocument/2006/relationships/hyperlink" Target="http://www.elcomsoft.com/azpr.html" TargetMode="External"/><Relationship Id="rId5"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hyperlink" Target="http://www.sleuthkit.org/autopsy/" TargetMode="External"/><Relationship Id="rId3"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www.garykessler.net/library/file_sigs.html" TargetMode="External"/><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hyperlink" Target="http://www.odessa.sourceforge.net" TargetMode="External"/><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hyperlink" Target="http://www.digitaldetective.co.uk" TargetMode="External"/><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hyperlink" Target="http://www.digitalforensicssolutions.com/Scalpel/" TargetMode="External"/><Relationship Id="rId2" Type="http://schemas.openxmlformats.org/officeDocument/2006/relationships/hyperlink" Target="http://www.datalifter.com/" TargetMode="External"/><Relationship Id="rId3" Type="http://schemas.openxmlformats.org/officeDocument/2006/relationships/hyperlink" Target="http://www.guidancesoftware.com/forensic.htm" TargetMode="External"/><Relationship Id="rId4" Type="http://schemas.openxmlformats.org/officeDocument/2006/relationships/hyperlink" Target="http://accessdata.com/products/computer-forensics/ftk" TargetMode="External"/><Relationship Id="rId5" Type="http://schemas.openxmlformats.org/officeDocument/2006/relationships/hyperlink" Target="http://www.x-ways.net/" TargetMode="External"/><Relationship Id="rId6" Type="http://schemas.openxmlformats.org/officeDocument/2006/relationships/slideLayout" Target="../slideLayouts/slideLayout13.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hyperlink" Target="http://digital-assembly.com/products/adroit-photo-forensics/" TargetMode="External"/><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658800" y="1537560"/>
            <a:ext cx="7826040" cy="1626840"/>
          </a:xfrm>
          <a:prstGeom prst="rect">
            <a:avLst/>
          </a:prstGeom>
          <a:noFill/>
          <a:ln>
            <a:noFill/>
          </a:ln>
        </p:spPr>
        <p:txBody>
          <a:bodyPr anchor="b"/>
          <a:p>
            <a:pPr algn="ctr">
              <a:lnSpc>
                <a:spcPct val="100000"/>
              </a:lnSpc>
            </a:pPr>
            <a:r>
              <a:rPr b="0" lang="en-US" sz="5400" spc="-1" strike="noStrike">
                <a:solidFill>
                  <a:srgbClr val="d9d9d9"/>
                </a:solidFill>
                <a:latin typeface="Corbel"/>
              </a:rPr>
              <a:t>Digital forensics</a:t>
            </a:r>
            <a:endParaRPr b="0" lang="en-US" sz="5400" spc="-1" strike="noStrike">
              <a:solidFill>
                <a:srgbClr val="ffffff"/>
              </a:solidFill>
              <a:latin typeface="Corbel"/>
            </a:endParaRPr>
          </a:p>
        </p:txBody>
      </p:sp>
      <p:sp>
        <p:nvSpPr>
          <p:cNvPr id="92" name="TextShape 2"/>
          <p:cNvSpPr txBox="1"/>
          <p:nvPr/>
        </p:nvSpPr>
        <p:spPr>
          <a:xfrm>
            <a:off x="658800" y="3218400"/>
            <a:ext cx="7826040" cy="860400"/>
          </a:xfrm>
          <a:prstGeom prst="rect">
            <a:avLst/>
          </a:prstGeom>
          <a:noFill/>
          <a:ln>
            <a:noFill/>
          </a:ln>
        </p:spPr>
        <p:txBody>
          <a:bodyPr/>
          <a:p>
            <a:pPr algn="ctr">
              <a:lnSpc>
                <a:spcPct val="100000"/>
              </a:lnSpc>
              <a:spcBef>
                <a:spcPts val="300"/>
              </a:spcBef>
            </a:pPr>
            <a:r>
              <a:rPr b="0" lang="en-US" sz="1800" spc="-1" strike="noStrike">
                <a:solidFill>
                  <a:srgbClr val="d9d9d9"/>
                </a:solidFill>
                <a:latin typeface="Corbel"/>
              </a:rPr>
              <a:t>Andrej Brodnik</a:t>
            </a:r>
            <a:endParaRPr b="0" lang="en-US" sz="1800" spc="-1" strike="noStrike">
              <a:latin typeface="Arial"/>
            </a:endParaRPr>
          </a:p>
        </p:txBody>
      </p:sp>
      <p:sp>
        <p:nvSpPr>
          <p:cNvPr id="9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20"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I / O units are connected to the computer via:</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 bas (IDE, ATA, SATA; SCSI, firewire)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interface (</a:t>
            </a:r>
            <a:r>
              <a:rPr b="0" i="1" lang="en-US" sz="2200" spc="-1" strike="noStrike">
                <a:solidFill>
                  <a:srgbClr val="ffffff"/>
                </a:solidFill>
                <a:latin typeface="Corbel"/>
              </a:rPr>
              <a:t>controller</a:t>
            </a:r>
            <a:r>
              <a:rPr b="0" lang="en-US" sz="2200" spc="-1" strike="noStrike">
                <a:solidFill>
                  <a:srgbClr val="ffffff"/>
                </a:solidFill>
                <a:latin typeface="Corbel"/>
              </a:rPr>
              <a:t>)</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interfaces can also be smart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SMART (</a:t>
            </a:r>
            <a:r>
              <a:rPr b="0" i="1" lang="en-US" sz="2200" spc="-1" strike="noStrike">
                <a:solidFill>
                  <a:srgbClr val="ffffff"/>
                </a:solidFill>
                <a:latin typeface="Corbel"/>
              </a:rPr>
              <a:t>Self-Monitoring, Analysis, and Reporting Technology</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keep access statistics and other similar data</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usually are not relevant for forensic research</a:t>
            </a:r>
            <a:endParaRPr b="0" lang="en-US" sz="2200" spc="-1" strike="noStrike">
              <a:solidFill>
                <a:srgbClr val="ffffff"/>
              </a:solidFill>
              <a:latin typeface="Corbel"/>
            </a:endParaRPr>
          </a:p>
        </p:txBody>
      </p:sp>
      <p:sp>
        <p:nvSpPr>
          <p:cNvPr id="12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23" name="TextShape 2"/>
          <p:cNvSpPr txBox="1"/>
          <p:nvPr/>
        </p:nvSpPr>
        <p:spPr>
          <a:xfrm>
            <a:off x="618480" y="1600200"/>
            <a:ext cx="2403720" cy="411444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usually we store data permanently on a disk</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What does the hard drive look like?</a:t>
            </a:r>
            <a:endParaRPr b="0" lang="en-US" sz="2400" spc="-1" strike="noStrike">
              <a:solidFill>
                <a:srgbClr val="ffffff"/>
              </a:solidFill>
              <a:latin typeface="Corbel"/>
            </a:endParaRPr>
          </a:p>
        </p:txBody>
      </p:sp>
      <p:sp>
        <p:nvSpPr>
          <p:cNvPr id="12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25" name="Picture 7" descr=""/>
          <p:cNvPicPr/>
          <p:nvPr/>
        </p:nvPicPr>
        <p:blipFill>
          <a:blip r:embed="rId1"/>
          <a:stretch/>
        </p:blipFill>
        <p:spPr>
          <a:xfrm>
            <a:off x="3022560" y="1710360"/>
            <a:ext cx="5800320" cy="4495320"/>
          </a:xfrm>
          <a:prstGeom prst="rect">
            <a:avLst/>
          </a:prstGeom>
          <a:ln w="9360">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27" name="TextShape 2"/>
          <p:cNvSpPr txBox="1"/>
          <p:nvPr/>
        </p:nvSpPr>
        <p:spPr>
          <a:xfrm>
            <a:off x="618480" y="1600200"/>
            <a:ext cx="2928600" cy="43261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how is the disk organized?</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spindle, platter, cylinders, tracks, sectors, cluster</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at the first sector are control data (MBR, </a:t>
            </a:r>
            <a:r>
              <a:rPr b="0" i="1" lang="en-US" sz="2400" spc="-1" strike="noStrike">
                <a:solidFill>
                  <a:srgbClr val="ffffff"/>
                </a:solidFill>
                <a:latin typeface="Corbel"/>
              </a:rPr>
              <a:t>master boot record</a:t>
            </a:r>
            <a:r>
              <a:rPr b="0" lang="en-US" sz="2400" spc="-1" strike="noStrike">
                <a:solidFill>
                  <a:srgbClr val="ffffff"/>
                </a:solidFill>
                <a:latin typeface="Corbel"/>
              </a:rPr>
              <a: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size (geometry), weak blocks, partitions, ...</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what organization in SSD looks like?</a:t>
            </a:r>
            <a:endParaRPr b="0" lang="en-US" sz="2400" spc="-1" strike="noStrike">
              <a:solidFill>
                <a:srgbClr val="ffffff"/>
              </a:solidFill>
              <a:latin typeface="Corbel"/>
            </a:endParaRPr>
          </a:p>
        </p:txBody>
      </p:sp>
      <p:sp>
        <p:nvSpPr>
          <p:cNvPr id="12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29" name="Picture 7" descr=""/>
          <p:cNvPicPr/>
          <p:nvPr/>
        </p:nvPicPr>
        <p:blipFill>
          <a:blip r:embed="rId1"/>
          <a:stretch/>
        </p:blipFill>
        <p:spPr>
          <a:xfrm>
            <a:off x="3697200" y="1600200"/>
            <a:ext cx="4800240" cy="4704840"/>
          </a:xfrm>
          <a:prstGeom prst="rect">
            <a:avLst/>
          </a:prstGeom>
          <a:ln w="9360">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31" name="TextShape 2"/>
          <p:cNvSpPr txBox="1"/>
          <p:nvPr/>
        </p:nvSpPr>
        <p:spPr>
          <a:xfrm>
            <a:off x="618480" y="1600200"/>
            <a:ext cx="7878960" cy="4326120"/>
          </a:xfrm>
          <a:prstGeom prst="rect">
            <a:avLst/>
          </a:prstGeom>
          <a:noFill/>
          <a:ln>
            <a:noFill/>
          </a:ln>
        </p:spPr>
        <p:txBody>
          <a:bodyPr>
            <a:normAutofit/>
          </a:bodyPr>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find anadisk tool and see what it does.</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what is the MBR structure? Build your MBR and post it in the forum.</a:t>
            </a:r>
            <a:r>
              <a:rPr b="0" lang="en-US" sz="2400" spc="-1" strike="noStrike">
                <a:solidFill>
                  <a:srgbClr val="ffff00"/>
                </a:solidFill>
                <a:latin typeface="Corbel"/>
              </a:rPr>
              <a:t>.</a:t>
            </a:r>
            <a:endParaRPr b="0" lang="en-US" sz="2400" spc="-1" strike="noStrike">
              <a:solidFill>
                <a:srgbClr val="ffffff"/>
              </a:solidFill>
              <a:latin typeface="Corbel"/>
            </a:endParaRPr>
          </a:p>
        </p:txBody>
      </p:sp>
      <p:sp>
        <p:nvSpPr>
          <p:cNvPr id="13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34" name="TextShape 2"/>
          <p:cNvSpPr txBox="1"/>
          <p:nvPr/>
        </p:nvSpPr>
        <p:spPr>
          <a:xfrm>
            <a:off x="618480" y="1600200"/>
            <a:ext cx="8284320" cy="15829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look at the Windows 95 boot sector with the Norton Disk Utils tool</a:t>
            </a:r>
            <a:endParaRPr b="0" lang="en-US" sz="2400" spc="-1" strike="noStrike">
              <a:solidFill>
                <a:srgbClr val="ffffff"/>
              </a:solidFill>
              <a:latin typeface="Corbel"/>
            </a:endParaRPr>
          </a:p>
        </p:txBody>
      </p:sp>
      <p:sp>
        <p:nvSpPr>
          <p:cNvPr id="13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36" name="Picture 2" descr=""/>
          <p:cNvPicPr/>
          <p:nvPr/>
        </p:nvPicPr>
        <p:blipFill>
          <a:blip r:embed="rId1"/>
          <a:stretch/>
        </p:blipFill>
        <p:spPr>
          <a:xfrm>
            <a:off x="1338480" y="2651760"/>
            <a:ext cx="5610960" cy="3576960"/>
          </a:xfrm>
          <a:prstGeom prst="rect">
            <a:avLst/>
          </a:prstGeom>
          <a:ln w="9360">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38" name="TextShape 2"/>
          <p:cNvSpPr txBox="1"/>
          <p:nvPr/>
        </p:nvSpPr>
        <p:spPr>
          <a:xfrm>
            <a:off x="618480" y="1600200"/>
            <a:ext cx="7878960" cy="6919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simplified organization of the disk with the FAT file system</a:t>
            </a:r>
            <a:endParaRPr b="0" lang="en-US" sz="2400" spc="-1" strike="noStrike">
              <a:solidFill>
                <a:srgbClr val="ffffff"/>
              </a:solidFill>
              <a:latin typeface="Corbel"/>
            </a:endParaRPr>
          </a:p>
        </p:txBody>
      </p:sp>
      <p:sp>
        <p:nvSpPr>
          <p:cNvPr id="13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40" name="Picture 7" descr=""/>
          <p:cNvPicPr/>
          <p:nvPr/>
        </p:nvPicPr>
        <p:blipFill>
          <a:blip r:embed="rId1"/>
          <a:stretch/>
        </p:blipFill>
        <p:spPr>
          <a:xfrm>
            <a:off x="228600" y="2292480"/>
            <a:ext cx="8610120" cy="4063680"/>
          </a:xfrm>
          <a:prstGeom prst="rect">
            <a:avLst/>
          </a:prstGeom>
          <a:ln w="9360">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42"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partition, volume, bundle/part</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inside the file system</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can also be without the file system</a:t>
            </a:r>
            <a:endParaRPr b="0" lang="en-US" sz="2400" spc="-1" strike="noStrike">
              <a:solidFill>
                <a:srgbClr val="ffffff"/>
              </a:solidFill>
              <a:latin typeface="Corbel"/>
            </a:endParaRPr>
          </a:p>
        </p:txBody>
      </p:sp>
      <p:sp>
        <p:nvSpPr>
          <p:cNvPr id="14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45" name="TextShape 2"/>
          <p:cNvSpPr txBox="1"/>
          <p:nvPr/>
        </p:nvSpPr>
        <p:spPr>
          <a:xfrm>
            <a:off x="618480" y="1600200"/>
            <a:ext cx="7878960" cy="46141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hiding data due to internal and external fragmentation:</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hiding within a cluster</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hiding within the partition (partitions usually begin at the beginning of the trace)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hiding partition</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partition encryption</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service data: DCO (</a:t>
            </a:r>
            <a:r>
              <a:rPr b="0" i="1" lang="en-US" sz="2400" spc="-1" strike="noStrike">
                <a:solidFill>
                  <a:srgbClr val="ffffff"/>
                </a:solidFill>
                <a:latin typeface="Corbel"/>
              </a:rPr>
              <a:t>Drive/device configuration overlay</a:t>
            </a:r>
            <a:r>
              <a:rPr b="0" lang="en-US" sz="2400" spc="-1" strike="noStrike">
                <a:solidFill>
                  <a:srgbClr val="ffffff"/>
                </a:solidFill>
                <a:latin typeface="Corbel"/>
              </a:rPr>
              <a:t>) and HPA (</a:t>
            </a:r>
            <a:r>
              <a:rPr b="0" i="1" lang="en-US" sz="2400" spc="-1" strike="noStrike">
                <a:solidFill>
                  <a:srgbClr val="ffffff"/>
                </a:solidFill>
                <a:latin typeface="Corbel"/>
              </a:rPr>
              <a:t>Host/hidden protected area</a:t>
            </a:r>
            <a:r>
              <a:rPr b="0" lang="en-US" sz="2400" spc="-1" strike="noStrike">
                <a:solidFill>
                  <a:srgbClr val="ffffff"/>
                </a:solidFill>
                <a:latin typeface="Corbel"/>
              </a:rPr>
              <a:t>) –  </a:t>
            </a:r>
            <a:r>
              <a:rPr b="0" lang="en-US" sz="2400" spc="-1" strike="noStrike" u="sng">
                <a:solidFill>
                  <a:srgbClr val="6699ff"/>
                </a:solidFill>
                <a:uFillTx/>
                <a:latin typeface="Corbel"/>
                <a:hlinkClick r:id="rId1"/>
              </a:rPr>
              <a:t>http://www.forensicswiki.org/wiki/DCO_and_HPA</a:t>
            </a:r>
            <a:r>
              <a:rPr b="0" lang="en-US" sz="2400" spc="-1" strike="noStrike">
                <a:solidFill>
                  <a:srgbClr val="ffffff"/>
                </a:solidFill>
                <a:latin typeface="Corbel"/>
              </a:rPr>
              <a:t> </a:t>
            </a:r>
            <a:endParaRPr b="0" lang="en-US" sz="2400" spc="-1" strike="noStrike">
              <a:solidFill>
                <a:srgbClr val="ffffff"/>
              </a:solidFill>
              <a:latin typeface="Corbel"/>
            </a:endParaRPr>
          </a:p>
        </p:txBody>
      </p:sp>
      <p:sp>
        <p:nvSpPr>
          <p:cNvPr id="14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48" name="TextShape 2"/>
          <p:cNvSpPr txBox="1"/>
          <p:nvPr/>
        </p:nvSpPr>
        <p:spPr>
          <a:xfrm>
            <a:off x="618480" y="1600200"/>
            <a:ext cx="7878960" cy="69192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virus is hidden in the empty partition volume (volume slack)</a:t>
            </a:r>
            <a:endParaRPr b="0" lang="en-US" sz="2400" spc="-1" strike="noStrike">
              <a:solidFill>
                <a:srgbClr val="ffffff"/>
              </a:solidFill>
              <a:latin typeface="Corbel"/>
            </a:endParaRPr>
          </a:p>
        </p:txBody>
      </p:sp>
      <p:sp>
        <p:nvSpPr>
          <p:cNvPr id="14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50" name="Picture 2" descr=""/>
          <p:cNvPicPr/>
          <p:nvPr/>
        </p:nvPicPr>
        <p:blipFill>
          <a:blip r:embed="rId1"/>
          <a:stretch/>
        </p:blipFill>
        <p:spPr>
          <a:xfrm>
            <a:off x="1554480" y="2468880"/>
            <a:ext cx="5564520" cy="3897360"/>
          </a:xfrm>
          <a:prstGeom prst="rect">
            <a:avLst/>
          </a:prstGeom>
          <a:ln w="9360">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52"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when a file is deleted, the data does not disappear</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even when we format the disk, the data does not disappear</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take a look at the tool </a:t>
            </a:r>
            <a:r>
              <a:rPr b="1" lang="en-US" sz="2200" spc="-1" strike="noStrike">
                <a:solidFill>
                  <a:srgbClr val="ffffff"/>
                </a:solidFill>
                <a:latin typeface="Courier New"/>
              </a:rPr>
              <a:t>fdisk</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result of both operations is a valid file system and a cluster of empty blocks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tools: </a:t>
            </a:r>
            <a:r>
              <a:rPr b="1" lang="en-US" sz="2200" spc="-1" strike="noStrike">
                <a:solidFill>
                  <a:srgbClr val="ffffff"/>
                </a:solidFill>
                <a:latin typeface="Courier New"/>
              </a:rPr>
              <a:t>sleuthkit</a:t>
            </a:r>
            <a:r>
              <a:rPr b="0" lang="en-US" sz="2400" spc="-1" strike="noStrike">
                <a:solidFill>
                  <a:srgbClr val="ffffff"/>
                </a:solidFill>
                <a:latin typeface="Corbel"/>
              </a:rPr>
              <a:t> (</a:t>
            </a:r>
            <a:r>
              <a:rPr b="0" lang="en-US" sz="2400" spc="-1" strike="noStrike" u="sng">
                <a:solidFill>
                  <a:srgbClr val="6699ff"/>
                </a:solidFill>
                <a:uFillTx/>
                <a:latin typeface="Corbel"/>
                <a:hlinkClick r:id="rId1"/>
              </a:rPr>
              <a:t>http://www.sleuthkit.org/</a:t>
            </a:r>
            <a:r>
              <a:rPr b="0" lang="en-US" sz="2400" spc="-1" strike="noStrike">
                <a:solidFill>
                  <a:srgbClr val="ffffff"/>
                </a:solidFill>
                <a:latin typeface="Corbel"/>
              </a:rPr>
              <a:t>), Norton DiskEdit, …</a:t>
            </a:r>
            <a:endParaRPr b="0" lang="en-US" sz="2400" spc="-1" strike="noStrike">
              <a:solidFill>
                <a:srgbClr val="ffffff"/>
              </a:solidFill>
              <a:latin typeface="Corbel"/>
            </a:endParaRPr>
          </a:p>
        </p:txBody>
      </p:sp>
      <p:sp>
        <p:nvSpPr>
          <p:cNvPr id="15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Computer</a:t>
            </a:r>
            <a:endParaRPr b="0" lang="en-US" sz="4800" spc="-1" strike="noStrike">
              <a:solidFill>
                <a:srgbClr val="ffffff"/>
              </a:solidFill>
              <a:latin typeface="Corbel"/>
            </a:endParaRPr>
          </a:p>
        </p:txBody>
      </p:sp>
      <p:sp>
        <p:nvSpPr>
          <p:cNvPr id="95" name="TextShape 2"/>
          <p:cNvSpPr txBox="1"/>
          <p:nvPr/>
        </p:nvSpPr>
        <p:spPr>
          <a:xfrm>
            <a:off x="618480" y="1600200"/>
            <a:ext cx="7878600" cy="4638960"/>
          </a:xfrm>
          <a:prstGeom prst="rect">
            <a:avLst/>
          </a:prstGeom>
          <a:noFill/>
          <a:ln>
            <a:noFill/>
          </a:ln>
        </p:spPr>
        <p:txBody>
          <a:bodyPr/>
          <a:p>
            <a:pPr marL="349200" indent="-348840" algn="r">
              <a:lnSpc>
                <a:spcPct val="100000"/>
              </a:lnSpc>
              <a:spcBef>
                <a:spcPts val="2001"/>
              </a:spcBef>
            </a:pPr>
            <a:r>
              <a:rPr b="0" i="1" lang="en-US" sz="2400" spc="-1" strike="noStrike">
                <a:solidFill>
                  <a:srgbClr val="ffff00"/>
                </a:solidFill>
                <a:latin typeface="Corbel"/>
              </a:rPr>
              <a:t>chapter 15</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pre-requisite knowledge: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architecture of computers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basics (BIOS)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operating system</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secondary memory (disc) and its organization</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file systems</a:t>
            </a:r>
            <a:endParaRPr b="0" lang="en-US" sz="2200" spc="-1" strike="noStrike">
              <a:solidFill>
                <a:srgbClr val="ffffff"/>
              </a:solidFill>
              <a:latin typeface="Corbel"/>
            </a:endParaRPr>
          </a:p>
        </p:txBody>
      </p:sp>
      <p:sp>
        <p:nvSpPr>
          <p:cNvPr id="9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55" name="TextShape 2"/>
          <p:cNvSpPr txBox="1"/>
          <p:nvPr/>
        </p:nvSpPr>
        <p:spPr>
          <a:xfrm>
            <a:off x="618480" y="1600200"/>
            <a:ext cx="7878960" cy="202320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An example of the reconstruction of files on a freshly formatted disk with the EnCase tool</a:t>
            </a:r>
            <a:endParaRPr b="0" lang="en-US" sz="2400" spc="-1" strike="noStrike">
              <a:solidFill>
                <a:srgbClr val="ffffff"/>
              </a:solidFill>
              <a:latin typeface="Corbel"/>
            </a:endParaRPr>
          </a:p>
        </p:txBody>
      </p:sp>
      <p:sp>
        <p:nvSpPr>
          <p:cNvPr id="15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57" name="Picture 2" descr=""/>
          <p:cNvPicPr/>
          <p:nvPr/>
        </p:nvPicPr>
        <p:blipFill>
          <a:blip r:embed="rId1"/>
          <a:stretch/>
        </p:blipFill>
        <p:spPr>
          <a:xfrm>
            <a:off x="1182600" y="2410920"/>
            <a:ext cx="7314840" cy="4038120"/>
          </a:xfrm>
          <a:prstGeom prst="rect">
            <a:avLst/>
          </a:prstGeom>
          <a:ln w="9360">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59"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See what the MBR and boot sector on your computer looks like with an appropriate tool. Report about this on the forum.</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Check the configuration of your drive.</a:t>
            </a:r>
            <a:endParaRPr b="0" lang="en-US" sz="2400" spc="-1" strike="noStrike">
              <a:solidFill>
                <a:srgbClr val="ffffff"/>
              </a:solidFill>
              <a:latin typeface="Corbel"/>
            </a:endParaRPr>
          </a:p>
        </p:txBody>
      </p:sp>
      <p:sp>
        <p:nvSpPr>
          <p:cNvPr id="16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62"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hiding partitions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tool Test Disk (</a:t>
            </a:r>
            <a:r>
              <a:rPr b="0" lang="en-US" sz="2200" spc="-1" strike="noStrike" u="sng">
                <a:solidFill>
                  <a:srgbClr val="6699ff"/>
                </a:solidFill>
                <a:uFillTx/>
                <a:latin typeface="Corbel"/>
                <a:hlinkClick r:id="rId1"/>
              </a:rPr>
              <a:t>http://www.cgsecurity.org/</a:t>
            </a:r>
            <a:r>
              <a:rPr b="0" lang="en-US" sz="2200" spc="-1" strike="noStrike">
                <a:solidFill>
                  <a:srgbClr val="ffffff"/>
                </a:solidFill>
                <a:latin typeface="Corbel"/>
              </a:rPr>
              <a:t>)</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at file level</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hiding files: e.g. MS Windows: </a:t>
            </a:r>
            <a:r>
              <a:rPr b="0" i="1" lang="en-US" sz="2200" spc="-1" strike="noStrike">
                <a:solidFill>
                  <a:srgbClr val="ffffff"/>
                </a:solidFill>
                <a:latin typeface="Corbel"/>
              </a:rPr>
              <a:t>attrib +H</a:t>
            </a:r>
            <a:r>
              <a:rPr b="0" lang="en-US" sz="2200" spc="-1" strike="noStrike">
                <a:solidFill>
                  <a:srgbClr val="ffffff"/>
                </a:solidFill>
                <a:latin typeface="Corbel"/>
              </a:rPr>
              <a:t> in </a:t>
            </a:r>
            <a:r>
              <a:rPr b="0" i="1" lang="en-US" sz="2200" spc="-1" strike="noStrike">
                <a:solidFill>
                  <a:srgbClr val="ffffff"/>
                </a:solidFill>
                <a:latin typeface="Corbel"/>
              </a:rPr>
              <a:t>dir/AH</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parlament.jpg -&gt; test.exe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picture in .ppt pres.</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latest tools</a:t>
            </a:r>
            <a:endParaRPr b="0" lang="en-US" sz="2400" spc="-1" strike="noStrike">
              <a:solidFill>
                <a:srgbClr val="ffffff"/>
              </a:solidFill>
              <a:latin typeface="Corbel"/>
            </a:endParaRPr>
          </a:p>
        </p:txBody>
      </p:sp>
      <p:sp>
        <p:nvSpPr>
          <p:cNvPr id="16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64" name="Picture 2" descr=""/>
          <p:cNvPicPr/>
          <p:nvPr/>
        </p:nvPicPr>
        <p:blipFill>
          <a:blip r:embed="rId2"/>
          <a:stretch/>
        </p:blipFill>
        <p:spPr>
          <a:xfrm>
            <a:off x="4572360" y="4114800"/>
            <a:ext cx="4205880" cy="2165760"/>
          </a:xfrm>
          <a:prstGeom prst="rect">
            <a:avLst/>
          </a:prstGeom>
          <a:ln w="9360">
            <a:noFill/>
          </a:ln>
        </p:spPr>
      </p:pic>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Passwords and encryption</a:t>
            </a:r>
            <a:endParaRPr b="0" lang="en-US" sz="4800" spc="-1" strike="noStrike">
              <a:solidFill>
                <a:srgbClr val="ffffff"/>
              </a:solidFill>
              <a:latin typeface="Corbel"/>
            </a:endParaRPr>
          </a:p>
        </p:txBody>
      </p:sp>
      <p:sp>
        <p:nvSpPr>
          <p:cNvPr id="166"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tools for breaking and searching passwords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Password Recovery Tool – PRTK in Distributed Network Attack – DNA (</a:t>
            </a:r>
            <a:r>
              <a:rPr b="0" lang="en-US" sz="2200" spc="-1" strike="noStrike" u="sng">
                <a:solidFill>
                  <a:srgbClr val="6699ff"/>
                </a:solidFill>
                <a:uFillTx/>
                <a:latin typeface="Corbel"/>
                <a:hlinkClick r:id="rId1"/>
              </a:rPr>
              <a:t>http://accessdata.com/products/computer-forensics/decryption</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John the Ripper (</a:t>
            </a:r>
            <a:r>
              <a:rPr b="0" lang="en-US" sz="2200" spc="-1" strike="noStrike" u="sng">
                <a:solidFill>
                  <a:srgbClr val="6699ff"/>
                </a:solidFill>
                <a:uFillTx/>
                <a:latin typeface="Corbel"/>
                <a:hlinkClick r:id="rId2"/>
              </a:rPr>
              <a:t>www.openwall.com/john/</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Cain and Abel (</a:t>
            </a:r>
            <a:r>
              <a:rPr b="0" lang="en-US" sz="2200" spc="-1" strike="noStrike" u="sng">
                <a:solidFill>
                  <a:srgbClr val="6699ff"/>
                </a:solidFill>
                <a:uFillTx/>
                <a:latin typeface="Corbel"/>
                <a:hlinkClick r:id="rId3"/>
              </a:rPr>
              <a:t>www.oxid.it/cain.html</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Advanced Archive Password Recovery (</a:t>
            </a:r>
            <a:r>
              <a:rPr b="0" lang="en-US" sz="2200" spc="-1" strike="noStrike" u="sng">
                <a:solidFill>
                  <a:srgbClr val="6699ff"/>
                </a:solidFill>
                <a:uFillTx/>
                <a:latin typeface="Corbel"/>
                <a:hlinkClick r:id="rId4"/>
              </a:rPr>
              <a:t>www.elcomsoft.com/azpr.html</a:t>
            </a:r>
            <a:r>
              <a:rPr b="0" lang="en-US" sz="2200" spc="-1" strike="noStrike">
                <a:solidFill>
                  <a:srgbClr val="ffffff"/>
                </a:solidFill>
                <a:latin typeface="Corbel"/>
              </a:rPr>
              <a:t>)</a:t>
            </a:r>
            <a:endParaRPr b="0" lang="en-US" sz="2200" spc="-1" strike="noStrike">
              <a:solidFill>
                <a:srgbClr val="ffffff"/>
              </a:solidFill>
              <a:latin typeface="Corbel"/>
            </a:endParaRPr>
          </a:p>
          <a:p>
            <a:endParaRPr b="0" lang="en-US" sz="2200" spc="-1" strike="noStrike">
              <a:solidFill>
                <a:srgbClr val="ffffff"/>
              </a:solidFill>
              <a:latin typeface="Corbel"/>
            </a:endParaRPr>
          </a:p>
        </p:txBody>
      </p:sp>
      <p:sp>
        <p:nvSpPr>
          <p:cNvPr id="16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Passwords and encryption</a:t>
            </a:r>
            <a:endParaRPr b="0" lang="en-US" sz="4800" spc="-1" strike="noStrike">
              <a:solidFill>
                <a:srgbClr val="ffffff"/>
              </a:solidFill>
              <a:latin typeface="Corbel"/>
            </a:endParaRPr>
          </a:p>
        </p:txBody>
      </p:sp>
      <p:sp>
        <p:nvSpPr>
          <p:cNvPr id="169"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more about encryption and cryptography later</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some examples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tools caesar, rot13</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support for the PGP</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tool crypt</a:t>
            </a:r>
            <a:endParaRPr b="0" lang="en-US" sz="2200" spc="-1" strike="noStrike">
              <a:solidFill>
                <a:srgbClr val="ffffff"/>
              </a:solidFill>
              <a:latin typeface="Corbel"/>
            </a:endParaRPr>
          </a:p>
          <a:p>
            <a:endParaRPr b="0" lang="en-US" sz="2200" spc="-1" strike="noStrike">
              <a:solidFill>
                <a:srgbClr val="ffffff"/>
              </a:solidFill>
              <a:latin typeface="Corbel"/>
            </a:endParaRPr>
          </a:p>
        </p:txBody>
      </p:sp>
      <p:sp>
        <p:nvSpPr>
          <p:cNvPr id="17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OS Windows</a:t>
            </a:r>
            <a:endParaRPr b="0" lang="en-US" sz="4800" spc="-1" strike="noStrike">
              <a:solidFill>
                <a:srgbClr val="ffffff"/>
              </a:solidFill>
              <a:latin typeface="Corbel"/>
            </a:endParaRPr>
          </a:p>
        </p:txBody>
      </p:sp>
      <p:sp>
        <p:nvSpPr>
          <p:cNvPr id="172" name="TextShape 2"/>
          <p:cNvSpPr txBox="1"/>
          <p:nvPr/>
        </p:nvSpPr>
        <p:spPr>
          <a:xfrm>
            <a:off x="618480" y="1600200"/>
            <a:ext cx="7878600" cy="4638960"/>
          </a:xfrm>
          <a:prstGeom prst="rect">
            <a:avLst/>
          </a:prstGeom>
          <a:noFill/>
          <a:ln>
            <a:noFill/>
          </a:ln>
        </p:spPr>
        <p:txBody>
          <a:bodyPr>
            <a:normAutofit/>
          </a:bodyPr>
          <a:p>
            <a:pPr marL="349200" indent="-348840" algn="r">
              <a:lnSpc>
                <a:spcPct val="100000"/>
              </a:lnSpc>
              <a:spcBef>
                <a:spcPts val="2001"/>
              </a:spcBef>
            </a:pPr>
            <a:r>
              <a:rPr b="0" i="1" lang="en-US" sz="2400" spc="-1" strike="noStrike">
                <a:solidFill>
                  <a:srgbClr val="ffff00"/>
                </a:solidFill>
                <a:latin typeface="Corbel"/>
              </a:rPr>
              <a:t>chapter 17</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file systems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data recovery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log files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registry</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communication trails</a:t>
            </a:r>
            <a:endParaRPr b="0" lang="en-US" sz="2400" spc="-1" strike="noStrike">
              <a:solidFill>
                <a:srgbClr val="ffffff"/>
              </a:solidFill>
              <a:latin typeface="Corbel"/>
            </a:endParaRPr>
          </a:p>
        </p:txBody>
      </p:sp>
      <p:sp>
        <p:nvSpPr>
          <p:cNvPr id="17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OS Windows –file system</a:t>
            </a:r>
            <a:endParaRPr b="0" lang="en-US" sz="4800" spc="-1" strike="noStrike">
              <a:solidFill>
                <a:srgbClr val="ffffff"/>
              </a:solidFill>
              <a:latin typeface="Corbel"/>
            </a:endParaRPr>
          </a:p>
        </p:txBody>
      </p:sp>
      <p:sp>
        <p:nvSpPr>
          <p:cNvPr id="175"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two basic file systems FAT (</a:t>
            </a:r>
            <a:r>
              <a:rPr b="0" i="1" lang="en-US" sz="2400" spc="-1" strike="noStrike">
                <a:solidFill>
                  <a:srgbClr val="ffffff"/>
                </a:solidFill>
                <a:latin typeface="Corbel"/>
              </a:rPr>
              <a:t>File Allocation Table</a:t>
            </a:r>
            <a:r>
              <a:rPr b="0" lang="en-US" sz="2400" spc="-1" strike="noStrike">
                <a:solidFill>
                  <a:srgbClr val="ffffff"/>
                </a:solidFill>
                <a:latin typeface="Corbel"/>
              </a:rPr>
              <a:t>) in NTFS (</a:t>
            </a:r>
            <a:r>
              <a:rPr b="0" i="1" lang="en-US" sz="2400" spc="-1" strike="noStrike">
                <a:solidFill>
                  <a:srgbClr val="ffffff"/>
                </a:solidFill>
                <a:latin typeface="Corbel"/>
              </a:rPr>
              <a:t>New Technology File System</a:t>
            </a:r>
            <a:r>
              <a:rPr b="0" lang="en-US" sz="2400" spc="-1" strike="noStrike">
                <a:solidFill>
                  <a:srgbClr val="ffffff"/>
                </a:solidFill>
                <a:latin typeface="Corbel"/>
              </a:rPr>
              <a:t>)</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FAT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developed first for hard disks (floppy disks)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FAT12, FAT16, FAT32</a:t>
            </a:r>
            <a:endParaRPr b="0" lang="en-US" sz="2200" spc="-1" strike="noStrike">
              <a:solidFill>
                <a:srgbClr val="ffffff"/>
              </a:solidFill>
              <a:latin typeface="Corbel"/>
            </a:endParaRPr>
          </a:p>
        </p:txBody>
      </p:sp>
      <p:sp>
        <p:nvSpPr>
          <p:cNvPr id="17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FAT</a:t>
            </a:r>
            <a:endParaRPr b="0" lang="en-US" sz="4800" spc="-1" strike="noStrike">
              <a:solidFill>
                <a:srgbClr val="ffffff"/>
              </a:solidFill>
              <a:latin typeface="Corbel"/>
            </a:endParaRPr>
          </a:p>
        </p:txBody>
      </p:sp>
      <p:sp>
        <p:nvSpPr>
          <p:cNvPr id="178" name="TextShape 2"/>
          <p:cNvSpPr txBox="1"/>
          <p:nvPr/>
        </p:nvSpPr>
        <p:spPr>
          <a:xfrm>
            <a:off x="618480" y="4131720"/>
            <a:ext cx="7878600" cy="210744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FATxx is a list of index clusters in which each file is stored</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xx means the number of bits used for the index</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12 = 2</a:t>
            </a:r>
            <a:r>
              <a:rPr b="0" lang="en-US" sz="2400" spc="-1" strike="noStrike" baseline="30000">
                <a:solidFill>
                  <a:srgbClr val="ffffff"/>
                </a:solidFill>
                <a:latin typeface="Corbel"/>
              </a:rPr>
              <a:t>12 </a:t>
            </a:r>
            <a:r>
              <a:rPr b="0" lang="en-US" sz="2400" spc="-1" strike="noStrike">
                <a:solidFill>
                  <a:srgbClr val="ffffff"/>
                </a:solidFill>
                <a:latin typeface="Corbel"/>
              </a:rPr>
              <a:t>= 4096, 16 = 2</a:t>
            </a:r>
            <a:r>
              <a:rPr b="0" lang="en-US" sz="2400" spc="-1" strike="noStrike" baseline="30000">
                <a:solidFill>
                  <a:srgbClr val="ffffff"/>
                </a:solidFill>
                <a:latin typeface="Corbel"/>
              </a:rPr>
              <a:t>16 </a:t>
            </a:r>
            <a:r>
              <a:rPr b="0" lang="en-US" sz="2400" spc="-1" strike="noStrike">
                <a:solidFill>
                  <a:srgbClr val="ffffff"/>
                </a:solidFill>
                <a:latin typeface="Corbel"/>
              </a:rPr>
              <a:t>= 65.536, 32 = 2</a:t>
            </a:r>
            <a:r>
              <a:rPr b="0" lang="en-US" sz="2400" spc="-1" strike="noStrike" baseline="30000">
                <a:solidFill>
                  <a:srgbClr val="ffffff"/>
                </a:solidFill>
                <a:latin typeface="Corbel"/>
              </a:rPr>
              <a:t>28 </a:t>
            </a:r>
            <a:r>
              <a:rPr b="0" lang="en-US" sz="2400" spc="-1" strike="noStrike">
                <a:solidFill>
                  <a:srgbClr val="ffffff"/>
                </a:solidFill>
                <a:latin typeface="Corbel"/>
              </a:rPr>
              <a:t>= 268.435.456</a:t>
            </a:r>
            <a:endParaRPr b="0" lang="en-US" sz="2400" spc="-1" strike="noStrike">
              <a:solidFill>
                <a:srgbClr val="ffffff"/>
              </a:solidFill>
              <a:latin typeface="Corbel"/>
            </a:endParaRPr>
          </a:p>
        </p:txBody>
      </p:sp>
      <p:sp>
        <p:nvSpPr>
          <p:cNvPr id="17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80" name="Picture 7" descr=""/>
          <p:cNvPicPr/>
          <p:nvPr/>
        </p:nvPicPr>
        <p:blipFill>
          <a:blip r:embed="rId1"/>
          <a:stretch/>
        </p:blipFill>
        <p:spPr>
          <a:xfrm>
            <a:off x="990720" y="1591560"/>
            <a:ext cx="7162560" cy="2377800"/>
          </a:xfrm>
          <a:prstGeom prst="rect">
            <a:avLst/>
          </a:prstGeom>
          <a:ln w="9360">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FAT</a:t>
            </a:r>
            <a:endParaRPr b="0" lang="en-US" sz="4800" spc="-1" strike="noStrike">
              <a:solidFill>
                <a:srgbClr val="ffffff"/>
              </a:solidFill>
              <a:latin typeface="Corbel"/>
            </a:endParaRPr>
          </a:p>
        </p:txBody>
      </p:sp>
      <p:sp>
        <p:nvSpPr>
          <p:cNvPr id="182" name="TextShape 2"/>
          <p:cNvSpPr txBox="1"/>
          <p:nvPr/>
        </p:nvSpPr>
        <p:spPr>
          <a:xfrm>
            <a:off x="618480" y="4969800"/>
            <a:ext cx="7878600" cy="126900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view the root of the file system on the hard disk using the X-Ways program</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keeps the creation time and last changes but only the last access date</a:t>
            </a:r>
            <a:endParaRPr b="0" lang="en-US" sz="2400" spc="-1" strike="noStrike">
              <a:solidFill>
                <a:srgbClr val="ffffff"/>
              </a:solidFill>
              <a:latin typeface="Corbel"/>
            </a:endParaRPr>
          </a:p>
        </p:txBody>
      </p:sp>
      <p:sp>
        <p:nvSpPr>
          <p:cNvPr id="18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84" name="Picture 7" descr=""/>
          <p:cNvPicPr/>
          <p:nvPr/>
        </p:nvPicPr>
        <p:blipFill>
          <a:blip r:embed="rId1"/>
          <a:stretch/>
        </p:blipFill>
        <p:spPr>
          <a:xfrm>
            <a:off x="533520" y="1544040"/>
            <a:ext cx="8167320" cy="3323880"/>
          </a:xfrm>
          <a:prstGeom prst="rect">
            <a:avLst/>
          </a:prstGeom>
          <a:ln w="9360">
            <a:noFill/>
          </a:ln>
        </p:spPr>
      </p:pic>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641520" y="107640"/>
            <a:ext cx="7856280" cy="1309680"/>
          </a:xfrm>
          <a:prstGeom prst="rect">
            <a:avLst/>
          </a:prstGeom>
          <a:noFill/>
          <a:ln>
            <a:noFill/>
          </a:ln>
        </p:spPr>
        <p:txBody>
          <a:bodyPr anchor="b"/>
          <a:p>
            <a:pPr>
              <a:lnSpc>
                <a:spcPct val="100000"/>
              </a:lnSpc>
            </a:pPr>
            <a:r>
              <a:rPr b="0" lang="en-US" sz="4800" spc="-1" strike="noStrike">
                <a:solidFill>
                  <a:srgbClr val="ffffff"/>
                </a:solidFill>
                <a:latin typeface="Corbel"/>
              </a:rPr>
              <a:t>FAT</a:t>
            </a:r>
            <a:endParaRPr b="0" lang="en-US" sz="4800" spc="-1" strike="noStrike">
              <a:solidFill>
                <a:srgbClr val="ffffff"/>
              </a:solidFill>
              <a:latin typeface="Corbel"/>
            </a:endParaRPr>
          </a:p>
        </p:txBody>
      </p:sp>
      <p:sp>
        <p:nvSpPr>
          <p:cNvPr id="186"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87" name="Picture 6" descr=""/>
          <p:cNvPicPr/>
          <p:nvPr/>
        </p:nvPicPr>
        <p:blipFill>
          <a:blip r:embed="rId1"/>
          <a:stretch/>
        </p:blipFill>
        <p:spPr>
          <a:xfrm>
            <a:off x="2649960" y="515160"/>
            <a:ext cx="5847480" cy="6096600"/>
          </a:xfrm>
          <a:prstGeom prst="rect">
            <a:avLst/>
          </a:prstGeom>
          <a:ln>
            <a:noFill/>
          </a:ln>
        </p:spPr>
      </p:pic>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Startup</a:t>
            </a:r>
            <a:endParaRPr b="0" lang="en-US" sz="4800" spc="-1" strike="noStrike">
              <a:solidFill>
                <a:srgbClr val="ffffff"/>
              </a:solidFill>
              <a:latin typeface="Corbel"/>
            </a:endParaRPr>
          </a:p>
        </p:txBody>
      </p:sp>
      <p:sp>
        <p:nvSpPr>
          <p:cNvPr id="98"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startup steps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at start up, BIOS (</a:t>
            </a:r>
            <a:r>
              <a:rPr b="0" i="1" lang="en-US" sz="2400" spc="-1" strike="noStrike">
                <a:solidFill>
                  <a:srgbClr val="ffffff"/>
                </a:solidFill>
                <a:latin typeface="Corbel"/>
              </a:rPr>
              <a:t>Basic Input Output System</a:t>
            </a:r>
            <a:r>
              <a:rPr b="0" lang="en-US" sz="2400" spc="-1" strike="noStrike">
                <a:solidFill>
                  <a:srgbClr val="ffffff"/>
                </a:solidFill>
                <a:latin typeface="Corbel"/>
              </a:rPr>
              <a:t>) runs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Open Firmware (Mac PowerPC), EFI (Mac Intel), Open Boot PROM (Sun), …</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it performs a POST (</a:t>
            </a:r>
            <a:r>
              <a:rPr b="0" i="1" lang="en-US" sz="2400" spc="-1" strike="noStrike">
                <a:solidFill>
                  <a:srgbClr val="ffffff"/>
                </a:solidFill>
                <a:latin typeface="Corbel"/>
              </a:rPr>
              <a:t>Power On Self Test</a:t>
            </a:r>
            <a:r>
              <a:rPr b="0" lang="en-US" sz="2400" spc="-1" strike="noStrike">
                <a:solidFill>
                  <a:srgbClr val="ffffff"/>
                </a:solidFill>
                <a:latin typeface="Corbel"/>
              </a:rPr>
              <a:t>)</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operating data are stored in xROM</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sometimes a password protects the data – password is entered by the user</a:t>
            </a:r>
            <a:endParaRPr b="0" lang="en-US" sz="2400" spc="-1" strike="noStrike">
              <a:solidFill>
                <a:srgbClr val="ffffff"/>
              </a:solidFill>
              <a:latin typeface="Corbel"/>
            </a:endParaRPr>
          </a:p>
        </p:txBody>
      </p:sp>
      <p:sp>
        <p:nvSpPr>
          <p:cNvPr id="9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FAT</a:t>
            </a:r>
            <a:endParaRPr b="0" lang="en-US" sz="4800" spc="-1" strike="noStrike">
              <a:solidFill>
                <a:srgbClr val="ffffff"/>
              </a:solidFill>
              <a:latin typeface="Corbel"/>
            </a:endParaRPr>
          </a:p>
        </p:txBody>
      </p:sp>
      <p:sp>
        <p:nvSpPr>
          <p:cNvPr id="189"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See for yourself what the FAT looks like on your disk. Look in particular for those clusters that are empty - they are not part of any file system.</a:t>
            </a:r>
            <a:endParaRPr b="0" lang="en-US" sz="2400" spc="-1" strike="noStrike">
              <a:solidFill>
                <a:srgbClr val="ffffff"/>
              </a:solidFill>
              <a:latin typeface="Corbel"/>
            </a:endParaRPr>
          </a:p>
        </p:txBody>
      </p:sp>
      <p:sp>
        <p:nvSpPr>
          <p:cNvPr id="19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NTFS</a:t>
            </a:r>
            <a:endParaRPr b="0" lang="en-US" sz="4800" spc="-1" strike="noStrike">
              <a:solidFill>
                <a:srgbClr val="ffffff"/>
              </a:solidFill>
              <a:latin typeface="Corbel"/>
            </a:endParaRPr>
          </a:p>
        </p:txBody>
      </p:sp>
      <p:sp>
        <p:nvSpPr>
          <p:cNvPr id="192"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 more modern file system</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everything is in a file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the file information is stored in the system file $MFT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directory is only a file (B tree structure)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It is a journaling file system and stores transactions in the system file $LogFile</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supports multiple data streams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ACL  (Access Control List</a:t>
            </a:r>
            <a:r>
              <a:rPr b="0" lang="en-US" sz="2200" spc="-1" strike="noStrike">
                <a:solidFill>
                  <a:srgbClr val="ffffff"/>
                </a:solidFill>
                <a:latin typeface="Corbel"/>
              </a:rPr>
              <a:t>)</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better protected, since it stores copies of file system data in multiple locations ($MFTMirr)</a:t>
            </a:r>
            <a:endParaRPr b="0" lang="en-US" sz="2400" spc="-1" strike="noStrike">
              <a:solidFill>
                <a:srgbClr val="ffffff"/>
              </a:solidFill>
              <a:latin typeface="Corbel"/>
            </a:endParaRPr>
          </a:p>
        </p:txBody>
      </p:sp>
      <p:sp>
        <p:nvSpPr>
          <p:cNvPr id="19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NTFS</a:t>
            </a:r>
            <a:endParaRPr b="0" lang="en-US" sz="4800" spc="-1" strike="noStrike">
              <a:solidFill>
                <a:srgbClr val="ffffff"/>
              </a:solidFill>
              <a:latin typeface="Corbel"/>
            </a:endParaRPr>
          </a:p>
        </p:txBody>
      </p:sp>
      <p:sp>
        <p:nvSpPr>
          <p:cNvPr id="195"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96" name="Picture 4" descr=""/>
          <p:cNvPicPr/>
          <p:nvPr/>
        </p:nvPicPr>
        <p:blipFill>
          <a:blip r:embed="rId1"/>
          <a:stretch/>
        </p:blipFill>
        <p:spPr>
          <a:xfrm>
            <a:off x="1042920" y="1883160"/>
            <a:ext cx="6514920" cy="4254120"/>
          </a:xfrm>
          <a:prstGeom prst="rect">
            <a:avLst/>
          </a:prstGeom>
          <a:ln>
            <a:noFill/>
          </a:ln>
        </p:spPr>
      </p:pic>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NTFS</a:t>
            </a:r>
            <a:endParaRPr b="0" lang="en-US" sz="4800" spc="-1" strike="noStrike">
              <a:solidFill>
                <a:srgbClr val="ffffff"/>
              </a:solidFill>
              <a:latin typeface="Corbel"/>
            </a:endParaRPr>
          </a:p>
        </p:txBody>
      </p:sp>
      <p:sp>
        <p:nvSpPr>
          <p:cNvPr id="198"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look for clusters in your NTFS cluster that are empty (unused) and then look at their content.</a:t>
            </a:r>
            <a:endParaRPr b="0" lang="en-US" sz="2400" spc="-1" strike="noStrike">
              <a:solidFill>
                <a:srgbClr val="ffffff"/>
              </a:solidFill>
              <a:latin typeface="Corbel"/>
            </a:endParaRPr>
          </a:p>
        </p:txBody>
      </p:sp>
      <p:sp>
        <p:nvSpPr>
          <p:cNvPr id="19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$MFT</a:t>
            </a:r>
            <a:endParaRPr b="0" lang="en-US" sz="4800" spc="-1" strike="noStrike">
              <a:solidFill>
                <a:srgbClr val="ffffff"/>
              </a:solidFill>
              <a:latin typeface="Corbel"/>
            </a:endParaRPr>
          </a:p>
        </p:txBody>
      </p:sp>
      <p:sp>
        <p:nvSpPr>
          <p:cNvPr id="201" name="TextShape 2"/>
          <p:cNvSpPr txBox="1"/>
          <p:nvPr/>
        </p:nvSpPr>
        <p:spPr>
          <a:xfrm>
            <a:off x="618480" y="1600200"/>
            <a:ext cx="380052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example of one record in $MFT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record consists of attributes, the record is the size of the 1kB</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if the file is small, it is stored in the record</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when a “deleted” flag is set the record can be reused</a:t>
            </a:r>
            <a:endParaRPr b="0" lang="en-US" sz="2400" spc="-1" strike="noStrike">
              <a:solidFill>
                <a:srgbClr val="ffffff"/>
              </a:solidFill>
              <a:latin typeface="Corbel"/>
            </a:endParaRPr>
          </a:p>
        </p:txBody>
      </p:sp>
      <p:sp>
        <p:nvSpPr>
          <p:cNvPr id="20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03" name="Picture 7" descr=""/>
          <p:cNvPicPr/>
          <p:nvPr/>
        </p:nvPicPr>
        <p:blipFill>
          <a:blip r:embed="rId1"/>
          <a:stretch/>
        </p:blipFill>
        <p:spPr>
          <a:xfrm>
            <a:off x="5386320" y="1772280"/>
            <a:ext cx="3111120" cy="4466880"/>
          </a:xfrm>
          <a:prstGeom prst="rect">
            <a:avLst/>
          </a:prstGeom>
          <a:ln w="9360">
            <a:noFill/>
          </a:ln>
        </p:spPr>
      </p:pic>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search for data</a:t>
            </a:r>
            <a:endParaRPr b="0" lang="en-US" sz="4800" spc="-1" strike="noStrike">
              <a:solidFill>
                <a:srgbClr val="ffffff"/>
              </a:solidFill>
              <a:latin typeface="Corbel"/>
            </a:endParaRPr>
          </a:p>
        </p:txBody>
      </p:sp>
      <p:sp>
        <p:nvSpPr>
          <p:cNvPr id="205" name="TextShape 2"/>
          <p:cNvSpPr txBox="1"/>
          <p:nvPr/>
        </p:nvSpPr>
        <p:spPr>
          <a:xfrm>
            <a:off x="618480" y="1600200"/>
            <a:ext cx="7878960" cy="145584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there is a physical file size (cluster), logical size (directory entry) and the end of the file (EOF)</a:t>
            </a:r>
            <a:endParaRPr b="0" lang="en-US" sz="2400" spc="-1" strike="noStrike">
              <a:solidFill>
                <a:srgbClr val="ffffff"/>
              </a:solidFill>
              <a:latin typeface="Corbel"/>
            </a:endParaRPr>
          </a:p>
        </p:txBody>
      </p:sp>
      <p:sp>
        <p:nvSpPr>
          <p:cNvPr id="20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07" name="Picture 6" descr=""/>
          <p:cNvPicPr/>
          <p:nvPr/>
        </p:nvPicPr>
        <p:blipFill>
          <a:blip r:embed="rId1"/>
          <a:stretch/>
        </p:blipFill>
        <p:spPr>
          <a:xfrm>
            <a:off x="533520" y="3056400"/>
            <a:ext cx="7938720" cy="2918880"/>
          </a:xfrm>
          <a:prstGeom prst="rect">
            <a:avLst/>
          </a:prstGeom>
          <a:ln w="9360">
            <a:noFill/>
          </a:ln>
        </p:spPr>
      </p:pic>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MFT record</a:t>
            </a:r>
            <a:endParaRPr b="0" lang="en-US" sz="4800" spc="-1" strike="noStrike">
              <a:solidFill>
                <a:srgbClr val="ffffff"/>
              </a:solidFill>
              <a:latin typeface="Corbel"/>
            </a:endParaRPr>
          </a:p>
        </p:txBody>
      </p:sp>
      <p:sp>
        <p:nvSpPr>
          <p:cNvPr id="209" name="TextShape 2"/>
          <p:cNvSpPr txBox="1"/>
          <p:nvPr/>
        </p:nvSpPr>
        <p:spPr>
          <a:xfrm>
            <a:off x="618480" y="1600200"/>
            <a:ext cx="202572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MFT record and the difference between sizes</a:t>
            </a:r>
            <a:endParaRPr b="0" lang="en-US" sz="2400" spc="-1" strike="noStrike">
              <a:solidFill>
                <a:srgbClr val="ffffff"/>
              </a:solidFill>
              <a:latin typeface="Corbel"/>
            </a:endParaRPr>
          </a:p>
        </p:txBody>
      </p:sp>
      <p:sp>
        <p:nvSpPr>
          <p:cNvPr id="21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11" name="Picture 6" descr=""/>
          <p:cNvPicPr/>
          <p:nvPr/>
        </p:nvPicPr>
        <p:blipFill>
          <a:blip r:embed="rId1"/>
          <a:stretch/>
        </p:blipFill>
        <p:spPr>
          <a:xfrm>
            <a:off x="2644920" y="1667520"/>
            <a:ext cx="5852880" cy="4571640"/>
          </a:xfrm>
          <a:prstGeom prst="rect">
            <a:avLst/>
          </a:prstGeom>
          <a:ln w="9360">
            <a:noFill/>
          </a:ln>
        </p:spPr>
      </p:pic>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search for data</a:t>
            </a:r>
            <a:endParaRPr b="0" lang="en-US" sz="4800" spc="-1" strike="noStrike">
              <a:solidFill>
                <a:srgbClr val="ffffff"/>
              </a:solidFill>
              <a:latin typeface="Corbel"/>
            </a:endParaRPr>
          </a:p>
        </p:txBody>
      </p:sp>
      <p:sp>
        <p:nvSpPr>
          <p:cNvPr id="213" name="TextShape 2"/>
          <p:cNvSpPr txBox="1"/>
          <p:nvPr/>
        </p:nvSpPr>
        <p:spPr>
          <a:xfrm>
            <a:off x="618480" y="1600200"/>
            <a:ext cx="7878960" cy="4647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Multiple files in a directory can have the same name</a:t>
            </a:r>
            <a:endParaRPr b="0" lang="en-US" sz="2400" spc="-1" strike="noStrike">
              <a:solidFill>
                <a:srgbClr val="ffffff"/>
              </a:solidFill>
              <a:latin typeface="Corbel"/>
            </a:endParaRPr>
          </a:p>
        </p:txBody>
      </p:sp>
      <p:sp>
        <p:nvSpPr>
          <p:cNvPr id="21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NTFS</a:t>
            </a:r>
            <a:endParaRPr b="0" lang="en-US" sz="4800" spc="-1" strike="noStrike">
              <a:solidFill>
                <a:srgbClr val="ffffff"/>
              </a:solidFill>
              <a:latin typeface="Corbel"/>
            </a:endParaRPr>
          </a:p>
        </p:txBody>
      </p:sp>
      <p:sp>
        <p:nvSpPr>
          <p:cNvPr id="216"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Which clusters is your file composed of?</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Find a busy but unused part of your file (on which clusters) and what's in it</a:t>
            </a:r>
            <a:r>
              <a:rPr b="0" lang="en-US" sz="2400" spc="-1" strike="noStrike">
                <a:solidFill>
                  <a:srgbClr val="ffff00"/>
                </a:solidFill>
                <a:latin typeface="Corbel"/>
              </a:rPr>
              <a:t>.</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What happens if we make 1000 files, then we delete 1000 and analyze the data?</a:t>
            </a:r>
            <a:endParaRPr b="0" lang="en-US" sz="2400" spc="-1" strike="noStrike">
              <a:solidFill>
                <a:srgbClr val="ffffff"/>
              </a:solidFill>
              <a:latin typeface="Corbel"/>
            </a:endParaRPr>
          </a:p>
        </p:txBody>
      </p:sp>
      <p:sp>
        <p:nvSpPr>
          <p:cNvPr id="21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Time coding for files</a:t>
            </a:r>
            <a:endParaRPr b="0" lang="en-US" sz="4800" spc="-1" strike="noStrike">
              <a:solidFill>
                <a:srgbClr val="ffffff"/>
              </a:solidFill>
              <a:latin typeface="Corbel"/>
            </a:endParaRPr>
          </a:p>
        </p:txBody>
      </p:sp>
      <p:sp>
        <p:nvSpPr>
          <p:cNvPr id="219" name="TextShape 2"/>
          <p:cNvSpPr txBox="1"/>
          <p:nvPr/>
        </p:nvSpPr>
        <p:spPr>
          <a:xfrm>
            <a:off x="618480" y="1600200"/>
            <a:ext cx="8127000" cy="103284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FAT: 1.1.1980 + LLLLLLLM MMMDDDDD hhhhhmmm mmmsssss </a:t>
            </a:r>
            <a:endParaRPr b="0" lang="en-US" sz="2400" spc="-1" strike="noStrike">
              <a:solidFill>
                <a:srgbClr val="ffffff"/>
              </a:solidFill>
              <a:latin typeface="Corbel"/>
            </a:endParaRPr>
          </a:p>
        </p:txBody>
      </p:sp>
      <p:sp>
        <p:nvSpPr>
          <p:cNvPr id="22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21" name="Picture 6" descr=""/>
          <p:cNvPicPr/>
          <p:nvPr/>
        </p:nvPicPr>
        <p:blipFill>
          <a:blip r:embed="rId1"/>
          <a:stretch/>
        </p:blipFill>
        <p:spPr>
          <a:xfrm>
            <a:off x="1625760" y="2633400"/>
            <a:ext cx="7120080" cy="3605760"/>
          </a:xfrm>
          <a:prstGeom prst="rect">
            <a:avLst/>
          </a:prstGeom>
          <a:ln w="9360">
            <a:noFill/>
          </a:ln>
        </p:spPr>
      </p:pic>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Startup…</a:t>
            </a:r>
            <a:endParaRPr b="0" lang="en-US" sz="4800" spc="-1" strike="noStrike">
              <a:solidFill>
                <a:srgbClr val="ffffff"/>
              </a:solidFill>
              <a:latin typeface="Corbel"/>
            </a:endParaRPr>
          </a:p>
        </p:txBody>
      </p:sp>
      <p:sp>
        <p:nvSpPr>
          <p:cNvPr id="101"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example </a:t>
            </a:r>
            <a:r>
              <a:rPr b="0" i="1" lang="en-US" sz="2400" spc="-1" strike="noStrike">
                <a:solidFill>
                  <a:srgbClr val="ffffff"/>
                </a:solidFill>
                <a:latin typeface="Corbel"/>
              </a:rPr>
              <a:t>Moussawi</a:t>
            </a: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spcBef>
                <a:spcPts val="2001"/>
              </a:spcBef>
            </a:pPr>
            <a:endParaRPr b="0" lang="en-US" sz="2400" spc="-1" strike="noStrike">
              <a:solidFill>
                <a:srgbClr val="ffffff"/>
              </a:solidFill>
              <a:latin typeface="Corbel"/>
            </a:endParaRPr>
          </a:p>
          <a:p>
            <a:pPr marL="968400" indent="-282240">
              <a:lnSpc>
                <a:spcPct val="100000"/>
              </a:lnSpc>
              <a:spcBef>
                <a:spcPts val="601"/>
              </a:spcBef>
            </a:pPr>
            <a:r>
              <a:rPr b="0" lang="en-US" sz="2800" spc="-1" strike="noStrike">
                <a:solidFill>
                  <a:srgbClr val="ffffff"/>
                </a:solidFill>
                <a:latin typeface="Corbel"/>
              </a:rPr>
              <a:t>The computer has been shut down for a very long time and the battery on the motherboard</a:t>
            </a:r>
            <a:r>
              <a:rPr b="0" lang="en-US" sz="2000" spc="-1" strike="noStrike">
                <a:solidFill>
                  <a:srgbClr val="ffffff"/>
                </a:solidFill>
                <a:latin typeface="Corbel"/>
              </a:rPr>
              <a:t> </a:t>
            </a:r>
            <a:r>
              <a:rPr b="0" lang="en-US" sz="2800" spc="-1" strike="noStrike">
                <a:solidFill>
                  <a:srgbClr val="ffffff"/>
                </a:solidFill>
                <a:latin typeface="Corbel"/>
              </a:rPr>
              <a:t>has been emptied</a:t>
            </a:r>
            <a:endParaRPr b="0" lang="en-US" sz="2800" spc="-1" strike="noStrike">
              <a:solidFill>
                <a:srgbClr val="ffffff"/>
              </a:solidFill>
              <a:latin typeface="Corbel"/>
            </a:endParaRPr>
          </a:p>
          <a:p>
            <a:pPr marL="968400" indent="-282240">
              <a:lnSpc>
                <a:spcPct val="100000"/>
              </a:lnSpc>
              <a:spcBef>
                <a:spcPts val="601"/>
              </a:spcBef>
            </a:pPr>
            <a:r>
              <a:rPr b="0" lang="en-US" sz="2800" spc="-1" strike="noStrike">
                <a:solidFill>
                  <a:srgbClr val="ffffff"/>
                </a:solidFill>
                <a:latin typeface="Corbel"/>
              </a:rPr>
              <a:t>Access was possible using the data recovered before power was lost.</a:t>
            </a:r>
            <a:endParaRPr b="0" lang="en-US" sz="2800" spc="-1" strike="noStrike">
              <a:solidFill>
                <a:srgbClr val="ffffff"/>
              </a:solidFill>
              <a:latin typeface="Corbel"/>
            </a:endParaRPr>
          </a:p>
          <a:p>
            <a:pPr marL="968400" indent="-282240">
              <a:lnSpc>
                <a:spcPct val="100000"/>
              </a:lnSpc>
              <a:spcBef>
                <a:spcPts val="601"/>
              </a:spcBef>
            </a:pPr>
            <a:endParaRPr b="0" lang="en-US" sz="28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how the data is encoded</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ASCII, ...</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Little / big endian</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What happens if you take disc to another computer</a:t>
            </a:r>
            <a:endParaRPr b="0" lang="en-US" sz="2400" spc="-1" strike="noStrike">
              <a:solidFill>
                <a:srgbClr val="ffffff"/>
              </a:solidFill>
              <a:latin typeface="Corbel"/>
            </a:endParaRPr>
          </a:p>
          <a:p>
            <a:endParaRPr b="0" lang="en-US" sz="2400" spc="-1" strike="noStrike">
              <a:solidFill>
                <a:srgbClr val="ffffff"/>
              </a:solidFill>
              <a:latin typeface="Corbel"/>
            </a:endParaRPr>
          </a:p>
        </p:txBody>
      </p:sp>
      <p:sp>
        <p:nvSpPr>
          <p:cNvPr id="10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Time coding for files</a:t>
            </a:r>
            <a:endParaRPr b="0" lang="en-US" sz="4800" spc="-1" strike="noStrike">
              <a:solidFill>
                <a:srgbClr val="ffffff"/>
              </a:solidFill>
              <a:latin typeface="Corbel"/>
            </a:endParaRPr>
          </a:p>
        </p:txBody>
      </p:sp>
      <p:sp>
        <p:nvSpPr>
          <p:cNvPr id="223" name="TextShape 2"/>
          <p:cNvSpPr txBox="1"/>
          <p:nvPr/>
        </p:nvSpPr>
        <p:spPr>
          <a:xfrm>
            <a:off x="618480" y="1600200"/>
            <a:ext cx="8127000" cy="171000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FILETIME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64 bit record</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value = 1.1.1600 + number * 100ns </a:t>
            </a:r>
            <a:endParaRPr b="0" lang="en-US" sz="2200" spc="-1" strike="noStrike">
              <a:solidFill>
                <a:srgbClr val="ffffff"/>
              </a:solidFill>
              <a:latin typeface="Corbel"/>
            </a:endParaRPr>
          </a:p>
        </p:txBody>
      </p:sp>
      <p:sp>
        <p:nvSpPr>
          <p:cNvPr id="22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25" name="Picture 6" descr=""/>
          <p:cNvPicPr/>
          <p:nvPr/>
        </p:nvPicPr>
        <p:blipFill>
          <a:blip r:embed="rId1"/>
          <a:stretch/>
        </p:blipFill>
        <p:spPr>
          <a:xfrm>
            <a:off x="1143000" y="3530520"/>
            <a:ext cx="7148160" cy="2617560"/>
          </a:xfrm>
          <a:prstGeom prst="rect">
            <a:avLst/>
          </a:prstGeom>
          <a:ln w="9360">
            <a:noFill/>
          </a:ln>
        </p:spPr>
      </p:pic>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tracks files</a:t>
            </a:r>
            <a:endParaRPr b="0" lang="en-US" sz="4800" spc="-1" strike="noStrike">
              <a:solidFill>
                <a:srgbClr val="ffffff"/>
              </a:solidFill>
              <a:latin typeface="Corbel"/>
            </a:endParaRPr>
          </a:p>
        </p:txBody>
      </p:sp>
      <p:sp>
        <p:nvSpPr>
          <p:cNvPr id="227"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various operations have a different impact on the recorded times in the directory (creation - CR, last access - LA, last change - LC, record changed (NTFS) - RC):</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moving the file into a folder: it does not affect anything</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moving the file to another folder: CR, LA, RC</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copy file (target file): CR, LA, RC</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copy/paste: LA(*)</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drag&amp;drop</a:t>
            </a:r>
            <a:r>
              <a:rPr b="0" lang="en-US" sz="2200" spc="-1" strike="noStrike">
                <a:solidFill>
                  <a:srgbClr val="ffffff"/>
                </a:solidFill>
                <a:latin typeface="Corbel"/>
              </a:rPr>
              <a:t>: LA(*)</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delete: LA, RC</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special cases: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file on a stick, can be via scp/...: CR &gt; LC</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when deleting a directory, file information does not change</a:t>
            </a:r>
            <a:endParaRPr b="0" lang="en-US" sz="2200" spc="-1" strike="noStrike">
              <a:solidFill>
                <a:srgbClr val="ffffff"/>
              </a:solidFill>
              <a:latin typeface="Corbel"/>
            </a:endParaRPr>
          </a:p>
        </p:txBody>
      </p:sp>
      <p:sp>
        <p:nvSpPr>
          <p:cNvPr id="22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NTFS - tracks files ...</a:t>
            </a:r>
            <a:endParaRPr b="0" lang="en-US" sz="4800" spc="-1" strike="noStrike">
              <a:solidFill>
                <a:srgbClr val="ffffff"/>
              </a:solidFill>
              <a:latin typeface="Corbel"/>
            </a:endParaRPr>
          </a:p>
        </p:txBody>
      </p:sp>
      <p:sp>
        <p:nvSpPr>
          <p:cNvPr id="230"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content of office files contains metadata from the directory</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Save as: if an existing file is picked, the data in the file is overwritten and no new file is created in the directory</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printing first copies the file to a special directory and then prints it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C:\Windows\Spool\Printers</a:t>
            </a:r>
            <a:r>
              <a:rPr b="0" lang="en-US" sz="2200" spc="-1" strike="noStrike">
                <a:solidFill>
                  <a:srgbClr val="ffffff"/>
                </a:solidFill>
                <a:latin typeface="Corbel"/>
              </a:rPr>
              <a:t>, </a:t>
            </a:r>
            <a:r>
              <a:rPr b="0" i="1" lang="en-US" sz="2200" spc="-1" strike="noStrike">
                <a:solidFill>
                  <a:srgbClr val="ffffff"/>
                </a:solidFill>
                <a:latin typeface="Corbel"/>
              </a:rPr>
              <a:t>C:\WinNT\System32\Spool\Printers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even when we print online content, etc.</a:t>
            </a:r>
            <a:endParaRPr b="0" lang="en-US" sz="2200" spc="-1" strike="noStrike">
              <a:solidFill>
                <a:srgbClr val="ffffff"/>
              </a:solidFill>
              <a:latin typeface="Corbel"/>
            </a:endParaRPr>
          </a:p>
        </p:txBody>
      </p:sp>
      <p:sp>
        <p:nvSpPr>
          <p:cNvPr id="23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NTFS - tracks files ...</a:t>
            </a:r>
            <a:endParaRPr b="0" lang="en-US" sz="4800" spc="-1" strike="noStrike">
              <a:solidFill>
                <a:srgbClr val="ffffff"/>
              </a:solidFill>
              <a:latin typeface="Corbel"/>
            </a:endParaRPr>
          </a:p>
        </p:txBody>
      </p:sp>
      <p:sp>
        <p:nvSpPr>
          <p:cNvPr id="233"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Find a file that has a creation time greater than the time of the last change</a:t>
            </a:r>
            <a:r>
              <a:rPr b="0" lang="en-US" sz="2400" spc="-1" strike="noStrike">
                <a:solidFill>
                  <a:srgbClr val="ffff00"/>
                </a:solidFill>
                <a:latin typeface="Corbel"/>
              </a:rPr>
              <a:t>.</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lang="en-US" sz="2400" spc="-1" strike="noStrike">
                <a:solidFill>
                  <a:srgbClr val="ffff00"/>
                </a:solidFill>
                <a:latin typeface="Corbel"/>
              </a:rPr>
              <a:t>Challenge: What can you say, is there such a file on the system that has the last access time same at he time of the creation?</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lang="en-US" sz="2400" spc="-1" strike="noStrike">
                <a:solidFill>
                  <a:srgbClr val="ffff00"/>
                </a:solidFill>
                <a:latin typeface="Corbel"/>
              </a:rPr>
              <a:t> </a:t>
            </a:r>
            <a:r>
              <a:rPr b="0" lang="en-US" sz="2400" spc="-1" strike="noStrike">
                <a:solidFill>
                  <a:srgbClr val="ffff00"/>
                </a:solidFill>
                <a:latin typeface="Corbel"/>
              </a:rPr>
              <a:t>Challenge: What is the EMF printing method ? What is stored in the print file (spooler)?</a:t>
            </a:r>
            <a:endParaRPr b="0" lang="en-US" sz="2400" spc="-1" strike="noStrike">
              <a:solidFill>
                <a:srgbClr val="ffffff"/>
              </a:solidFill>
              <a:latin typeface="Corbel"/>
            </a:endParaRPr>
          </a:p>
        </p:txBody>
      </p:sp>
      <p:sp>
        <p:nvSpPr>
          <p:cNvPr id="23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recovery</a:t>
            </a:r>
            <a:endParaRPr b="0" lang="en-US" sz="4800" spc="-1" strike="noStrike">
              <a:solidFill>
                <a:srgbClr val="ffffff"/>
              </a:solidFill>
              <a:latin typeface="Corbel"/>
            </a:endParaRPr>
          </a:p>
        </p:txBody>
      </p:sp>
      <p:sp>
        <p:nvSpPr>
          <p:cNvPr id="236" name="TextShape 2"/>
          <p:cNvSpPr txBox="1"/>
          <p:nvPr/>
        </p:nvSpPr>
        <p:spPr>
          <a:xfrm>
            <a:off x="618480" y="1523880"/>
            <a:ext cx="7878600" cy="108324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recover deleted files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various tools that can run on WinOS</a:t>
            </a:r>
            <a:endParaRPr b="0" lang="en-US" sz="2200" spc="-1" strike="noStrike">
              <a:solidFill>
                <a:srgbClr val="ffffff"/>
              </a:solidFill>
              <a:latin typeface="Corbel"/>
            </a:endParaRPr>
          </a:p>
        </p:txBody>
      </p:sp>
      <p:sp>
        <p:nvSpPr>
          <p:cNvPr id="23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38" name="Picture 6" descr=""/>
          <p:cNvPicPr/>
          <p:nvPr/>
        </p:nvPicPr>
        <p:blipFill>
          <a:blip r:embed="rId1"/>
          <a:stretch/>
        </p:blipFill>
        <p:spPr>
          <a:xfrm>
            <a:off x="2835360" y="2476440"/>
            <a:ext cx="6130440" cy="4152600"/>
          </a:xfrm>
          <a:prstGeom prst="rect">
            <a:avLst/>
          </a:prstGeom>
          <a:ln w="9360">
            <a:noFill/>
          </a:ln>
        </p:spPr>
      </p:pic>
      <p:sp>
        <p:nvSpPr>
          <p:cNvPr id="239" name="CustomShape 4"/>
          <p:cNvSpPr/>
          <p:nvPr/>
        </p:nvSpPr>
        <p:spPr>
          <a:xfrm>
            <a:off x="641520" y="2607840"/>
            <a:ext cx="2193480" cy="3580920"/>
          </a:xfrm>
          <a:prstGeom prst="rect">
            <a:avLst/>
          </a:prstGeom>
          <a:noFill/>
          <a:ln>
            <a:noFill/>
          </a:ln>
        </p:spPr>
        <p:style>
          <a:lnRef idx="0"/>
          <a:fillRef idx="0"/>
          <a:effectRef idx="0"/>
          <a:fontRef idx="minor"/>
        </p:style>
        <p:txBody>
          <a:bodyPr>
            <a:normAutofit/>
          </a:bodyPr>
          <a:p>
            <a:pPr marL="228600" indent="-336240">
              <a:lnSpc>
                <a:spcPct val="100000"/>
              </a:lnSpc>
              <a:spcBef>
                <a:spcPts val="601"/>
              </a:spcBef>
              <a:buClr>
                <a:srgbClr val="a6a6a6"/>
              </a:buClr>
              <a:buFont typeface="Wingdings 2" charset="2"/>
              <a:buChar char=""/>
            </a:pPr>
            <a:r>
              <a:rPr b="0" lang="en-US" sz="2000" spc="-1" strike="noStrike">
                <a:solidFill>
                  <a:srgbClr val="ffffff"/>
                </a:solidFill>
                <a:latin typeface="Corbel"/>
              </a:rPr>
              <a:t>tool like SleuthKit combined with Autopsy Browser can even browse through the browser (</a:t>
            </a:r>
            <a:r>
              <a:rPr b="0" lang="en-US" sz="2000" spc="-1" strike="noStrike" u="sng">
                <a:solidFill>
                  <a:srgbClr val="6699ff"/>
                </a:solidFill>
                <a:uFillTx/>
                <a:latin typeface="Corbel"/>
                <a:hlinkClick r:id="rId2"/>
              </a:rPr>
              <a:t>http://www.sleuthkit.org/autopsy/</a:t>
            </a:r>
            <a:r>
              <a:rPr b="0" lang="en-US" sz="2000" spc="-1" strike="noStrike">
                <a:solidFill>
                  <a:srgbClr val="ffffff"/>
                </a:solidFill>
                <a:latin typeface="Corbel"/>
              </a:rPr>
              <a:t>) </a:t>
            </a:r>
            <a:endParaRPr b="0" lang="en-US" sz="2000" spc="-1" strike="noStrike">
              <a:latin typeface="Arial"/>
            </a:endParaRPr>
          </a:p>
        </p:txBody>
      </p:sp>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recovery … </a:t>
            </a:r>
            <a:endParaRPr b="0" lang="en-US" sz="4800" spc="-1" strike="noStrike">
              <a:solidFill>
                <a:srgbClr val="ffffff"/>
              </a:solidFill>
              <a:latin typeface="Corbel"/>
            </a:endParaRPr>
          </a:p>
        </p:txBody>
      </p:sp>
      <p:sp>
        <p:nvSpPr>
          <p:cNvPr id="241"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install sleuthkit and Autopsy Browser and find the lost files.</a:t>
            </a:r>
            <a:endParaRPr b="0" lang="en-US" sz="2400" spc="-1" strike="noStrike">
              <a:solidFill>
                <a:srgbClr val="ffffff"/>
              </a:solidFill>
              <a:latin typeface="Corbel"/>
            </a:endParaRPr>
          </a:p>
        </p:txBody>
      </p:sp>
      <p:sp>
        <p:nvSpPr>
          <p:cNvPr id="24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Data recovery … </a:t>
            </a:r>
            <a:endParaRPr b="0" lang="en-US" sz="4800" spc="-1" strike="noStrike">
              <a:solidFill>
                <a:srgbClr val="ffffff"/>
              </a:solidFill>
              <a:latin typeface="Corbel"/>
            </a:endParaRPr>
          </a:p>
        </p:txBody>
      </p:sp>
      <p:sp>
        <p:nvSpPr>
          <p:cNvPr id="244" name="TextShape 2"/>
          <p:cNvSpPr txBox="1"/>
          <p:nvPr/>
        </p:nvSpPr>
        <p:spPr>
          <a:xfrm>
            <a:off x="618480" y="1600200"/>
            <a:ext cx="7878600" cy="9565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searching for lost files from a large unformed mound</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same as carving files</a:t>
            </a:r>
            <a:endParaRPr b="0" lang="en-US" sz="2200" spc="-1" strike="noStrike">
              <a:solidFill>
                <a:srgbClr val="ffffff"/>
              </a:solidFill>
              <a:latin typeface="Corbel"/>
            </a:endParaRPr>
          </a:p>
        </p:txBody>
      </p:sp>
      <p:sp>
        <p:nvSpPr>
          <p:cNvPr id="24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46" name="Picture 6" descr=""/>
          <p:cNvPicPr/>
          <p:nvPr/>
        </p:nvPicPr>
        <p:blipFill>
          <a:blip r:embed="rId1"/>
          <a:stretch/>
        </p:blipFill>
        <p:spPr>
          <a:xfrm>
            <a:off x="3384720" y="2557080"/>
            <a:ext cx="5553360" cy="4164120"/>
          </a:xfrm>
          <a:prstGeom prst="rect">
            <a:avLst/>
          </a:prstGeom>
          <a:ln w="9360">
            <a:noFill/>
          </a:ln>
        </p:spPr>
      </p:pic>
      <p:sp>
        <p:nvSpPr>
          <p:cNvPr id="247" name="CustomShape 4"/>
          <p:cNvSpPr/>
          <p:nvPr/>
        </p:nvSpPr>
        <p:spPr>
          <a:xfrm>
            <a:off x="641520" y="2607840"/>
            <a:ext cx="2743200" cy="3580920"/>
          </a:xfrm>
          <a:prstGeom prst="rect">
            <a:avLst/>
          </a:prstGeom>
          <a:noFill/>
          <a:ln>
            <a:noFill/>
          </a:ln>
        </p:spPr>
        <p:style>
          <a:lnRef idx="0"/>
          <a:fillRef idx="0"/>
          <a:effectRef idx="0"/>
          <a:fontRef idx="minor"/>
        </p:style>
        <p:txBody>
          <a:bodyPr>
            <a:normAutofit/>
          </a:bodyPr>
          <a:p>
            <a:pPr marL="228600" indent="-336240">
              <a:lnSpc>
                <a:spcPct val="100000"/>
              </a:lnSpc>
              <a:spcBef>
                <a:spcPts val="601"/>
              </a:spcBef>
              <a:buClr>
                <a:srgbClr val="a6a6a6"/>
              </a:buClr>
              <a:buFont typeface="Arial"/>
              <a:buChar char="•"/>
            </a:pPr>
            <a:r>
              <a:rPr b="0" lang="en-US" sz="2200" spc="-1" strike="noStrike">
                <a:solidFill>
                  <a:srgbClr val="ffffff"/>
                </a:solidFill>
                <a:latin typeface="Corbel"/>
              </a:rPr>
              <a:t>tool DataLifter:     is looking for a lost file from two empty spaces and one of the rest of the file system</a:t>
            </a:r>
            <a:endParaRPr b="0" lang="en-US" sz="2200" spc="-1" strike="noStrike">
              <a:latin typeface="Arial"/>
            </a:endParaRPr>
          </a:p>
        </p:txBody>
      </p:sp>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Data recovery … </a:t>
            </a:r>
            <a:endParaRPr b="0" lang="en-US" sz="4800" spc="-1" strike="noStrike">
              <a:solidFill>
                <a:srgbClr val="ffffff"/>
              </a:solidFill>
              <a:latin typeface="Corbel"/>
            </a:endParaRPr>
          </a:p>
        </p:txBody>
      </p:sp>
      <p:sp>
        <p:nvSpPr>
          <p:cNvPr id="249" name="TextShape 2"/>
          <p:cNvSpPr txBox="1"/>
          <p:nvPr/>
        </p:nvSpPr>
        <p:spPr>
          <a:xfrm>
            <a:off x="618480" y="1600200"/>
            <a:ext cx="7878600" cy="95652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if a small file overwrites larger one, we can reconstruct most of the larger files</a:t>
            </a:r>
            <a:endParaRPr b="0" lang="en-US" sz="2400" spc="-1" strike="noStrike">
              <a:solidFill>
                <a:srgbClr val="ffffff"/>
              </a:solidFill>
              <a:latin typeface="Corbel"/>
            </a:endParaRPr>
          </a:p>
        </p:txBody>
      </p:sp>
      <p:sp>
        <p:nvSpPr>
          <p:cNvPr id="25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
        <p:nvSpPr>
          <p:cNvPr id="251" name="CustomShape 4"/>
          <p:cNvSpPr/>
          <p:nvPr/>
        </p:nvSpPr>
        <p:spPr>
          <a:xfrm>
            <a:off x="641520" y="2607840"/>
            <a:ext cx="1898280" cy="3580920"/>
          </a:xfrm>
          <a:prstGeom prst="rect">
            <a:avLst/>
          </a:prstGeom>
          <a:noFill/>
          <a:ln>
            <a:noFill/>
          </a:ln>
        </p:spPr>
        <p:style>
          <a:lnRef idx="0"/>
          <a:fillRef idx="0"/>
          <a:effectRef idx="0"/>
          <a:fontRef idx="minor"/>
        </p:style>
        <p:txBody>
          <a:bodyPr>
            <a:normAutofit/>
          </a:bodyPr>
          <a:p>
            <a:pPr marL="228600" indent="-336240">
              <a:lnSpc>
                <a:spcPct val="100000"/>
              </a:lnSpc>
              <a:spcBef>
                <a:spcPts val="601"/>
              </a:spcBef>
              <a:buClr>
                <a:srgbClr val="a6a6a6"/>
              </a:buClr>
              <a:buFont typeface="Arial"/>
              <a:buChar char="•"/>
            </a:pPr>
            <a:r>
              <a:rPr b="0" lang="en-US" sz="2200" spc="-1" strike="noStrike">
                <a:solidFill>
                  <a:srgbClr val="ffffff"/>
                </a:solidFill>
                <a:latin typeface="Corbel"/>
              </a:rPr>
              <a:t>enCase:    an example of a shopping cart in the CD Universe, found in the rest of the file space</a:t>
            </a:r>
            <a:endParaRPr b="0" lang="en-US" sz="2200" spc="-1" strike="noStrike">
              <a:latin typeface="Arial"/>
            </a:endParaRPr>
          </a:p>
        </p:txBody>
      </p:sp>
      <p:pic>
        <p:nvPicPr>
          <p:cNvPr id="252" name="Picture 6" descr=""/>
          <p:cNvPicPr/>
          <p:nvPr/>
        </p:nvPicPr>
        <p:blipFill>
          <a:blip r:embed="rId1"/>
          <a:stretch/>
        </p:blipFill>
        <p:spPr>
          <a:xfrm>
            <a:off x="2540160" y="2475000"/>
            <a:ext cx="6603480" cy="4246200"/>
          </a:xfrm>
          <a:prstGeom prst="rect">
            <a:avLst/>
          </a:prstGeom>
          <a:ln w="9360">
            <a:noFill/>
          </a:ln>
        </p:spPr>
      </p:pic>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L</a:t>
            </a:r>
            <a:r>
              <a:rPr b="0" i="1" lang="en-US" sz="4800" spc="-1" strike="noStrike">
                <a:solidFill>
                  <a:srgbClr val="ffffff"/>
                </a:solidFill>
                <a:latin typeface="Corbel"/>
              </a:rPr>
              <a:t>og files</a:t>
            </a:r>
            <a:endParaRPr b="0" lang="en-US" sz="4800" spc="-1" strike="noStrike">
              <a:solidFill>
                <a:srgbClr val="ffffff"/>
              </a:solidFill>
              <a:latin typeface="Corbel"/>
            </a:endParaRPr>
          </a:p>
        </p:txBody>
      </p:sp>
      <p:sp>
        <p:nvSpPr>
          <p:cNvPr id="254"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operating system (depending on the settings) records many </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access to resources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appearance and deletion of resources,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errors, etc.</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saved on </a:t>
            </a:r>
            <a:r>
              <a:rPr b="0" i="1" lang="en-US" sz="2400" spc="-1" strike="noStrike">
                <a:solidFill>
                  <a:srgbClr val="ffffff"/>
                </a:solidFill>
                <a:latin typeface="Corbel"/>
              </a:rPr>
              <a:t>%systemroot%\system32\config</a:t>
            </a:r>
            <a:r>
              <a:rPr b="0" lang="en-US" sz="2400" spc="-1" strike="noStrike">
                <a:solidFill>
                  <a:srgbClr val="ffffff"/>
                </a:solidFill>
                <a:latin typeface="Corbel"/>
              </a:rPr>
              <a:t> (</a:t>
            </a:r>
            <a:r>
              <a:rPr b="0" i="1" lang="en-US" sz="2400" spc="-1" strike="noStrike">
                <a:solidFill>
                  <a:srgbClr val="ffffff"/>
                </a:solidFill>
                <a:latin typeface="Corbel"/>
              </a:rPr>
              <a:t>c:\winnt\...</a:t>
            </a:r>
            <a:r>
              <a:rPr b="0" lang="en-US" sz="2400" spc="-1" strike="noStrike">
                <a:solidFill>
                  <a:srgbClr val="ffffff"/>
                </a:solidFill>
                <a:latin typeface="Corbel"/>
              </a:rPr>
              <a: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different log entries in different files: </a:t>
            </a:r>
            <a:r>
              <a:rPr b="0" i="1" lang="en-US" sz="2200" spc="-1" strike="noStrike">
                <a:solidFill>
                  <a:srgbClr val="ffffff"/>
                </a:solidFill>
                <a:latin typeface="Corbel"/>
              </a:rPr>
              <a:t>Appevent.evt</a:t>
            </a:r>
            <a:r>
              <a:rPr b="0" lang="en-US" sz="2200" spc="-1" strike="noStrike">
                <a:solidFill>
                  <a:srgbClr val="ffffff"/>
                </a:solidFill>
                <a:latin typeface="Corbel"/>
              </a:rPr>
              <a:t>, </a:t>
            </a:r>
            <a:r>
              <a:rPr b="0" i="1" lang="en-US" sz="2200" spc="-1" strike="noStrike">
                <a:solidFill>
                  <a:srgbClr val="ffffff"/>
                </a:solidFill>
                <a:latin typeface="Corbel"/>
              </a:rPr>
              <a:t>Secevent.evt</a:t>
            </a:r>
            <a:r>
              <a:rPr b="0" lang="en-US" sz="2200" spc="-1" strike="noStrike">
                <a:solidFill>
                  <a:srgbClr val="ffffff"/>
                </a:solidFill>
                <a:latin typeface="Corbel"/>
              </a:rPr>
              <a:t>, </a:t>
            </a:r>
            <a:r>
              <a:rPr b="0" i="1" lang="en-US" sz="2200" spc="-1" strike="noStrike">
                <a:solidFill>
                  <a:srgbClr val="ffffff"/>
                </a:solidFill>
                <a:latin typeface="Corbel"/>
              </a:rPr>
              <a:t>Sysevent.evt</a:t>
            </a:r>
            <a:endParaRPr b="0" lang="en-US" sz="2200" spc="-1" strike="noStrike">
              <a:solidFill>
                <a:srgbClr val="ffffff"/>
              </a:solidFill>
              <a:latin typeface="Corbel"/>
            </a:endParaRPr>
          </a:p>
        </p:txBody>
      </p:sp>
      <p:sp>
        <p:nvSpPr>
          <p:cNvPr id="25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L</a:t>
            </a:r>
            <a:r>
              <a:rPr b="0" i="1" lang="en-US" sz="4800" spc="-1" strike="noStrike">
                <a:solidFill>
                  <a:srgbClr val="ffffff"/>
                </a:solidFill>
                <a:latin typeface="Corbel"/>
              </a:rPr>
              <a:t>og files</a:t>
            </a:r>
            <a:endParaRPr b="0" lang="en-US" sz="4800" spc="-1" strike="noStrike">
              <a:solidFill>
                <a:srgbClr val="ffffff"/>
              </a:solidFill>
              <a:latin typeface="Corbel"/>
            </a:endParaRPr>
          </a:p>
        </p:txBody>
      </p:sp>
      <p:sp>
        <p:nvSpPr>
          <p:cNvPr id="257"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lang="en-US" sz="2400" spc="-1" strike="noStrike">
                <a:solidFill>
                  <a:srgbClr val="ffff00"/>
                </a:solidFill>
                <a:latin typeface="Corbel"/>
              </a:rPr>
              <a:t>Challenge: check the format of the .evt file and check what is in them and when you last logged in to the system.</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p:txBody>
      </p:sp>
      <p:sp>
        <p:nvSpPr>
          <p:cNvPr id="25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File format</a:t>
            </a:r>
            <a:endParaRPr b="0" lang="en-US" sz="4800" spc="-1" strike="noStrike">
              <a:solidFill>
                <a:srgbClr val="ffffff"/>
              </a:solidFill>
              <a:latin typeface="Corbel"/>
            </a:endParaRPr>
          </a:p>
        </p:txBody>
      </p:sp>
      <p:sp>
        <p:nvSpPr>
          <p:cNvPr id="104"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at the beginning all files have their unique signatures (</a:t>
            </a:r>
            <a:r>
              <a:rPr b="0" lang="en-US" sz="2400" spc="-1" strike="noStrike" u="sng">
                <a:solidFill>
                  <a:srgbClr val="6699ff"/>
                </a:solidFill>
                <a:uFillTx/>
                <a:latin typeface="Corbel"/>
                <a:hlinkClick r:id="rId1"/>
              </a:rPr>
              <a:t>www.garykessler.net/library/file_sigs.html</a:t>
            </a: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jpg: </a:t>
            </a:r>
            <a:r>
              <a:rPr b="0" i="1" lang="en-US" sz="2400" spc="-1" strike="noStrike">
                <a:solidFill>
                  <a:srgbClr val="ffffff"/>
                </a:solidFill>
                <a:latin typeface="Corbel"/>
              </a:rPr>
              <a:t>FF D8 FF E0</a:t>
            </a:r>
            <a:r>
              <a:rPr b="0" lang="en-US" sz="2400" spc="-1" strike="noStrike">
                <a:solidFill>
                  <a:srgbClr val="ffffff"/>
                </a:solidFill>
                <a:latin typeface="Corbel"/>
              </a:rPr>
              <a:t> or </a:t>
            </a:r>
            <a:r>
              <a:rPr b="0" i="1" lang="en-US" sz="2400" spc="-1" strike="noStrike">
                <a:solidFill>
                  <a:srgbClr val="ffffff"/>
                </a:solidFill>
                <a:latin typeface="Corbel"/>
              </a:rPr>
              <a:t>FF D8 FF E3</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gif: </a:t>
            </a:r>
            <a:r>
              <a:rPr b="0" i="1" lang="en-US" sz="2400" spc="-1" strike="noStrike">
                <a:solidFill>
                  <a:srgbClr val="ffffff"/>
                </a:solidFill>
                <a:latin typeface="Corbel"/>
              </a:rPr>
              <a:t>47 49 46 38 37 61</a:t>
            </a:r>
            <a:r>
              <a:rPr b="0" lang="en-US" sz="2400" spc="-1" strike="noStrike">
                <a:solidFill>
                  <a:srgbClr val="ffffff"/>
                </a:solidFill>
                <a:latin typeface="Corbel"/>
              </a:rPr>
              <a:t> or </a:t>
            </a:r>
            <a:r>
              <a:rPr b="0" i="1" lang="en-US" sz="2400" spc="-1" strike="noStrike">
                <a:solidFill>
                  <a:srgbClr val="ffffff"/>
                </a:solidFill>
                <a:latin typeface="Corbel"/>
              </a:rPr>
              <a:t>47</a:t>
            </a:r>
            <a:r>
              <a:rPr b="0" lang="en-US" sz="2400" spc="-1" strike="noStrike">
                <a:solidFill>
                  <a:srgbClr val="ffffff"/>
                </a:solidFill>
                <a:latin typeface="Corbel"/>
              </a:rPr>
              <a:t> </a:t>
            </a:r>
            <a:r>
              <a:rPr b="0" i="1" lang="en-US" sz="2400" spc="-1" strike="noStrike">
                <a:solidFill>
                  <a:srgbClr val="ffffff"/>
                </a:solidFill>
                <a:latin typeface="Corbel"/>
              </a:rPr>
              <a:t>49 46 38 39 61</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doc: </a:t>
            </a:r>
            <a:r>
              <a:rPr b="0" i="1" lang="en-US" sz="2400" spc="-1" strike="noStrike">
                <a:solidFill>
                  <a:srgbClr val="ffffff"/>
                </a:solidFill>
                <a:latin typeface="Corbel"/>
              </a:rPr>
              <a:t>D0 CF 11 E0 A1 B1 1A E1</a:t>
            </a:r>
            <a:endParaRPr b="0" lang="en-US" sz="2400" spc="-1" strike="noStrike">
              <a:solidFill>
                <a:srgbClr val="ffffff"/>
              </a:solidFill>
              <a:latin typeface="Corbel"/>
            </a:endParaRPr>
          </a:p>
        </p:txBody>
      </p:sp>
      <p:sp>
        <p:nvSpPr>
          <p:cNvPr id="10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Register</a:t>
            </a:r>
            <a:endParaRPr b="0" lang="en-US" sz="4800" spc="-1" strike="noStrike">
              <a:solidFill>
                <a:srgbClr val="ffffff"/>
              </a:solidFill>
              <a:latin typeface="Corbel"/>
            </a:endParaRPr>
          </a:p>
        </p:txBody>
      </p:sp>
      <p:sp>
        <p:nvSpPr>
          <p:cNvPr id="260"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In Windows OS, the process environment variables are defined in the registers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actually, the data is stored in the files (hives) in the system directory </a:t>
            </a:r>
            <a:r>
              <a:rPr b="0" i="1" lang="en-US" sz="2400" spc="-1" strike="noStrike">
                <a:solidFill>
                  <a:srgbClr val="ffffff"/>
                </a:solidFill>
                <a:latin typeface="Corbel"/>
              </a:rPr>
              <a:t>%systemroot%\system32\config</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ntuser.dat - each user has their own file</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files can be viewed with the Windows tool regedit32 (EnCase, FTK, ...)</a:t>
            </a:r>
            <a:endParaRPr b="0" lang="en-US" sz="2400" spc="-1" strike="noStrike">
              <a:solidFill>
                <a:srgbClr val="ffffff"/>
              </a:solidFill>
              <a:latin typeface="Corbel"/>
            </a:endParaRPr>
          </a:p>
        </p:txBody>
      </p:sp>
      <p:sp>
        <p:nvSpPr>
          <p:cNvPr id="26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99" dur="indefinite" restart="never" nodeType="tmRoot">
          <p:childTnLst>
            <p:seq>
              <p:cTn id="100" dur="indefinite"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Register</a:t>
            </a:r>
            <a:endParaRPr b="0" lang="en-US" sz="4800" spc="-1" strike="noStrike">
              <a:solidFill>
                <a:srgbClr val="ffffff"/>
              </a:solidFill>
              <a:latin typeface="Corbel"/>
            </a:endParaRPr>
          </a:p>
        </p:txBody>
      </p:sp>
      <p:sp>
        <p:nvSpPr>
          <p:cNvPr id="263" name="TextShape 2"/>
          <p:cNvSpPr txBox="1"/>
          <p:nvPr/>
        </p:nvSpPr>
        <p:spPr>
          <a:xfrm>
            <a:off x="618480" y="1600200"/>
            <a:ext cx="7878600" cy="4638960"/>
          </a:xfrm>
          <a:prstGeom prst="rect">
            <a:avLst/>
          </a:prstGeom>
          <a:noFill/>
          <a:ln>
            <a:noFill/>
          </a:ln>
        </p:spPr>
        <p:txBody>
          <a:bodyPr/>
          <a:p>
            <a:pPr>
              <a:lnSpc>
                <a:spcPct val="100000"/>
              </a:lnSpc>
              <a:spcBef>
                <a:spcPts val="2001"/>
              </a:spcBef>
            </a:pP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examine the forensic value of the data in the registry.</a:t>
            </a:r>
            <a:endParaRPr b="0" lang="en-US" sz="2400" spc="-1" strike="noStrike">
              <a:solidFill>
                <a:srgbClr val="ffffff"/>
              </a:solidFill>
              <a:latin typeface="Corbel"/>
            </a:endParaRPr>
          </a:p>
        </p:txBody>
      </p:sp>
      <p:sp>
        <p:nvSpPr>
          <p:cNvPr id="26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01" dur="indefinite" restart="never" nodeType="tmRoot">
          <p:childTnLst>
            <p:seq>
              <p:cTn id="102" dur="indefinite"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Network tracking</a:t>
            </a:r>
            <a:endParaRPr b="0" lang="en-US" sz="4800" spc="-1" strike="noStrike">
              <a:solidFill>
                <a:srgbClr val="ffffff"/>
              </a:solidFill>
              <a:latin typeface="Corbel"/>
            </a:endParaRPr>
          </a:p>
        </p:txBody>
      </p:sp>
      <p:sp>
        <p:nvSpPr>
          <p:cNvPr id="266" name="TextShape 2"/>
          <p:cNvSpPr txBox="1"/>
          <p:nvPr/>
        </p:nvSpPr>
        <p:spPr>
          <a:xfrm>
            <a:off x="618480" y="1600200"/>
            <a:ext cx="7878600" cy="229428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sometimes from the system environment</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when connecting, ...</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mostly comes directly from application</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browsers, mail agents, ...</a:t>
            </a:r>
            <a:endParaRPr b="0" lang="en-US" sz="2200" spc="-1" strike="noStrike">
              <a:solidFill>
                <a:srgbClr val="ffffff"/>
              </a:solidFill>
              <a:latin typeface="Corbel"/>
            </a:endParaRPr>
          </a:p>
        </p:txBody>
      </p:sp>
      <p:sp>
        <p:nvSpPr>
          <p:cNvPr id="26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68" name="Picture 6" descr=""/>
          <p:cNvPicPr/>
          <p:nvPr/>
        </p:nvPicPr>
        <p:blipFill>
          <a:blip r:embed="rId1"/>
          <a:stretch/>
        </p:blipFill>
        <p:spPr>
          <a:xfrm>
            <a:off x="446040" y="3549600"/>
            <a:ext cx="8392680" cy="3009600"/>
          </a:xfrm>
          <a:prstGeom prst="rect">
            <a:avLst/>
          </a:prstGeom>
          <a:ln w="9360">
            <a:noFill/>
          </a:ln>
        </p:spPr>
      </p:pic>
    </p:spTree>
  </p:cSld>
  <p:timing>
    <p:tnLst>
      <p:par>
        <p:cTn id="103" dur="indefinite" restart="never" nodeType="tmRoot">
          <p:childTnLst>
            <p:seq>
              <p:cTn id="104" dur="indefinite"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Network Tracking - Browsers</a:t>
            </a:r>
            <a:endParaRPr b="0" lang="en-US" sz="4800" spc="-1" strike="noStrike">
              <a:solidFill>
                <a:srgbClr val="ffffff"/>
              </a:solidFill>
              <a:latin typeface="Corbel"/>
            </a:endParaRPr>
          </a:p>
        </p:txBody>
      </p:sp>
      <p:sp>
        <p:nvSpPr>
          <p:cNvPr id="270"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history:</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firefox-3 has been storing history in the sqlite databases </a:t>
            </a:r>
            <a:r>
              <a:rPr b="0" i="1" lang="en-US" sz="2200" spc="-1" strike="noStrike">
                <a:solidFill>
                  <a:srgbClr val="ffffff"/>
                </a:solidFill>
                <a:latin typeface="Corbel"/>
              </a:rPr>
              <a:t>Places.sqlite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Internet Explorer is storing history in the file </a:t>
            </a:r>
            <a:r>
              <a:rPr b="0" i="1" lang="en-US" sz="2200" spc="-1" strike="noStrike">
                <a:solidFill>
                  <a:srgbClr val="ffffff"/>
                </a:solidFill>
                <a:latin typeface="Corbel"/>
              </a:rPr>
              <a:t>index.dat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tools that are available to search through these databases: </a:t>
            </a:r>
            <a:r>
              <a:rPr b="0" i="1" lang="en-US" sz="2200" spc="-1" strike="noStrike">
                <a:solidFill>
                  <a:srgbClr val="ffffff"/>
                </a:solidFill>
                <a:latin typeface="Corbel"/>
              </a:rPr>
              <a:t>Oddesa</a:t>
            </a:r>
            <a:r>
              <a:rPr b="0" lang="en-US" sz="2200" spc="-1" strike="noStrike">
                <a:solidFill>
                  <a:srgbClr val="ffffff"/>
                </a:solidFill>
                <a:latin typeface="Corbel"/>
              </a:rPr>
              <a:t> (</a:t>
            </a:r>
            <a:r>
              <a:rPr b="0" lang="en-US" sz="2200" spc="-1" strike="noStrike" u="sng">
                <a:solidFill>
                  <a:srgbClr val="6699ff"/>
                </a:solidFill>
                <a:uFillTx/>
                <a:latin typeface="Corbel"/>
                <a:hlinkClick r:id="rId1"/>
              </a:rPr>
              <a:t>www.odessa.sourceforge.net</a:t>
            </a:r>
            <a:r>
              <a:rPr b="0" lang="en-US" sz="2200" spc="-1" strike="noStrike">
                <a:solidFill>
                  <a:srgbClr val="ffffff"/>
                </a:solidFill>
                <a:latin typeface="Corbel"/>
              </a:rPr>
              <a:t>)</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local cache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cookies</a:t>
            </a:r>
            <a:endParaRPr b="0" lang="en-US" sz="2400" spc="-1" strike="noStrike">
              <a:solidFill>
                <a:srgbClr val="ffffff"/>
              </a:solidFill>
              <a:latin typeface="Corbel"/>
            </a:endParaRPr>
          </a:p>
        </p:txBody>
      </p:sp>
      <p:sp>
        <p:nvSpPr>
          <p:cNvPr id="27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05" dur="indefinite" restart="never" nodeType="tmRoot">
          <p:childTnLst>
            <p:seq>
              <p:cTn id="106" dur="indefinite"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Browsers - Cookies</a:t>
            </a:r>
            <a:endParaRPr b="0" lang="en-US" sz="4800" spc="-1" strike="noStrike">
              <a:solidFill>
                <a:srgbClr val="ffffff"/>
              </a:solidFill>
              <a:latin typeface="Corbel"/>
            </a:endParaRPr>
          </a:p>
        </p:txBody>
      </p:sp>
      <p:sp>
        <p:nvSpPr>
          <p:cNvPr id="273" name="TextShape 2"/>
          <p:cNvSpPr txBox="1"/>
          <p:nvPr/>
        </p:nvSpPr>
        <p:spPr>
          <a:xfrm>
            <a:off x="618480" y="1600200"/>
            <a:ext cx="7878600" cy="111708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example of cookies inspection in CookieView (</a:t>
            </a:r>
            <a:r>
              <a:rPr b="0" lang="en-US" sz="2400" spc="-1" strike="noStrike" u="sng">
                <a:solidFill>
                  <a:srgbClr val="6699ff"/>
                </a:solidFill>
                <a:uFillTx/>
                <a:latin typeface="Corbel"/>
                <a:hlinkClick r:id="rId1"/>
              </a:rPr>
              <a:t>www.digitaldetective.co.uk</a:t>
            </a:r>
            <a:r>
              <a:rPr b="0" lang="en-US" sz="2400" spc="-1" strike="noStrike">
                <a:solidFill>
                  <a:srgbClr val="ffffff"/>
                </a:solidFill>
                <a:latin typeface="Corbel"/>
              </a:rPr>
              <a:t>)</a:t>
            </a:r>
            <a:endParaRPr b="0" lang="en-US" sz="2400" spc="-1" strike="noStrike">
              <a:solidFill>
                <a:srgbClr val="ffffff"/>
              </a:solidFill>
              <a:latin typeface="Corbel"/>
            </a:endParaRPr>
          </a:p>
        </p:txBody>
      </p:sp>
      <p:sp>
        <p:nvSpPr>
          <p:cNvPr id="27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75" name="Picture 6" descr=""/>
          <p:cNvPicPr/>
          <p:nvPr/>
        </p:nvPicPr>
        <p:blipFill>
          <a:blip r:embed="rId2"/>
          <a:stretch/>
        </p:blipFill>
        <p:spPr>
          <a:xfrm>
            <a:off x="2401920" y="2449440"/>
            <a:ext cx="6095520" cy="4271760"/>
          </a:xfrm>
          <a:prstGeom prst="rect">
            <a:avLst/>
          </a:prstGeom>
          <a:ln w="9360">
            <a:noFill/>
          </a:ln>
        </p:spPr>
      </p:pic>
    </p:spTree>
  </p:cSld>
  <p:timing>
    <p:tnLst>
      <p:par>
        <p:cTn id="107" dur="indefinite" restart="never" nodeType="tmRoot">
          <p:childTnLst>
            <p:seq>
              <p:cTn id="108" dur="indefinite"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Browsers</a:t>
            </a:r>
            <a:endParaRPr b="0" lang="en-US" sz="4800" spc="-1" strike="noStrike">
              <a:solidFill>
                <a:srgbClr val="ffffff"/>
              </a:solidFill>
              <a:latin typeface="Corbel"/>
            </a:endParaRPr>
          </a:p>
        </p:txBody>
      </p:sp>
      <p:sp>
        <p:nvSpPr>
          <p:cNvPr id="277" name="TextShape 2"/>
          <p:cNvSpPr txBox="1"/>
          <p:nvPr/>
        </p:nvSpPr>
        <p:spPr>
          <a:xfrm>
            <a:off x="618480" y="1600200"/>
            <a:ext cx="7878600" cy="4638960"/>
          </a:xfrm>
          <a:prstGeom prst="rect">
            <a:avLst/>
          </a:prstGeom>
          <a:noFill/>
          <a:ln>
            <a:noFill/>
          </a:ln>
        </p:spPr>
        <p:txBody>
          <a:bodyPr>
            <a:normAutofit/>
          </a:bodyPr>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Find out what leftovers you do have in your cache and check with your browsing history.</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Get a file from your friend's browser history and disassemble it.</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 Check out what kind of traces are left behind by the IE browser, what kind by the Mozilla and what kind by the Opera.</a:t>
            </a:r>
            <a:r>
              <a:rPr b="0" lang="en-US" sz="2400" spc="-1" strike="noStrike">
                <a:solidFill>
                  <a:srgbClr val="ffffff"/>
                </a:solidFill>
                <a:latin typeface="Corbel"/>
              </a:rPr>
              <a:t> </a:t>
            </a:r>
            <a:endParaRPr b="0" lang="en-US" sz="2400" spc="-1" strike="noStrike">
              <a:solidFill>
                <a:srgbClr val="ffffff"/>
              </a:solidFill>
              <a:latin typeface="Corbel"/>
            </a:endParaRPr>
          </a:p>
        </p:txBody>
      </p:sp>
      <p:sp>
        <p:nvSpPr>
          <p:cNvPr id="27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09" dur="indefinite" restart="never" nodeType="tmRoot">
          <p:childTnLst>
            <p:seq>
              <p:cTn id="110" dur="indefinite"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E-mail</a:t>
            </a:r>
            <a:endParaRPr b="0" lang="en-US" sz="4800" spc="-1" strike="noStrike">
              <a:solidFill>
                <a:srgbClr val="ffffff"/>
              </a:solidFill>
              <a:latin typeface="Corbel"/>
            </a:endParaRPr>
          </a:p>
        </p:txBody>
      </p:sp>
      <p:sp>
        <p:nvSpPr>
          <p:cNvPr id="280"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Traces depend on the mail agent we use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sent and received mails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summary of IMAP mailbox</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content that is interesting</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text mails only</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attachments (!) – MIME format</a:t>
            </a:r>
            <a:endParaRPr b="0" lang="en-US" sz="2200" spc="-1" strike="noStrike">
              <a:solidFill>
                <a:srgbClr val="ffffff"/>
              </a:solidFill>
              <a:latin typeface="Corbel"/>
            </a:endParaRPr>
          </a:p>
        </p:txBody>
      </p:sp>
      <p:sp>
        <p:nvSpPr>
          <p:cNvPr id="28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11" dur="indefinite" restart="never" nodeType="tmRoot">
          <p:childTnLst>
            <p:seq>
              <p:cTn id="112" dur="indefinite"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Other programs</a:t>
            </a:r>
            <a:endParaRPr b="0" lang="en-US" sz="4800" spc="-1" strike="noStrike">
              <a:solidFill>
                <a:srgbClr val="ffffff"/>
              </a:solidFill>
              <a:latin typeface="Corbel"/>
            </a:endParaRPr>
          </a:p>
        </p:txBody>
      </p:sp>
      <p:sp>
        <p:nvSpPr>
          <p:cNvPr id="283"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different programs leave different traces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network software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access to other systems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allow  other systems to access in our system</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system programs leave traces in the registry</a:t>
            </a:r>
            <a:endParaRPr b="0" lang="en-US" sz="2400" spc="-1" strike="noStrike">
              <a:solidFill>
                <a:srgbClr val="ffffff"/>
              </a:solidFill>
              <a:latin typeface="Corbel"/>
            </a:endParaRPr>
          </a:p>
        </p:txBody>
      </p:sp>
      <p:sp>
        <p:nvSpPr>
          <p:cNvPr id="28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13" dur="indefinite" restart="never" nodeType="tmRoot">
          <p:childTnLst>
            <p:seq>
              <p:cTn id="114" dur="indefinite"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Network access tracking</a:t>
            </a:r>
            <a:endParaRPr b="0" lang="en-US" sz="4800" spc="-1" strike="noStrike">
              <a:solidFill>
                <a:srgbClr val="ffffff"/>
              </a:solidFill>
              <a:latin typeface="Corbel"/>
            </a:endParaRPr>
          </a:p>
        </p:txBody>
      </p:sp>
      <p:sp>
        <p:nvSpPr>
          <p:cNvPr id="286" name="TextShape 2"/>
          <p:cNvSpPr txBox="1"/>
          <p:nvPr/>
        </p:nvSpPr>
        <p:spPr>
          <a:xfrm>
            <a:off x="618480" y="1600200"/>
            <a:ext cx="7878600" cy="65988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telnet access to acf2.nyu.edu</a:t>
            </a:r>
            <a:endParaRPr b="0" lang="en-US" sz="2400" spc="-1" strike="noStrike">
              <a:solidFill>
                <a:srgbClr val="ffffff"/>
              </a:solidFill>
              <a:latin typeface="Corbel"/>
            </a:endParaRPr>
          </a:p>
        </p:txBody>
      </p:sp>
      <p:sp>
        <p:nvSpPr>
          <p:cNvPr id="28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288" name="Picture 6" descr=""/>
          <p:cNvPicPr/>
          <p:nvPr/>
        </p:nvPicPr>
        <p:blipFill>
          <a:blip r:embed="rId1"/>
          <a:stretch/>
        </p:blipFill>
        <p:spPr>
          <a:xfrm>
            <a:off x="2666160" y="2157480"/>
            <a:ext cx="5830920" cy="4198680"/>
          </a:xfrm>
          <a:prstGeom prst="rect">
            <a:avLst/>
          </a:prstGeom>
          <a:ln w="9360">
            <a:noFill/>
          </a:ln>
        </p:spPr>
      </p:pic>
    </p:spTree>
  </p:cSld>
  <p:timing>
    <p:tnLst>
      <p:par>
        <p:cTn id="115" dur="indefinite" restart="never" nodeType="tmRoot">
          <p:childTnLst>
            <p:seq>
              <p:cTn id="116"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format - example</a:t>
            </a:r>
            <a:endParaRPr b="0" lang="en-US" sz="4800" spc="-1" strike="noStrike">
              <a:solidFill>
                <a:srgbClr val="ffffff"/>
              </a:solidFill>
              <a:latin typeface="Corbel"/>
            </a:endParaRPr>
          </a:p>
        </p:txBody>
      </p:sp>
      <p:sp>
        <p:nvSpPr>
          <p:cNvPr id="107" name="TextShape 2"/>
          <p:cNvSpPr txBox="1"/>
          <p:nvPr/>
        </p:nvSpPr>
        <p:spPr>
          <a:xfrm>
            <a:off x="618480" y="1600200"/>
            <a:ext cx="7878960" cy="1074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jpeg encoded exif (</a:t>
            </a:r>
            <a:r>
              <a:rPr b="0" i="1" lang="en-US" sz="2400" spc="-1" strike="noStrike">
                <a:solidFill>
                  <a:srgbClr val="ffffff"/>
                </a:solidFill>
                <a:latin typeface="Corbel"/>
              </a:rPr>
              <a:t>Exchangeable image file format</a:t>
            </a:r>
            <a:r>
              <a:rPr b="0" lang="en-US" sz="2400" spc="-1" strike="noStrike">
                <a:solidFill>
                  <a:srgbClr val="ffffff"/>
                </a:solidFill>
                <a:latin typeface="Corbel"/>
              </a:rPr>
              <a:t>) file</a:t>
            </a:r>
            <a:endParaRPr b="0" lang="en-US" sz="2400" spc="-1" strike="noStrike">
              <a:solidFill>
                <a:srgbClr val="ffffff"/>
              </a:solidFill>
              <a:latin typeface="Corbel"/>
            </a:endParaRPr>
          </a:p>
        </p:txBody>
      </p:sp>
      <p:sp>
        <p:nvSpPr>
          <p:cNvPr id="10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pic>
        <p:nvPicPr>
          <p:cNvPr id="109" name="Picture 2" descr=""/>
          <p:cNvPicPr/>
          <p:nvPr/>
        </p:nvPicPr>
        <p:blipFill>
          <a:blip r:embed="rId1"/>
          <a:stretch/>
        </p:blipFill>
        <p:spPr>
          <a:xfrm>
            <a:off x="2749680" y="2506320"/>
            <a:ext cx="5748120" cy="3809520"/>
          </a:xfrm>
          <a:prstGeom prst="rect">
            <a:avLst/>
          </a:prstGeom>
          <a:ln w="9360">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format</a:t>
            </a:r>
            <a:endParaRPr b="0" lang="en-US" sz="4800" spc="-1" strike="noStrike">
              <a:solidFill>
                <a:srgbClr val="ffffff"/>
              </a:solidFill>
              <a:latin typeface="Corbel"/>
            </a:endParaRPr>
          </a:p>
        </p:txBody>
      </p:sp>
      <p:sp>
        <p:nvSpPr>
          <p:cNvPr id="111"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file can be embedded in another file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find the file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it can be labeled and copied (</a:t>
            </a:r>
            <a:r>
              <a:rPr b="0" i="1" lang="en-US" sz="2200" spc="-1" strike="noStrike">
                <a:solidFill>
                  <a:srgbClr val="ffffff"/>
                </a:solidFill>
                <a:latin typeface="Corbel"/>
              </a:rPr>
              <a:t>copy-paste</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or use </a:t>
            </a:r>
            <a:r>
              <a:rPr b="1" lang="en-US" sz="2200" spc="-1" strike="noStrike">
                <a:solidFill>
                  <a:srgbClr val="ffffff"/>
                </a:solidFill>
                <a:latin typeface="Courier New"/>
              </a:rPr>
              <a:t>dd</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this procedure is called </a:t>
            </a:r>
            <a:r>
              <a:rPr b="0" i="1" lang="en-US" sz="2400" spc="-1" strike="noStrike">
                <a:solidFill>
                  <a:srgbClr val="ffffff"/>
                </a:solidFill>
                <a:latin typeface="Corbel"/>
              </a:rPr>
              <a:t>carving</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other tools: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scalpel (</a:t>
            </a:r>
            <a:r>
              <a:rPr b="0" lang="en-US" sz="2200" spc="-1" strike="noStrike" u="sng">
                <a:solidFill>
                  <a:srgbClr val="6699ff"/>
                </a:solidFill>
                <a:uFillTx/>
                <a:latin typeface="Corbel"/>
                <a:hlinkClick r:id="rId1"/>
              </a:rPr>
              <a:t>http://www.digitalforensicssolutions.com/Scalpel/</a:t>
            </a:r>
            <a:r>
              <a:rPr b="0" lang="en-US" sz="2200" spc="-1" strike="noStrike">
                <a:solidFill>
                  <a:srgbClr val="ffffff"/>
                </a:solidFill>
                <a:latin typeface="Corbel"/>
              </a:rPr>
              <a:t>), DataLifter (</a:t>
            </a:r>
            <a:r>
              <a:rPr b="0" lang="en-US" sz="2200" spc="-1" strike="noStrike" u="sng">
                <a:solidFill>
                  <a:srgbClr val="6699ff"/>
                </a:solidFill>
                <a:uFillTx/>
                <a:latin typeface="Corbel"/>
                <a:hlinkClick r:id="rId2"/>
              </a:rPr>
              <a:t>http://www.datalifter.com/</a:t>
            </a:r>
            <a:r>
              <a:rPr b="0" lang="en-US" sz="2200" spc="-1" strike="noStrike">
                <a:solidFill>
                  <a:srgbClr val="ffffff"/>
                </a:solidFill>
                <a:latin typeface="Corbel"/>
              </a:rPr>
              <a: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EnCase (</a:t>
            </a:r>
            <a:r>
              <a:rPr b="0" lang="en-US" sz="2200" spc="-1" strike="noStrike" u="sng">
                <a:solidFill>
                  <a:srgbClr val="6699ff"/>
                </a:solidFill>
                <a:uFillTx/>
                <a:latin typeface="Corbel"/>
                <a:hlinkClick r:id="rId3"/>
              </a:rPr>
              <a:t>http://www.guidancesoftware.com/forensic.htm</a:t>
            </a:r>
            <a:r>
              <a:rPr b="0" lang="en-US" sz="2200" spc="-1" strike="noStrike">
                <a:solidFill>
                  <a:srgbClr val="ffffff"/>
                </a:solidFill>
                <a:latin typeface="Corbel"/>
              </a:rPr>
              <a:t>), FTK (Forensic Toolkit, </a:t>
            </a:r>
            <a:r>
              <a:rPr b="0" lang="en-US" sz="2200" spc="-1" strike="noStrike" u="sng">
                <a:solidFill>
                  <a:srgbClr val="6699ff"/>
                </a:solidFill>
                <a:uFillTx/>
                <a:latin typeface="Corbel"/>
                <a:hlinkClick r:id="rId4"/>
              </a:rPr>
              <a:t>http://accessdata.com/products/computer-forensics/ftk</a:t>
            </a:r>
            <a:r>
              <a:rPr b="0" lang="en-US" sz="2200" spc="-1" strike="noStrike">
                <a:solidFill>
                  <a:srgbClr val="ffffff"/>
                </a:solidFill>
                <a:latin typeface="Corbel"/>
              </a:rPr>
              <a:t>), X-Ways (</a:t>
            </a:r>
            <a:r>
              <a:rPr b="0" lang="en-US" sz="2200" spc="-1" strike="noStrike" u="sng">
                <a:solidFill>
                  <a:srgbClr val="6699ff"/>
                </a:solidFill>
                <a:uFillTx/>
                <a:latin typeface="Corbel"/>
                <a:hlinkClick r:id="rId5"/>
              </a:rPr>
              <a:t>http://www.x-ways.net/</a:t>
            </a:r>
            <a:r>
              <a:rPr b="0" lang="en-US" sz="2200" spc="-1" strike="noStrike">
                <a:solidFill>
                  <a:srgbClr val="ffffff"/>
                </a:solidFill>
                <a:latin typeface="Corbel"/>
              </a:rPr>
              <a:t>) </a:t>
            </a:r>
            <a:endParaRPr b="0" lang="en-US" sz="2200" spc="-1" strike="noStrike">
              <a:solidFill>
                <a:srgbClr val="ffffff"/>
              </a:solidFill>
              <a:latin typeface="Corbel"/>
            </a:endParaRPr>
          </a:p>
        </p:txBody>
      </p:sp>
      <p:sp>
        <p:nvSpPr>
          <p:cNvPr id="11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Cutting</a:t>
            </a:r>
            <a:endParaRPr b="0" lang="en-US" sz="4800" spc="-1" strike="noStrike">
              <a:solidFill>
                <a:srgbClr val="ffffff"/>
              </a:solidFill>
              <a:latin typeface="Corbel"/>
            </a:endParaRPr>
          </a:p>
        </p:txBody>
      </p:sp>
      <p:sp>
        <p:nvSpPr>
          <p:cNvPr id="114"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in the end, we only get content and not metadata from the directory</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other problem is that the data can be scattered through the disk</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Adroit (</a:t>
            </a:r>
            <a:r>
              <a:rPr b="0" lang="en-US" sz="2200" spc="-1" strike="noStrike" u="sng">
                <a:solidFill>
                  <a:srgbClr val="6699ff"/>
                </a:solidFill>
                <a:uFillTx/>
                <a:latin typeface="Corbel"/>
                <a:hlinkClick r:id="rId1"/>
              </a:rPr>
              <a:t>http://digital-assembly.com/products/adroit-photo-forensics/</a:t>
            </a:r>
            <a:r>
              <a:rPr b="0" lang="en-US" sz="2200" spc="-1" strike="noStrike">
                <a:solidFill>
                  <a:srgbClr val="ffffff"/>
                </a:solidFill>
                <a:latin typeface="Corbel"/>
              </a:rPr>
              <a:t>) </a:t>
            </a:r>
            <a:endParaRPr b="0" lang="en-US" sz="2200" spc="-1" strike="noStrike">
              <a:solidFill>
                <a:srgbClr val="ffffff"/>
              </a:solidFill>
              <a:latin typeface="Corbel"/>
            </a:endParaRPr>
          </a:p>
        </p:txBody>
      </p:sp>
      <p:sp>
        <p:nvSpPr>
          <p:cNvPr id="11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format - challenge</a:t>
            </a:r>
            <a:endParaRPr b="0" lang="en-US" sz="4800" spc="-1" strike="noStrike">
              <a:solidFill>
                <a:srgbClr val="ffffff"/>
              </a:solidFill>
              <a:latin typeface="Corbel"/>
            </a:endParaRPr>
          </a:p>
        </p:txBody>
      </p:sp>
      <p:sp>
        <p:nvSpPr>
          <p:cNvPr id="117"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lang="en-US" sz="2400" spc="-1" strike="noStrike">
                <a:solidFill>
                  <a:srgbClr val="ffff00"/>
                </a:solidFill>
                <a:latin typeface="Corbel"/>
              </a:rPr>
              <a:t>Challenge: Embed one file in the another file and publish that on the forum. The other colleagues should find the embedded file and extract it using tools like dd or some other tools motioned it the previous slides.</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lang="en-US" sz="2400" spc="-1" strike="noStrike">
                <a:solidFill>
                  <a:srgbClr val="ffff00"/>
                </a:solidFill>
                <a:latin typeface="Corbel"/>
              </a:rPr>
              <a:t>Challenge: Divide the file into more pieces and insert each one into another file and post it all in the forum. Let your colleagues reconsider your distributed pieces.</a:t>
            </a:r>
            <a:endParaRPr b="0" lang="en-US" sz="2400" spc="-1" strike="noStrike">
              <a:solidFill>
                <a:srgbClr val="ffffff"/>
              </a:solidFill>
              <a:latin typeface="Corbel"/>
            </a:endParaRPr>
          </a:p>
        </p:txBody>
      </p:sp>
      <p:sp>
        <p:nvSpPr>
          <p:cNvPr id="11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 Forensics</a:t>
            </a:r>
            <a:endParaRPr b="0" lang="en-US" sz="1100" spc="-1" strike="noStrike">
              <a:latin typeface="Times New Roman"/>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Exhibit.thmx</Template>
  <TotalTime>5056</TotalTime>
  <Application>LibreOffice/6.0.2.1.0$Linux_X86_64 LibreOffice_project/00m0$Build-1</Application>
  <Words>2453</Words>
  <Paragraphs>344</Paragraphs>
  <Company>UL FRI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2013-02-23T21:05:08Z</dcterms:created>
  <dc:creator>Andrej (Andy) Brodnik</dc:creator>
  <dc:description/>
  <dc:language>en-US</dc:language>
  <cp:lastModifiedBy/>
  <cp:lastPrinted>2012-03-01T22:51:30Z</cp:lastPrinted>
  <dcterms:modified xsi:type="dcterms:W3CDTF">2018-03-12T08:59:43Z</dcterms:modified>
  <cp:revision>385</cp:revision>
  <dc:subject/>
  <dc:title>Digitalna forenzika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UL FRI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6</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58</vt:i4>
  </property>
</Properties>
</file>