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handoutMasterIdLst>
    <p:handoutMasterId r:id="rId61"/>
  </p:handoutMasterIdLst>
  <p:sldIdLst>
    <p:sldId id="345" r:id="rId2"/>
    <p:sldId id="288" r:id="rId3"/>
    <p:sldId id="289" r:id="rId4"/>
    <p:sldId id="290" r:id="rId5"/>
    <p:sldId id="291" r:id="rId6"/>
    <p:sldId id="292" r:id="rId7"/>
    <p:sldId id="293" r:id="rId8"/>
    <p:sldId id="295" r:id="rId9"/>
    <p:sldId id="294" r:id="rId10"/>
    <p:sldId id="298" r:id="rId11"/>
    <p:sldId id="296" r:id="rId12"/>
    <p:sldId id="297" r:id="rId13"/>
    <p:sldId id="300" r:id="rId14"/>
    <p:sldId id="299" r:id="rId15"/>
    <p:sldId id="304" r:id="rId16"/>
    <p:sldId id="307" r:id="rId17"/>
    <p:sldId id="301" r:id="rId18"/>
    <p:sldId id="306" r:id="rId19"/>
    <p:sldId id="302" r:id="rId20"/>
    <p:sldId id="303" r:id="rId21"/>
    <p:sldId id="305" r:id="rId22"/>
    <p:sldId id="308" r:id="rId23"/>
    <p:sldId id="309" r:id="rId24"/>
    <p:sldId id="310" r:id="rId25"/>
    <p:sldId id="311" r:id="rId26"/>
    <p:sldId id="312" r:id="rId27"/>
    <p:sldId id="313" r:id="rId28"/>
    <p:sldId id="314" r:id="rId29"/>
    <p:sldId id="315" r:id="rId30"/>
    <p:sldId id="317" r:id="rId31"/>
    <p:sldId id="316" r:id="rId32"/>
    <p:sldId id="319" r:id="rId33"/>
    <p:sldId id="318" r:id="rId34"/>
    <p:sldId id="320" r:id="rId35"/>
    <p:sldId id="322" r:id="rId36"/>
    <p:sldId id="324" r:id="rId37"/>
    <p:sldId id="323" r:id="rId38"/>
    <p:sldId id="321"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2" r:id="rId56"/>
    <p:sldId id="341" r:id="rId57"/>
    <p:sldId id="343" r:id="rId58"/>
    <p:sldId id="344"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95" autoAdjust="0"/>
  </p:normalViewPr>
  <p:slideViewPr>
    <p:cSldViewPr snapToGrid="0" snapToObjects="1">
      <p:cViewPr varScale="1">
        <p:scale>
          <a:sx n="105" d="100"/>
          <a:sy n="105" d="100"/>
        </p:scale>
        <p:origin x="-10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83C95-53CE-B74C-93E4-81E752401715}" type="datetimeFigureOut">
              <a:rPr lang="en-US" smtClean="0"/>
              <a:pPr/>
              <a:t>29/02/16</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412F3F-C784-EF4D-86BE-9BD617D2DD13}" type="slidenum">
              <a:rPr lang="sl-SI" smtClean="0"/>
              <a:pPr/>
              <a:t>‹#›</a:t>
            </a:fld>
            <a:endParaRPr lang="sl-SI"/>
          </a:p>
        </p:txBody>
      </p:sp>
    </p:spTree>
    <p:extLst>
      <p:ext uri="{BB962C8B-B14F-4D97-AF65-F5344CB8AC3E}">
        <p14:creationId xmlns:p14="http://schemas.microsoft.com/office/powerpoint/2010/main" val="3075860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CAB1B-B980-714A-A270-F2548E57D315}" type="datetimeFigureOut">
              <a:rPr lang="en-US" smtClean="0"/>
              <a:pPr/>
              <a:t>29/02/16</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EED6E-FD4B-8245-84EB-A19C918E8E49}" type="slidenum">
              <a:rPr lang="sl-SI" smtClean="0"/>
              <a:pPr/>
              <a:t>‹#›</a:t>
            </a:fld>
            <a:endParaRPr lang="sl-SI"/>
          </a:p>
        </p:txBody>
      </p:sp>
    </p:spTree>
    <p:extLst>
      <p:ext uri="{BB962C8B-B14F-4D97-AF65-F5344CB8AC3E}">
        <p14:creationId xmlns:p14="http://schemas.microsoft.com/office/powerpoint/2010/main" val="728387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X-Ways - video</a:t>
            </a:r>
            <a:endParaRPr lang="sl-SI" dirty="0"/>
          </a:p>
        </p:txBody>
      </p:sp>
      <p:sp>
        <p:nvSpPr>
          <p:cNvPr id="4" name="Slide Number Placeholder 3"/>
          <p:cNvSpPr>
            <a:spLocks noGrp="1"/>
          </p:cNvSpPr>
          <p:nvPr>
            <p:ph type="sldNum" sz="quarter" idx="10"/>
          </p:nvPr>
        </p:nvSpPr>
        <p:spPr/>
        <p:txBody>
          <a:bodyPr/>
          <a:lstStyle/>
          <a:p>
            <a:fld id="{B71EED6E-FD4B-8245-84EB-A19C918E8E49}" type="slidenum">
              <a:rPr lang="sl-SI" smtClean="0"/>
              <a:pPr/>
              <a:t>7</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l-SI" dirty="0"/>
          </a:p>
        </p:txBody>
      </p:sp>
      <p:sp>
        <p:nvSpPr>
          <p:cNvPr id="4" name="Slide Number Placeholder 3"/>
          <p:cNvSpPr>
            <a:spLocks noGrp="1"/>
          </p:cNvSpPr>
          <p:nvPr>
            <p:ph type="sldNum" sz="quarter" idx="10"/>
          </p:nvPr>
        </p:nvSpPr>
        <p:spPr/>
        <p:txBody>
          <a:bodyPr/>
          <a:lstStyle/>
          <a:p>
            <a:fld id="{B71EED6E-FD4B-8245-84EB-A19C918E8E49}" type="slidenum">
              <a:rPr lang="sl-SI" smtClean="0"/>
              <a:pPr/>
              <a:t>18</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Spodaj je našteto kako izgleda razporeditev</a:t>
            </a:r>
            <a:r>
              <a:rPr lang="sl-SI" baseline="0" dirty="0" smtClean="0"/>
              <a:t> podatkov na disku: boot, FAT, korenski imenik</a:t>
            </a:r>
            <a:endParaRPr lang="sl-SI" dirty="0"/>
          </a:p>
        </p:txBody>
      </p:sp>
      <p:sp>
        <p:nvSpPr>
          <p:cNvPr id="4" name="Slide Number Placeholder 3"/>
          <p:cNvSpPr>
            <a:spLocks noGrp="1"/>
          </p:cNvSpPr>
          <p:nvPr>
            <p:ph type="sldNum" sz="quarter" idx="10"/>
          </p:nvPr>
        </p:nvSpPr>
        <p:spPr/>
        <p:txBody>
          <a:bodyPr/>
          <a:lstStyle/>
          <a:p>
            <a:fld id="{B71EED6E-FD4B-8245-84EB-A19C918E8E49}" type="slidenum">
              <a:rPr lang="sl-SI" smtClean="0"/>
              <a:pPr/>
              <a:t>28</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odreži&amp;prilepi pri</a:t>
            </a:r>
            <a:r>
              <a:rPr lang="sl-SI" baseline="0" dirty="0" smtClean="0"/>
              <a:t> novejših se ne popravlja</a:t>
            </a:r>
            <a:endParaRPr lang="sl-SI" dirty="0"/>
          </a:p>
        </p:txBody>
      </p:sp>
      <p:sp>
        <p:nvSpPr>
          <p:cNvPr id="4" name="Slide Number Placeholder 3"/>
          <p:cNvSpPr>
            <a:spLocks noGrp="1"/>
          </p:cNvSpPr>
          <p:nvPr>
            <p:ph type="sldNum" sz="quarter" idx="10"/>
          </p:nvPr>
        </p:nvSpPr>
        <p:spPr/>
        <p:txBody>
          <a:bodyPr/>
          <a:lstStyle/>
          <a:p>
            <a:fld id="{B71EED6E-FD4B-8245-84EB-A19C918E8E49}" type="slidenum">
              <a:rPr lang="sl-SI" smtClean="0"/>
              <a:pPr/>
              <a:t>41</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smtClean="0"/>
              <a:t>odreži&amp;prilepi pri</a:t>
            </a:r>
            <a:r>
              <a:rPr lang="sl-SI" baseline="0" smtClean="0"/>
              <a:t> novejših se ne popravlja</a:t>
            </a:r>
            <a:endParaRPr lang="sl-SI"/>
          </a:p>
        </p:txBody>
      </p:sp>
      <p:sp>
        <p:nvSpPr>
          <p:cNvPr id="4" name="Slide Number Placeholder 3"/>
          <p:cNvSpPr>
            <a:spLocks noGrp="1"/>
          </p:cNvSpPr>
          <p:nvPr>
            <p:ph type="sldNum" sz="quarter" idx="10"/>
          </p:nvPr>
        </p:nvSpPr>
        <p:spPr/>
        <p:txBody>
          <a:bodyPr/>
          <a:lstStyle/>
          <a:p>
            <a:fld id="{B71EED6E-FD4B-8245-84EB-A19C918E8E49}" type="slidenum">
              <a:rPr lang="sl-SI" smtClean="0"/>
              <a:pPr/>
              <a:t>42</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smtClean="0"/>
              <a:t>odreži&amp;prilepi pri</a:t>
            </a:r>
            <a:r>
              <a:rPr lang="sl-SI" baseline="0" smtClean="0"/>
              <a:t> novejših se ne popravlja</a:t>
            </a:r>
            <a:endParaRPr lang="sl-SI"/>
          </a:p>
        </p:txBody>
      </p:sp>
      <p:sp>
        <p:nvSpPr>
          <p:cNvPr id="4" name="Slide Number Placeholder 3"/>
          <p:cNvSpPr>
            <a:spLocks noGrp="1"/>
          </p:cNvSpPr>
          <p:nvPr>
            <p:ph type="sldNum" sz="quarter" idx="10"/>
          </p:nvPr>
        </p:nvSpPr>
        <p:spPr/>
        <p:txBody>
          <a:bodyPr/>
          <a:lstStyle/>
          <a:p>
            <a:fld id="{B71EED6E-FD4B-8245-84EB-A19C918E8E49}" type="slidenum">
              <a:rPr lang="sl-SI" smtClean="0"/>
              <a:pPr/>
              <a:t>43</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x-none" smtClean="0"/>
              <a:t>Click to edit Master title style</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x-none" smtClean="0"/>
              <a:t>Click to edit Master title style</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x-none"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x-none"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x-none"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x-none"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x-none" smtClean="0"/>
              <a:t>Click to edit Master text styles</a:t>
            </a: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r>
              <a:rPr lang="x-none" smtClean="0"/>
              <a:t>2/23/12</a:t>
            </a:r>
            <a:endParaRPr lang="sl-SI"/>
          </a:p>
        </p:txBody>
      </p:sp>
      <p:sp>
        <p:nvSpPr>
          <p:cNvPr id="8" name="Footer Placeholder 7"/>
          <p:cNvSpPr>
            <a:spLocks noGrp="1"/>
          </p:cNvSpPr>
          <p:nvPr>
            <p:ph type="ftr" sz="quarter" idx="11"/>
          </p:nvPr>
        </p:nvSpPr>
        <p:spPr/>
        <p:txBody>
          <a:bodyPr/>
          <a:lstStyle/>
          <a:p>
            <a:r>
              <a:rPr lang="en-US" smtClean="0"/>
              <a:t>Andrej Brodnik: Digitalna forenzika</a:t>
            </a:r>
            <a:endParaRPr lang="sl-SI"/>
          </a:p>
        </p:txBody>
      </p:sp>
      <p:sp>
        <p:nvSpPr>
          <p:cNvPr id="9" name="Slide Number Placeholder 8"/>
          <p:cNvSpPr>
            <a:spLocks noGrp="1"/>
          </p:cNvSpPr>
          <p:nvPr>
            <p:ph type="sldNum" sz="quarter" idx="12"/>
          </p:nvPr>
        </p:nvSpPr>
        <p:spPr/>
        <p:txBody>
          <a:bodyPr/>
          <a:lstStyle/>
          <a:p>
            <a:fld id="{90402FE3-ACDD-8148-9AF4-6E98FAE3157B}" type="slidenum">
              <a:rPr lang="sl-SI" smtClean="0"/>
              <a:pPr/>
              <a:t>‹#›</a:t>
            </a:fld>
            <a:endParaRPr lang="sl-SI"/>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r>
              <a:rPr lang="x-none" smtClean="0"/>
              <a:t>2/23/12</a:t>
            </a:r>
            <a:endParaRPr lang="sl-SI"/>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5" name="Slide Number Placeholder 4"/>
          <p:cNvSpPr>
            <a:spLocks noGrp="1"/>
          </p:cNvSpPr>
          <p:nvPr>
            <p:ph type="sldNum" sz="quarter" idx="12"/>
          </p:nvPr>
        </p:nvSpPr>
        <p:spPr/>
        <p:txBody>
          <a:bodyPr/>
          <a:lstStyle/>
          <a:p>
            <a:fld id="{90402FE3-ACDD-8148-9AF4-6E98FAE3157B}" type="slidenum">
              <a:rPr lang="sl-SI" smtClean="0"/>
              <a:pPr/>
              <a:t>‹#›</a:t>
            </a:fld>
            <a:endParaRPr lang="sl-SI"/>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2/23/12</a:t>
            </a:r>
            <a:endParaRPr lang="sl-SI"/>
          </a:p>
        </p:txBody>
      </p:sp>
      <p:sp>
        <p:nvSpPr>
          <p:cNvPr id="3" name="Footer Placeholder 2"/>
          <p:cNvSpPr>
            <a:spLocks noGrp="1"/>
          </p:cNvSpPr>
          <p:nvPr>
            <p:ph type="ftr" sz="quarter" idx="11"/>
          </p:nvPr>
        </p:nvSpPr>
        <p:spPr/>
        <p:txBody>
          <a:bodyPr/>
          <a:lstStyle/>
          <a:p>
            <a:r>
              <a:rPr lang="en-US" smtClean="0"/>
              <a:t>Andrej Brodnik: Digitalna forenzika</a:t>
            </a:r>
            <a:endParaRPr lang="sl-SI"/>
          </a:p>
        </p:txBody>
      </p:sp>
      <p:sp>
        <p:nvSpPr>
          <p:cNvPr id="4" name="Slide Number Placeholder 3"/>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x-none"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x-none"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r>
              <a:rPr lang="x-none" smtClean="0"/>
              <a:t>2/23/12</a:t>
            </a:r>
            <a:endParaRPr lang="sl-SI"/>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r>
              <a:rPr lang="en-US" smtClean="0"/>
              <a:t>Andrej Brodnik: Digitalna forenzika</a:t>
            </a:r>
            <a:endParaRPr lang="sl-SI" dirty="0"/>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90402FE3-ACDD-8148-9AF4-6E98FAE3157B}"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rensicswiki.org/wiki/DCO_and_HP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leuthki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gsecurity.org/" TargetMode="Externa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hyperlink" Target="http://www.openwall.com/john/" TargetMode="External"/><Relationship Id="rId4" Type="http://schemas.openxmlformats.org/officeDocument/2006/relationships/hyperlink" Target="http://www.oxid.it/cain.html" TargetMode="External"/><Relationship Id="rId5" Type="http://schemas.openxmlformats.org/officeDocument/2006/relationships/hyperlink" Target="http://www.elcomsoft.com/azpr.html" TargetMode="External"/><Relationship Id="rId1" Type="http://schemas.openxmlformats.org/officeDocument/2006/relationships/slideLayout" Target="../slideLayouts/slideLayout2.xml"/><Relationship Id="rId2" Type="http://schemas.openxmlformats.org/officeDocument/2006/relationships/hyperlink" Target="http://accessdata.com/products/computer-forensics/decryp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hyperlink" Target="http://www.sleuthkit.org/autops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rykessler.net/library/file_sigs.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dessa.sourceforge.ne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gitaldetective.co.uk" TargetMode="External"/><Relationship Id="rId3" Type="http://schemas.openxmlformats.org/officeDocument/2006/relationships/image" Target="../media/image2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www.digitalforensicssolutions.com/Scalpel/" TargetMode="External"/><Relationship Id="rId4" Type="http://schemas.openxmlformats.org/officeDocument/2006/relationships/hyperlink" Target="http://www.datalifter.com/" TargetMode="External"/><Relationship Id="rId5" Type="http://schemas.openxmlformats.org/officeDocument/2006/relationships/hyperlink" Target="http://www.guidancesoftware.com/forensic.htm" TargetMode="External"/><Relationship Id="rId6" Type="http://schemas.openxmlformats.org/officeDocument/2006/relationships/hyperlink" Target="http://accessdata.com/products/computer-forensics/ftk" TargetMode="External"/><Relationship Id="rId7" Type="http://schemas.openxmlformats.org/officeDocument/2006/relationships/hyperlink" Target="http://www.x-ways.net/"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gital-assembly.com/products/adroit-photo-forensi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smtClean="0"/>
              <a:t>Digitalna forenzika</a:t>
            </a:r>
            <a:endParaRPr lang="sl-SI" dirty="0"/>
          </a:p>
        </p:txBody>
      </p:sp>
      <p:sp>
        <p:nvSpPr>
          <p:cNvPr id="3" name="Subtitle 2"/>
          <p:cNvSpPr>
            <a:spLocks noGrp="1"/>
          </p:cNvSpPr>
          <p:nvPr>
            <p:ph type="subTitle" idx="1"/>
          </p:nvPr>
        </p:nvSpPr>
        <p:spPr/>
        <p:txBody>
          <a:bodyPr/>
          <a:lstStyle/>
          <a:p>
            <a:r>
              <a:rPr lang="sl-SI" dirty="0" smtClean="0"/>
              <a:t>Andrej Brodnik</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p:txBody>
          <a:bodyPr/>
          <a:lstStyle/>
          <a:p>
            <a:r>
              <a:rPr lang="sl-SI" dirty="0" smtClean="0"/>
              <a:t>V/I enote so priključene na računalnik preko:</a:t>
            </a:r>
          </a:p>
          <a:p>
            <a:pPr lvl="1"/>
            <a:r>
              <a:rPr lang="sl-SI" dirty="0" smtClean="0"/>
              <a:t>vodila (IDE, ATA, SATA; SCSI, firewire)</a:t>
            </a:r>
          </a:p>
          <a:p>
            <a:pPr lvl="1"/>
            <a:r>
              <a:rPr lang="sl-SI" dirty="0" smtClean="0"/>
              <a:t>vmesnika (</a:t>
            </a:r>
            <a:r>
              <a:rPr lang="sl-SI" i="1" dirty="0" smtClean="0"/>
              <a:t>controller</a:t>
            </a:r>
            <a:r>
              <a:rPr lang="sl-SI" dirty="0" smtClean="0"/>
              <a:t>)</a:t>
            </a:r>
          </a:p>
          <a:p>
            <a:r>
              <a:rPr lang="sl-SI" dirty="0" smtClean="0"/>
              <a:t>vmesniki so lahko tudi pametni</a:t>
            </a:r>
          </a:p>
          <a:p>
            <a:pPr lvl="1"/>
            <a:r>
              <a:rPr lang="sl-SI" dirty="0" smtClean="0"/>
              <a:t>SMART (</a:t>
            </a:r>
            <a:r>
              <a:rPr lang="sl-SI" i="1" dirty="0" smtClean="0"/>
              <a:t>Self-Monitoring, Analysis, and Reporting Technology</a:t>
            </a:r>
            <a:r>
              <a:rPr lang="sl-SI" dirty="0" smtClean="0"/>
              <a:t>)</a:t>
            </a:r>
          </a:p>
          <a:p>
            <a:pPr lvl="1"/>
            <a:r>
              <a:rPr lang="sl-SI" dirty="0" smtClean="0"/>
              <a:t>hrani statistike dostopov in ostali podobni podatki</a:t>
            </a:r>
          </a:p>
          <a:p>
            <a:pPr lvl="1"/>
            <a:r>
              <a:rPr lang="sl-SI" dirty="0" smtClean="0"/>
              <a:t>običajno niso pomembni za forenzično raziskavo</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5" y="1600200"/>
            <a:ext cx="2404035" cy="4114800"/>
          </a:xfrm>
        </p:spPr>
        <p:txBody>
          <a:bodyPr/>
          <a:lstStyle/>
          <a:p>
            <a:r>
              <a:rPr lang="sl-SI" dirty="0" smtClean="0"/>
              <a:t>podatke trajno običajno hranimo na disku</a:t>
            </a:r>
          </a:p>
          <a:p>
            <a:r>
              <a:rPr lang="sl-SI" dirty="0" smtClean="0"/>
              <a:t>kako izgleda trdi disk?</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7" descr="C:\Documents and Settings\palaniv\Desktop\Imagebank\15\f15-04-9780123742681.jpg"/>
          <p:cNvPicPr>
            <a:picLocks noChangeAspect="1" noChangeArrowheads="1"/>
          </p:cNvPicPr>
          <p:nvPr/>
        </p:nvPicPr>
        <p:blipFill>
          <a:blip r:embed="rId2"/>
          <a:srcRect/>
          <a:stretch>
            <a:fillRect/>
          </a:stretch>
        </p:blipFill>
        <p:spPr bwMode="auto">
          <a:xfrm>
            <a:off x="3022600" y="1710267"/>
            <a:ext cx="5800725" cy="449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5" y="1600199"/>
            <a:ext cx="2928968" cy="4326467"/>
          </a:xfrm>
        </p:spPr>
        <p:txBody>
          <a:bodyPr>
            <a:normAutofit fontScale="85000" lnSpcReduction="20000"/>
          </a:bodyPr>
          <a:lstStyle/>
          <a:p>
            <a:r>
              <a:rPr lang="sl-SI" dirty="0" smtClean="0"/>
              <a:t>kako je organiziran disk?</a:t>
            </a:r>
          </a:p>
          <a:p>
            <a:pPr lvl="1"/>
            <a:r>
              <a:rPr lang="sl-SI" dirty="0" smtClean="0"/>
              <a:t>plošče, sledi (cilindri), sektorji, gruče</a:t>
            </a:r>
          </a:p>
          <a:p>
            <a:r>
              <a:rPr lang="sl-SI" dirty="0" smtClean="0"/>
              <a:t>na prvi sledi, prvem sektorju so nadzorni podatki (MBR, </a:t>
            </a:r>
            <a:r>
              <a:rPr lang="sl-SI" i="1" dirty="0" smtClean="0"/>
              <a:t>master boot record</a:t>
            </a:r>
            <a:r>
              <a:rPr lang="sl-SI" dirty="0" smtClean="0"/>
              <a:t>)</a:t>
            </a:r>
          </a:p>
          <a:p>
            <a:pPr lvl="1"/>
            <a:r>
              <a:rPr lang="sl-SI" dirty="0" smtClean="0"/>
              <a:t>velikost (geometrija), slabi bloki, particije, ...</a:t>
            </a:r>
          </a:p>
          <a:p>
            <a:r>
              <a:rPr lang="sl-SI" dirty="0" smtClean="0"/>
              <a:t>kako izgleda organizacija pri SSD?</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7" descr="C:\Documents and Settings\palaniv\Desktop\Imagebank\15\f15-05-9780123742681.jpg"/>
          <p:cNvPicPr>
            <a:picLocks noChangeAspect="1" noChangeArrowheads="1"/>
          </p:cNvPicPr>
          <p:nvPr/>
        </p:nvPicPr>
        <p:blipFill>
          <a:blip r:embed="rId2"/>
          <a:srcRect/>
          <a:stretch>
            <a:fillRect/>
          </a:stretch>
        </p:blipFill>
        <p:spPr bwMode="auto">
          <a:xfrm>
            <a:off x="3697288" y="1600200"/>
            <a:ext cx="4800600" cy="4705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4" y="1600199"/>
            <a:ext cx="7879323" cy="4326467"/>
          </a:xfrm>
        </p:spPr>
        <p:txBody>
          <a:bodyPr>
            <a:normAutofit/>
          </a:bodyPr>
          <a:lstStyle/>
          <a:p>
            <a:endParaRPr lang="sl-SI" i="1" dirty="0" smtClean="0">
              <a:solidFill>
                <a:srgbClr val="3366FF"/>
              </a:solidFill>
            </a:endParaRPr>
          </a:p>
          <a:p>
            <a:r>
              <a:rPr lang="sl-SI" i="1" dirty="0" smtClean="0">
                <a:solidFill>
                  <a:srgbClr val="FFFF00"/>
                </a:solidFill>
              </a:rPr>
              <a:t>Izziv:</a:t>
            </a:r>
            <a:r>
              <a:rPr lang="sl-SI" dirty="0" smtClean="0">
                <a:solidFill>
                  <a:srgbClr val="FFFF00"/>
                </a:solidFill>
              </a:rPr>
              <a:t> poiščite orodje anadisk in poglejte kaj zna in zmore početi.</a:t>
            </a:r>
            <a:endParaRPr lang="sl-SI" i="1" dirty="0" smtClean="0">
              <a:solidFill>
                <a:srgbClr val="FFFF00"/>
              </a:solidFill>
            </a:endParaRPr>
          </a:p>
          <a:p>
            <a:endParaRPr lang="sl-SI" i="1" dirty="0" smtClean="0">
              <a:solidFill>
                <a:srgbClr val="FFFF00"/>
              </a:solidFill>
            </a:endParaRPr>
          </a:p>
          <a:p>
            <a:r>
              <a:rPr lang="sl-SI" i="1" dirty="0" smtClean="0">
                <a:solidFill>
                  <a:srgbClr val="FFFF00"/>
                </a:solidFill>
              </a:rPr>
              <a:t>Izziv:</a:t>
            </a:r>
            <a:r>
              <a:rPr lang="sl-SI" dirty="0" smtClean="0">
                <a:solidFill>
                  <a:srgbClr val="FFFF00"/>
                </a:solidFill>
              </a:rPr>
              <a:t> kakšna je struktura MBR? Sestavite svoj MBR in ga objavite v forumu.</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4" y="1600199"/>
            <a:ext cx="8284708" cy="1583268"/>
          </a:xfrm>
        </p:spPr>
        <p:txBody>
          <a:bodyPr>
            <a:normAutofit/>
          </a:bodyPr>
          <a:lstStyle/>
          <a:p>
            <a:r>
              <a:rPr lang="sl-SI" dirty="0" smtClean="0"/>
              <a:t>pogled v bot sektor Windows95 stroja z orodjem Norton DiskUtils</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8" name="Picture 2" descr="C:\Users\Hariprasad\Desktop\Casey - DECC3E\Casey_DECC3E_Image_bank\Imagebank\JPG\f15-08-9780123742681.jpg"/>
          <p:cNvPicPr>
            <a:picLocks noChangeAspect="1" noChangeArrowheads="1"/>
          </p:cNvPicPr>
          <p:nvPr/>
        </p:nvPicPr>
        <p:blipFill>
          <a:blip r:embed="rId2"/>
          <a:srcRect/>
          <a:stretch>
            <a:fillRect/>
          </a:stretch>
        </p:blipFill>
        <p:spPr bwMode="auto">
          <a:xfrm>
            <a:off x="2266701" y="2048938"/>
            <a:ext cx="6636571" cy="423121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4" y="1600199"/>
            <a:ext cx="7879323" cy="692151"/>
          </a:xfrm>
        </p:spPr>
        <p:txBody>
          <a:bodyPr>
            <a:normAutofit fontScale="92500" lnSpcReduction="20000"/>
          </a:bodyPr>
          <a:lstStyle/>
          <a:p>
            <a:r>
              <a:rPr lang="sl-SI" dirty="0" smtClean="0"/>
              <a:t>poenostavljena organiziranost diska z datotečnim sistemom FAT</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7" name="Picture 7" descr="C:\Documents and Settings\palaniv\Desktop\Imagebank\15\f15-06-9780123742681.jpg"/>
          <p:cNvPicPr>
            <a:picLocks noChangeAspect="1" noChangeArrowheads="1"/>
          </p:cNvPicPr>
          <p:nvPr/>
        </p:nvPicPr>
        <p:blipFill>
          <a:blip r:embed="rId2"/>
          <a:srcRect/>
          <a:stretch>
            <a:fillRect/>
          </a:stretch>
        </p:blipFill>
        <p:spPr bwMode="auto">
          <a:xfrm>
            <a:off x="228600" y="2292350"/>
            <a:ext cx="8610600" cy="406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p:txBody>
          <a:bodyPr/>
          <a:lstStyle/>
          <a:p>
            <a:r>
              <a:rPr lang="sl-SI" dirty="0" smtClean="0"/>
              <a:t>particija, volumen, snopič/del</a:t>
            </a:r>
          </a:p>
          <a:p>
            <a:r>
              <a:rPr lang="sl-SI" dirty="0" smtClean="0"/>
              <a:t>v njej datotečni sistem</a:t>
            </a:r>
          </a:p>
          <a:p>
            <a:r>
              <a:rPr lang="sl-SI" dirty="0" smtClean="0"/>
              <a:t>lahko tudi brez datotečnega sistema</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4" y="1600199"/>
            <a:ext cx="7879323" cy="4614334"/>
          </a:xfrm>
        </p:spPr>
        <p:txBody>
          <a:bodyPr>
            <a:normAutofit lnSpcReduction="10000"/>
          </a:bodyPr>
          <a:lstStyle/>
          <a:p>
            <a:r>
              <a:rPr lang="sl-SI" dirty="0" smtClean="0"/>
              <a:t>skrivanje podatkov zaradi notranje in zunanje fragmentacije:</a:t>
            </a:r>
          </a:p>
          <a:p>
            <a:pPr lvl="1"/>
            <a:r>
              <a:rPr lang="sl-SI" dirty="0" smtClean="0"/>
              <a:t>skrivanje znotraj sektorja (bloka) – težko in neobičajno</a:t>
            </a:r>
          </a:p>
          <a:p>
            <a:pPr lvl="1"/>
            <a:r>
              <a:rPr lang="sl-SI" dirty="0" smtClean="0"/>
              <a:t>skrivanje znotraj gruče</a:t>
            </a:r>
          </a:p>
          <a:p>
            <a:pPr lvl="1"/>
            <a:r>
              <a:rPr lang="sl-SI" dirty="0" smtClean="0"/>
              <a:t>skrivanje znotraj particije (particije se običajno začnejo na začetku sledi</a:t>
            </a:r>
          </a:p>
          <a:p>
            <a:pPr lvl="1"/>
            <a:r>
              <a:rPr lang="sl-SI" dirty="0" smtClean="0"/>
              <a:t>skrivanje particije</a:t>
            </a:r>
          </a:p>
          <a:p>
            <a:r>
              <a:rPr lang="sl-SI" dirty="0" smtClean="0"/>
              <a:t>kriptiranje particije</a:t>
            </a:r>
          </a:p>
          <a:p>
            <a:r>
              <a:rPr lang="sl-SI" dirty="0" smtClean="0"/>
              <a:t>servisni podatki: DCO (</a:t>
            </a:r>
            <a:r>
              <a:rPr lang="sl-SI" i="1" dirty="0" smtClean="0"/>
              <a:t>Drive/device configuration overlay</a:t>
            </a:r>
            <a:r>
              <a:rPr lang="sl-SI" dirty="0" smtClean="0"/>
              <a:t>) in HPA (</a:t>
            </a:r>
            <a:r>
              <a:rPr lang="sl-SI" i="1" dirty="0" smtClean="0"/>
              <a:t>Host/hidden protected area</a:t>
            </a:r>
            <a:r>
              <a:rPr lang="sl-SI" dirty="0" smtClean="0"/>
              <a:t>) –  </a:t>
            </a:r>
            <a:r>
              <a:rPr lang="en-US" dirty="0" smtClean="0">
                <a:hlinkClick r:id="rId2"/>
              </a:rPr>
              <a:t>http://www.forensicswiki.org/wiki/DCO_and_HPA</a:t>
            </a:r>
            <a:r>
              <a:rPr lang="en-US" dirty="0" smtClean="0"/>
              <a:t>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4" y="1600199"/>
            <a:ext cx="7879323" cy="692151"/>
          </a:xfrm>
        </p:spPr>
        <p:txBody>
          <a:bodyPr>
            <a:normAutofit/>
          </a:bodyPr>
          <a:lstStyle/>
          <a:p>
            <a:r>
              <a:rPr lang="sl-SI" dirty="0" smtClean="0"/>
              <a:t>virus skrit v praznem koncu particije (</a:t>
            </a:r>
            <a:r>
              <a:rPr lang="sl-SI" i="1" dirty="0" smtClean="0"/>
              <a:t>volume slack</a:t>
            </a:r>
            <a:r>
              <a:rPr lang="sl-SI" dirty="0" smtClean="0"/>
              <a:t>)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2" descr="C:\Users\Hariprasad\Desktop\Casey - DECC3E\Casey_DECC3E_Image_bank\Imagebank\JPG\f15-09-9780123742681.jpg"/>
          <p:cNvPicPr>
            <a:picLocks noChangeAspect="1" noChangeArrowheads="1"/>
          </p:cNvPicPr>
          <p:nvPr/>
        </p:nvPicPr>
        <p:blipFill>
          <a:blip r:embed="rId3"/>
          <a:srcRect/>
          <a:stretch>
            <a:fillRect/>
          </a:stretch>
        </p:blipFill>
        <p:spPr bwMode="auto">
          <a:xfrm>
            <a:off x="2610466" y="2074333"/>
            <a:ext cx="6113375" cy="428201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p:txBody>
          <a:bodyPr/>
          <a:lstStyle/>
          <a:p>
            <a:r>
              <a:rPr lang="sl-SI" dirty="0" smtClean="0"/>
              <a:t>ko je datoteka izbrisana, podatki ne izginejo</a:t>
            </a:r>
          </a:p>
          <a:p>
            <a:r>
              <a:rPr lang="sl-SI" dirty="0" smtClean="0"/>
              <a:t>tudi, ko formatiramo disk, podatki ne izginejo</a:t>
            </a:r>
          </a:p>
          <a:p>
            <a:pPr lvl="1"/>
            <a:r>
              <a:rPr lang="sl-SI" dirty="0" smtClean="0"/>
              <a:t>poglejte orodje </a:t>
            </a:r>
            <a:r>
              <a:rPr lang="sl-SI" b="1" dirty="0" smtClean="0">
                <a:latin typeface="Courier New"/>
              </a:rPr>
              <a:t>fdisk</a:t>
            </a:r>
          </a:p>
          <a:p>
            <a:r>
              <a:rPr lang="sl-SI" dirty="0" smtClean="0"/>
              <a:t>rezultat obeh operacij je pravilen datotečni sistem in kopica praznih blokov</a:t>
            </a:r>
          </a:p>
          <a:p>
            <a:endParaRPr lang="sl-SI" dirty="0" smtClean="0"/>
          </a:p>
          <a:p>
            <a:r>
              <a:rPr lang="sl-SI" dirty="0" smtClean="0"/>
              <a:t>orodja: </a:t>
            </a:r>
            <a:r>
              <a:rPr lang="sl-SI" sz="2200" b="1" dirty="0" smtClean="0">
                <a:latin typeface="Courier New"/>
              </a:rPr>
              <a:t>sleuthkit</a:t>
            </a:r>
            <a:r>
              <a:rPr lang="sl-SI" dirty="0" smtClean="0"/>
              <a:t> (</a:t>
            </a:r>
            <a:r>
              <a:rPr lang="en-US" dirty="0" smtClean="0">
                <a:hlinkClick r:id="rId2"/>
              </a:rPr>
              <a:t>http://www.sleuthkit.org/</a:t>
            </a:r>
            <a:r>
              <a:rPr lang="en-US" dirty="0" smtClean="0"/>
              <a:t>), Norton </a:t>
            </a:r>
            <a:r>
              <a:rPr lang="en-US" dirty="0" err="1" smtClean="0"/>
              <a:t>DiskEdit</a:t>
            </a:r>
            <a:r>
              <a:rPr lang="en-US" dirty="0" smtClean="0"/>
              <a:t>,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Računalnik</a:t>
            </a:r>
            <a:endParaRPr lang="sl-SI" dirty="0"/>
          </a:p>
        </p:txBody>
      </p:sp>
      <p:sp>
        <p:nvSpPr>
          <p:cNvPr id="3" name="Content Placeholder 2"/>
          <p:cNvSpPr>
            <a:spLocks noGrp="1"/>
          </p:cNvSpPr>
          <p:nvPr>
            <p:ph idx="1"/>
          </p:nvPr>
        </p:nvSpPr>
        <p:spPr/>
        <p:txBody>
          <a:bodyPr/>
          <a:lstStyle/>
          <a:p>
            <a:pPr algn="r">
              <a:buNone/>
            </a:pPr>
            <a:r>
              <a:rPr lang="sl-SI" i="1" dirty="0" smtClean="0">
                <a:solidFill>
                  <a:srgbClr val="FFFF00"/>
                </a:solidFill>
              </a:rPr>
              <a:t>poglavje 15</a:t>
            </a:r>
          </a:p>
          <a:p>
            <a:r>
              <a:rPr lang="sl-SI" dirty="0" smtClean="0"/>
              <a:t>pričakovano predznanje:</a:t>
            </a:r>
          </a:p>
          <a:p>
            <a:pPr lvl="1"/>
            <a:r>
              <a:rPr lang="sl-SI" dirty="0" smtClean="0"/>
              <a:t>arhitektura računalnikov</a:t>
            </a:r>
          </a:p>
          <a:p>
            <a:pPr lvl="1"/>
            <a:r>
              <a:rPr lang="sl-SI" dirty="0" smtClean="0"/>
              <a:t>osnove delovanja (BIOS)</a:t>
            </a:r>
          </a:p>
          <a:p>
            <a:pPr lvl="1"/>
            <a:r>
              <a:rPr lang="sl-SI" dirty="0" smtClean="0"/>
              <a:t>operacijski sistem</a:t>
            </a:r>
          </a:p>
          <a:p>
            <a:pPr lvl="1"/>
            <a:r>
              <a:rPr lang="sl-SI" dirty="0" smtClean="0"/>
              <a:t>sekundarni pomnilnik (disk) in njegova organizacija</a:t>
            </a:r>
          </a:p>
          <a:p>
            <a:pPr lvl="1"/>
            <a:r>
              <a:rPr lang="sl-SI" dirty="0" smtClean="0"/>
              <a:t>datotečni sistemi</a:t>
            </a:r>
          </a:p>
          <a:p>
            <a:pPr lvl="1"/>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a:xfrm>
            <a:off x="618565" y="1600200"/>
            <a:ext cx="7879323" cy="2023533"/>
          </a:xfrm>
        </p:spPr>
        <p:txBody>
          <a:bodyPr/>
          <a:lstStyle/>
          <a:p>
            <a:r>
              <a:rPr lang="sl-SI" dirty="0" smtClean="0"/>
              <a:t>primer rekonstrukcije datotek na sveže formatiranem disku z orodjem EnCase</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2" descr="C:\Users\Hariprasad\Desktop\Casey - DECC3E\Casey_DECC3E_Image_bank\Imagebank\JPG\f15-07-9780123742681.jpg"/>
          <p:cNvPicPr>
            <a:picLocks noChangeAspect="1" noChangeArrowheads="1"/>
          </p:cNvPicPr>
          <p:nvPr/>
        </p:nvPicPr>
        <p:blipFill>
          <a:blip r:embed="rId2"/>
          <a:srcRect/>
          <a:stretch>
            <a:fillRect/>
          </a:stretch>
        </p:blipFill>
        <p:spPr bwMode="auto">
          <a:xfrm>
            <a:off x="1182688" y="2410887"/>
            <a:ext cx="7315200" cy="403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Shramba podatkov in skrivanje</a:t>
            </a:r>
            <a:endParaRPr lang="sl-SI" dirty="0"/>
          </a:p>
        </p:txBody>
      </p:sp>
      <p:sp>
        <p:nvSpPr>
          <p:cNvPr id="3" name="Content Placeholder 2"/>
          <p:cNvSpPr>
            <a:spLocks noGrp="1"/>
          </p:cNvSpPr>
          <p:nvPr>
            <p:ph idx="1"/>
          </p:nvPr>
        </p:nvSpPr>
        <p:spPr/>
        <p:txBody>
          <a:bodyPr/>
          <a:lstStyle/>
          <a:p>
            <a:endParaRPr lang="sl-SI" i="1" dirty="0" smtClean="0">
              <a:solidFill>
                <a:srgbClr val="3366FF"/>
              </a:solidFill>
            </a:endParaRPr>
          </a:p>
          <a:p>
            <a:endParaRPr lang="sl-SI" i="1" dirty="0" smtClean="0">
              <a:solidFill>
                <a:srgbClr val="3366FF"/>
              </a:solidFill>
            </a:endParaRPr>
          </a:p>
          <a:p>
            <a:r>
              <a:rPr lang="sl-SI" i="1" dirty="0" smtClean="0">
                <a:solidFill>
                  <a:srgbClr val="FFFF00"/>
                </a:solidFill>
              </a:rPr>
              <a:t>Izziv:</a:t>
            </a:r>
            <a:r>
              <a:rPr lang="sl-SI" dirty="0" smtClean="0">
                <a:solidFill>
                  <a:srgbClr val="FFFF00"/>
                </a:solidFill>
              </a:rPr>
              <a:t> poglejte kako izgleda MBR in boot sektor na vašem računalniku z ustreznim orodjem. Poročajte o tem na forumu.</a:t>
            </a:r>
          </a:p>
          <a:p>
            <a:r>
              <a:rPr lang="sl-SI" i="1" dirty="0" smtClean="0">
                <a:solidFill>
                  <a:srgbClr val="FFFF00"/>
                </a:solidFill>
              </a:rPr>
              <a:t>Izziv:</a:t>
            </a:r>
            <a:r>
              <a:rPr lang="sl-SI" dirty="0" smtClean="0">
                <a:solidFill>
                  <a:srgbClr val="FFFF00"/>
                </a:solidFill>
              </a:rPr>
              <a:t> preverite konfiguracijo vašega diska.</a:t>
            </a:r>
            <a:endParaRPr lang="sl-SI" dirty="0">
              <a:solidFill>
                <a:srgbClr val="FFFF00"/>
              </a:solidFill>
            </a:endParaRP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Skrivanje podatkov</a:t>
            </a:r>
            <a:endParaRPr lang="sl-SI" dirty="0"/>
          </a:p>
        </p:txBody>
      </p:sp>
      <p:sp>
        <p:nvSpPr>
          <p:cNvPr id="3" name="Content Placeholder 2"/>
          <p:cNvSpPr>
            <a:spLocks noGrp="1"/>
          </p:cNvSpPr>
          <p:nvPr>
            <p:ph idx="1"/>
          </p:nvPr>
        </p:nvSpPr>
        <p:spPr/>
        <p:txBody>
          <a:bodyPr/>
          <a:lstStyle/>
          <a:p>
            <a:r>
              <a:rPr lang="sl-SI" dirty="0" smtClean="0"/>
              <a:t>skrivanje particij</a:t>
            </a:r>
          </a:p>
          <a:p>
            <a:pPr lvl="1"/>
            <a:r>
              <a:rPr lang="sl-SI" dirty="0" smtClean="0"/>
              <a:t>orodje Test Disk (</a:t>
            </a:r>
            <a:r>
              <a:rPr lang="en-US" dirty="0" smtClean="0">
                <a:hlinkClick r:id="rId2"/>
              </a:rPr>
              <a:t>http://www.cgsecurity.org/</a:t>
            </a:r>
            <a:r>
              <a:rPr lang="sl-SI" dirty="0" smtClean="0"/>
              <a:t>)</a:t>
            </a:r>
          </a:p>
          <a:p>
            <a:r>
              <a:rPr lang="sl-SI" dirty="0" smtClean="0"/>
              <a:t>na </a:t>
            </a:r>
            <a:r>
              <a:rPr lang="sl-SI" smtClean="0"/>
              <a:t>ravni </a:t>
            </a:r>
            <a:r>
              <a:rPr lang="sl-SI" smtClean="0"/>
              <a:t>datotek</a:t>
            </a:r>
            <a:endParaRPr lang="sl-SI" dirty="0" smtClean="0"/>
          </a:p>
          <a:p>
            <a:pPr lvl="1"/>
            <a:r>
              <a:rPr lang="sl-SI" dirty="0" smtClean="0"/>
              <a:t>skrivanje datotek: npr. MS Windows: </a:t>
            </a:r>
            <a:r>
              <a:rPr lang="sl-SI" i="1" dirty="0" smtClean="0"/>
              <a:t>attrib +H</a:t>
            </a:r>
            <a:r>
              <a:rPr lang="sl-SI" dirty="0" smtClean="0"/>
              <a:t> in </a:t>
            </a:r>
            <a:r>
              <a:rPr lang="sl-SI" i="1" dirty="0" smtClean="0"/>
              <a:t>dir/AH</a:t>
            </a:r>
          </a:p>
          <a:p>
            <a:pPr lvl="1"/>
            <a:r>
              <a:rPr lang="sl-SI" dirty="0" smtClean="0"/>
              <a:t>parlament.jpg -&gt; test.exe</a:t>
            </a:r>
          </a:p>
          <a:p>
            <a:pPr lvl="1"/>
            <a:r>
              <a:rPr lang="sl-SI" dirty="0" smtClean="0"/>
              <a:t>sliko v predstavitev (ppt)</a:t>
            </a:r>
            <a:endParaRPr lang="sl-SI" i="1" dirty="0" smtClean="0"/>
          </a:p>
          <a:p>
            <a:r>
              <a:rPr lang="sl-SI" dirty="0" smtClean="0"/>
              <a:t>najnovejša orodja</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2" descr="C:\Users\Hariprasad\Desktop\Casey - DECC3E\Casey_DECC3E_Image_bank\Imagebank\JPG\f15-11-9780123742681.jpg"/>
          <p:cNvPicPr>
            <a:picLocks noChangeAspect="1" noChangeArrowheads="1"/>
          </p:cNvPicPr>
          <p:nvPr/>
        </p:nvPicPr>
        <p:blipFill>
          <a:blip r:embed="rId3"/>
          <a:srcRect/>
          <a:stretch>
            <a:fillRect/>
          </a:stretch>
        </p:blipFill>
        <p:spPr bwMode="auto">
          <a:xfrm>
            <a:off x="4326467" y="3590190"/>
            <a:ext cx="4817533" cy="248093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Gesla in kriptiranje</a:t>
            </a:r>
            <a:endParaRPr lang="sl-SI" dirty="0"/>
          </a:p>
        </p:txBody>
      </p:sp>
      <p:sp>
        <p:nvSpPr>
          <p:cNvPr id="3" name="Content Placeholder 2"/>
          <p:cNvSpPr>
            <a:spLocks noGrp="1"/>
          </p:cNvSpPr>
          <p:nvPr>
            <p:ph idx="1"/>
          </p:nvPr>
        </p:nvSpPr>
        <p:spPr/>
        <p:txBody>
          <a:bodyPr/>
          <a:lstStyle/>
          <a:p>
            <a:r>
              <a:rPr lang="sl-SI" dirty="0" smtClean="0"/>
              <a:t>orodja za razbijanje in iskanje gesel</a:t>
            </a:r>
          </a:p>
          <a:p>
            <a:pPr lvl="1"/>
            <a:r>
              <a:rPr lang="sl-SI" dirty="0" smtClean="0"/>
              <a:t>Password Recovery Tool – PRTK in Distributed Network Attack – DNA (</a:t>
            </a:r>
            <a:r>
              <a:rPr lang="en-US" dirty="0" smtClean="0">
                <a:hlinkClick r:id="rId2"/>
              </a:rPr>
              <a:t>http://accessdata.com/products/computer-forensics/decryption</a:t>
            </a:r>
            <a:r>
              <a:rPr lang="en-US" dirty="0" smtClean="0"/>
              <a:t>)</a:t>
            </a:r>
          </a:p>
          <a:p>
            <a:pPr lvl="1"/>
            <a:r>
              <a:rPr lang="en-US" dirty="0" smtClean="0"/>
              <a:t>John the Ripper (</a:t>
            </a:r>
            <a:r>
              <a:rPr lang="en-US" dirty="0" smtClean="0">
                <a:hlinkClick r:id="rId3"/>
              </a:rPr>
              <a:t>www.openwall.com/john/</a:t>
            </a:r>
            <a:r>
              <a:rPr lang="en-US" dirty="0" smtClean="0"/>
              <a:t>)</a:t>
            </a:r>
          </a:p>
          <a:p>
            <a:pPr lvl="1"/>
            <a:r>
              <a:rPr lang="en-US" dirty="0" smtClean="0"/>
              <a:t>Cain and Abel (</a:t>
            </a:r>
            <a:r>
              <a:rPr lang="en-US" dirty="0" smtClean="0">
                <a:hlinkClick r:id="rId4"/>
              </a:rPr>
              <a:t>www.oxid.it/cain.html</a:t>
            </a:r>
            <a:r>
              <a:rPr lang="en-US" dirty="0" smtClean="0"/>
              <a:t>)</a:t>
            </a:r>
          </a:p>
          <a:p>
            <a:pPr lvl="1"/>
            <a:r>
              <a:rPr lang="en-US" dirty="0" smtClean="0"/>
              <a:t>Advanced Archive Password Recovery (</a:t>
            </a:r>
            <a:r>
              <a:rPr lang="en-US" dirty="0" smtClean="0">
                <a:hlinkClick r:id="rId5"/>
              </a:rPr>
              <a:t>www.elcomsoft.com/azpr.html</a:t>
            </a:r>
            <a:r>
              <a:rPr lang="en-US" dirty="0" smtClean="0"/>
              <a:t>)</a:t>
            </a:r>
          </a:p>
          <a:p>
            <a:pPr lvl="1"/>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Gesla in kriptiranje</a:t>
            </a:r>
            <a:endParaRPr lang="sl-SI" dirty="0"/>
          </a:p>
        </p:txBody>
      </p:sp>
      <p:sp>
        <p:nvSpPr>
          <p:cNvPr id="3" name="Content Placeholder 2"/>
          <p:cNvSpPr>
            <a:spLocks noGrp="1"/>
          </p:cNvSpPr>
          <p:nvPr>
            <p:ph idx="1"/>
          </p:nvPr>
        </p:nvSpPr>
        <p:spPr/>
        <p:txBody>
          <a:bodyPr/>
          <a:lstStyle/>
          <a:p>
            <a:r>
              <a:rPr lang="x-none" dirty="0" smtClean="0"/>
              <a:t>več o kriptiranju in kriptografiji kasneje</a:t>
            </a:r>
          </a:p>
          <a:p>
            <a:r>
              <a:rPr lang="x-none" dirty="0" smtClean="0"/>
              <a:t>nekaj primerov</a:t>
            </a:r>
          </a:p>
          <a:p>
            <a:pPr lvl="1"/>
            <a:r>
              <a:rPr lang="x-none" dirty="0" smtClean="0"/>
              <a:t>orodje caesar, rot13</a:t>
            </a:r>
          </a:p>
          <a:p>
            <a:pPr lvl="1"/>
            <a:r>
              <a:rPr lang="x-none" dirty="0" smtClean="0"/>
              <a:t>podpora za PGP</a:t>
            </a:r>
          </a:p>
          <a:p>
            <a:pPr lvl="1"/>
            <a:r>
              <a:rPr lang="x-none" dirty="0" smtClean="0"/>
              <a:t>orodje crypt</a:t>
            </a:r>
            <a:endParaRPr lang="en-US" dirty="0" smtClean="0"/>
          </a:p>
          <a:p>
            <a:pPr lvl="1"/>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OS Windows</a:t>
            </a:r>
            <a:endParaRPr lang="sl-SI" dirty="0"/>
          </a:p>
        </p:txBody>
      </p:sp>
      <p:sp>
        <p:nvSpPr>
          <p:cNvPr id="3" name="Content Placeholder 2"/>
          <p:cNvSpPr>
            <a:spLocks noGrp="1"/>
          </p:cNvSpPr>
          <p:nvPr>
            <p:ph idx="1"/>
          </p:nvPr>
        </p:nvSpPr>
        <p:spPr/>
        <p:txBody>
          <a:bodyPr/>
          <a:lstStyle/>
          <a:p>
            <a:pPr algn="r">
              <a:buNone/>
            </a:pPr>
            <a:r>
              <a:rPr lang="sl-SI" i="1" dirty="0" smtClean="0">
                <a:solidFill>
                  <a:srgbClr val="FFFF00"/>
                </a:solidFill>
              </a:rPr>
              <a:t>poglavje 17</a:t>
            </a:r>
          </a:p>
          <a:p>
            <a:r>
              <a:rPr lang="sl-SI" dirty="0" smtClean="0"/>
              <a:t>datotečni sistemi</a:t>
            </a:r>
          </a:p>
          <a:p>
            <a:r>
              <a:rPr lang="sl-SI" dirty="0" smtClean="0"/>
              <a:t>reševanje podatkov</a:t>
            </a:r>
          </a:p>
          <a:p>
            <a:r>
              <a:rPr lang="sl-SI" dirty="0" smtClean="0"/>
              <a:t>zabeležke (</a:t>
            </a:r>
            <a:r>
              <a:rPr lang="sl-SI" i="1" dirty="0" smtClean="0"/>
              <a:t>log files</a:t>
            </a:r>
            <a:r>
              <a:rPr lang="sl-SI" dirty="0" smtClean="0"/>
              <a:t>)</a:t>
            </a:r>
          </a:p>
          <a:p>
            <a:r>
              <a:rPr lang="sl-SI" dirty="0" smtClean="0"/>
              <a:t>register</a:t>
            </a:r>
          </a:p>
          <a:p>
            <a:r>
              <a:rPr lang="sl-SI" dirty="0" smtClean="0"/>
              <a:t>komunikacijske sledi</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OS Windows – datotečni sistemi</a:t>
            </a:r>
            <a:endParaRPr lang="sl-SI" dirty="0"/>
          </a:p>
        </p:txBody>
      </p:sp>
      <p:sp>
        <p:nvSpPr>
          <p:cNvPr id="3" name="Content Placeholder 2"/>
          <p:cNvSpPr>
            <a:spLocks noGrp="1"/>
          </p:cNvSpPr>
          <p:nvPr>
            <p:ph idx="1"/>
          </p:nvPr>
        </p:nvSpPr>
        <p:spPr/>
        <p:txBody>
          <a:bodyPr/>
          <a:lstStyle/>
          <a:p>
            <a:r>
              <a:rPr lang="sl-SI" dirty="0" smtClean="0"/>
              <a:t>dva osnovna sistema FAT (</a:t>
            </a:r>
            <a:r>
              <a:rPr lang="sl-SI" i="1" dirty="0" smtClean="0"/>
              <a:t>File Allocation Table</a:t>
            </a:r>
            <a:r>
              <a:rPr lang="sl-SI" dirty="0" smtClean="0"/>
              <a:t>) in NTFS (</a:t>
            </a:r>
            <a:r>
              <a:rPr lang="sl-SI" i="1" dirty="0" smtClean="0"/>
              <a:t>New Technology File System</a:t>
            </a:r>
            <a:r>
              <a:rPr lang="sl-SI" dirty="0" smtClean="0"/>
              <a:t>)</a:t>
            </a:r>
          </a:p>
          <a:p>
            <a:endParaRPr lang="sl-SI" dirty="0" smtClean="0"/>
          </a:p>
          <a:p>
            <a:r>
              <a:rPr lang="sl-SI" dirty="0" smtClean="0"/>
              <a:t>FAT</a:t>
            </a:r>
          </a:p>
          <a:p>
            <a:pPr lvl="1"/>
            <a:r>
              <a:rPr lang="sl-SI" dirty="0" smtClean="0"/>
              <a:t>razvit najprej za gibke diske (diskete)</a:t>
            </a:r>
          </a:p>
          <a:p>
            <a:pPr lvl="1"/>
            <a:r>
              <a:rPr lang="sl-SI" dirty="0" smtClean="0"/>
              <a:t>FAT12, FAT16, FAT32</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FAT</a:t>
            </a:r>
            <a:endParaRPr lang="sl-SI" dirty="0"/>
          </a:p>
        </p:txBody>
      </p:sp>
      <p:sp>
        <p:nvSpPr>
          <p:cNvPr id="3" name="Content Placeholder 2"/>
          <p:cNvSpPr>
            <a:spLocks noGrp="1"/>
          </p:cNvSpPr>
          <p:nvPr>
            <p:ph idx="1"/>
          </p:nvPr>
        </p:nvSpPr>
        <p:spPr>
          <a:xfrm>
            <a:off x="618565" y="4131733"/>
            <a:ext cx="7878788" cy="2107702"/>
          </a:xfrm>
        </p:spPr>
        <p:txBody>
          <a:bodyPr>
            <a:normAutofit/>
          </a:bodyPr>
          <a:lstStyle/>
          <a:p>
            <a:r>
              <a:rPr lang="sl-SI" dirty="0" smtClean="0"/>
              <a:t>FATxx je povezan seznam indeksov gruč, v katerih je shranjena posamezna datoteka</a:t>
            </a:r>
          </a:p>
          <a:p>
            <a:r>
              <a:rPr lang="sl-SI" dirty="0" smtClean="0"/>
              <a:t>xx pomeni število bitov uporabljenih za indeks</a:t>
            </a:r>
          </a:p>
          <a:p>
            <a:r>
              <a:rPr lang="sl-SI" dirty="0" smtClean="0"/>
              <a:t>12 = 2</a:t>
            </a:r>
            <a:r>
              <a:rPr lang="sl-SI" baseline="30000" dirty="0" smtClean="0"/>
              <a:t>12 </a:t>
            </a:r>
            <a:r>
              <a:rPr lang="sl-SI" dirty="0" smtClean="0"/>
              <a:t>= 4096, 16 = 2</a:t>
            </a:r>
            <a:r>
              <a:rPr lang="sl-SI" baseline="30000" dirty="0" smtClean="0"/>
              <a:t>16 </a:t>
            </a:r>
            <a:r>
              <a:rPr lang="sl-SI" dirty="0" smtClean="0"/>
              <a:t>= 65.536, 32 = 2</a:t>
            </a:r>
            <a:r>
              <a:rPr lang="sl-SI" baseline="30000" dirty="0" smtClean="0"/>
              <a:t>28 </a:t>
            </a:r>
            <a:r>
              <a:rPr lang="sl-SI" dirty="0" smtClean="0"/>
              <a:t>= </a:t>
            </a:r>
            <a:r>
              <a:rPr lang="en-US" dirty="0" smtClean="0"/>
              <a:t>268.435.456</a:t>
            </a:r>
            <a:endParaRPr lang="sl-SI" baseline="30000"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7" descr="C:\Documents and Settings\palaniv\Desktop\Imagebank\17\f17-01-9780123742681.jpg"/>
          <p:cNvPicPr>
            <a:picLocks noChangeAspect="1" noChangeArrowheads="1"/>
          </p:cNvPicPr>
          <p:nvPr/>
        </p:nvPicPr>
        <p:blipFill>
          <a:blip r:embed="rId2"/>
          <a:srcRect/>
          <a:stretch>
            <a:fillRect/>
          </a:stretch>
        </p:blipFill>
        <p:spPr bwMode="auto">
          <a:xfrm>
            <a:off x="990600" y="1591734"/>
            <a:ext cx="7162800" cy="2378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FAT</a:t>
            </a:r>
            <a:endParaRPr lang="sl-SI" dirty="0"/>
          </a:p>
        </p:txBody>
      </p:sp>
      <p:sp>
        <p:nvSpPr>
          <p:cNvPr id="3" name="Content Placeholder 2"/>
          <p:cNvSpPr>
            <a:spLocks noGrp="1"/>
          </p:cNvSpPr>
          <p:nvPr>
            <p:ph idx="1"/>
          </p:nvPr>
        </p:nvSpPr>
        <p:spPr>
          <a:xfrm>
            <a:off x="618565" y="4969933"/>
            <a:ext cx="7878788" cy="1269502"/>
          </a:xfrm>
        </p:spPr>
        <p:txBody>
          <a:bodyPr>
            <a:normAutofit fontScale="85000" lnSpcReduction="10000"/>
          </a:bodyPr>
          <a:lstStyle/>
          <a:p>
            <a:r>
              <a:rPr lang="x-none" dirty="0" smtClean="0"/>
              <a:t>pogled korena datotečnega sistema na gibkem disku s pomočjo programa X-Ways</a:t>
            </a:r>
          </a:p>
          <a:p>
            <a:r>
              <a:rPr lang="x-none" dirty="0" smtClean="0"/>
              <a:t>hrani čas tvorjenja in zadnje spremembe a le datum zadnjega dostopa</a:t>
            </a:r>
            <a:endParaRPr lang="sl-SI" baseline="30000"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7" descr="C:\Users\Hariprasad\Desktop\Casey - DECC3E\Casey_DECC3E_Image_bank\Imagebank\JPG\f17-02-9780123742681.jpg"/>
          <p:cNvPicPr>
            <a:picLocks noChangeAspect="1" noChangeArrowheads="1"/>
          </p:cNvPicPr>
          <p:nvPr/>
        </p:nvPicPr>
        <p:blipFill>
          <a:blip r:embed="rId3"/>
          <a:srcRect/>
          <a:stretch>
            <a:fillRect/>
          </a:stretch>
        </p:blipFill>
        <p:spPr bwMode="auto">
          <a:xfrm>
            <a:off x="533400" y="1544108"/>
            <a:ext cx="8167688" cy="3324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l-SI" dirty="0" smtClean="0"/>
              <a:t>FAT</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7" name="Picture 6"/>
          <p:cNvPicPr>
            <a:picLocks noChangeAspect="1"/>
          </p:cNvPicPr>
          <p:nvPr/>
        </p:nvPicPr>
        <p:blipFill>
          <a:blip r:embed="rId2"/>
          <a:stretch>
            <a:fillRect/>
          </a:stretch>
        </p:blipFill>
        <p:spPr>
          <a:xfrm>
            <a:off x="2650067" y="515007"/>
            <a:ext cx="5847821" cy="60969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Zagon računalnika</a:t>
            </a:r>
            <a:endParaRPr lang="sl-SI" dirty="0"/>
          </a:p>
        </p:txBody>
      </p:sp>
      <p:sp>
        <p:nvSpPr>
          <p:cNvPr id="3" name="Content Placeholder 2"/>
          <p:cNvSpPr>
            <a:spLocks noGrp="1"/>
          </p:cNvSpPr>
          <p:nvPr>
            <p:ph idx="1"/>
          </p:nvPr>
        </p:nvSpPr>
        <p:spPr/>
        <p:txBody>
          <a:bodyPr>
            <a:normAutofit/>
          </a:bodyPr>
          <a:lstStyle/>
          <a:p>
            <a:r>
              <a:rPr lang="sl-SI" dirty="0" smtClean="0"/>
              <a:t>koraki ob zagonu računalnika</a:t>
            </a:r>
          </a:p>
          <a:p>
            <a:r>
              <a:rPr lang="sl-SI" dirty="0" smtClean="0"/>
              <a:t>ob zagonu se sproži BIOS (</a:t>
            </a:r>
            <a:r>
              <a:rPr lang="sl-SI" i="1" dirty="0" smtClean="0"/>
              <a:t>Basic Input Output System</a:t>
            </a:r>
            <a:r>
              <a:rPr lang="sl-SI" dirty="0" smtClean="0"/>
              <a:t>)</a:t>
            </a:r>
          </a:p>
          <a:p>
            <a:pPr lvl="1"/>
            <a:r>
              <a:rPr lang="sl-SI" dirty="0" smtClean="0"/>
              <a:t>Open Firmware (Mac PowerPC), EFI (Mac Intel), Open Boot PROM (Sun), …</a:t>
            </a:r>
          </a:p>
          <a:p>
            <a:r>
              <a:rPr lang="sl-SI" dirty="0" smtClean="0"/>
              <a:t>ta naredi POST (</a:t>
            </a:r>
            <a:r>
              <a:rPr lang="sl-SI" i="1" dirty="0" smtClean="0"/>
              <a:t>Power On Self Test</a:t>
            </a:r>
            <a:r>
              <a:rPr lang="sl-SI" dirty="0" smtClean="0"/>
              <a:t>)</a:t>
            </a:r>
          </a:p>
          <a:p>
            <a:endParaRPr lang="sl-SI" dirty="0" smtClean="0"/>
          </a:p>
          <a:p>
            <a:r>
              <a:rPr lang="sl-SI" dirty="0" smtClean="0"/>
              <a:t>podatki o delovanju so shranjeni v xROM</a:t>
            </a:r>
          </a:p>
          <a:p>
            <a:r>
              <a:rPr lang="sl-SI" dirty="0" smtClean="0"/>
              <a:t>včasih geslo ščiti podatke – dobiti geslo od uporabnika</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FAT</a:t>
            </a:r>
            <a:endParaRPr lang="sl-SI" dirty="0"/>
          </a:p>
        </p:txBody>
      </p:sp>
      <p:sp>
        <p:nvSpPr>
          <p:cNvPr id="3" name="Content Placeholder 2"/>
          <p:cNvSpPr>
            <a:spLocks noGrp="1"/>
          </p:cNvSpPr>
          <p:nvPr>
            <p:ph idx="1"/>
          </p:nvPr>
        </p:nvSpPr>
        <p:spPr/>
        <p:txBody>
          <a:bodyPr/>
          <a:lstStyle/>
          <a:p>
            <a:endParaRPr lang="sl-SI" dirty="0" smtClean="0"/>
          </a:p>
          <a:p>
            <a:endParaRPr lang="sl-SI" dirty="0" smtClean="0"/>
          </a:p>
          <a:p>
            <a:r>
              <a:rPr lang="sl-SI" i="1" dirty="0" smtClean="0">
                <a:solidFill>
                  <a:srgbClr val="FFFF00"/>
                </a:solidFill>
              </a:rPr>
              <a:t>Izziv:</a:t>
            </a:r>
            <a:r>
              <a:rPr lang="sl-SI" dirty="0" smtClean="0">
                <a:solidFill>
                  <a:srgbClr val="FFFF00"/>
                </a:solidFill>
              </a:rPr>
              <a:t> sami poglejte kako izgleda FAT na vašem disku. Poglejte še posebej tiste gruče, ki so prazne – niso del nobenega datotečnega sistema.</a:t>
            </a:r>
          </a:p>
          <a:p>
            <a:pPr>
              <a:buNone/>
            </a:pP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NTFS</a:t>
            </a:r>
            <a:endParaRPr lang="sl-SI" dirty="0"/>
          </a:p>
        </p:txBody>
      </p:sp>
      <p:sp>
        <p:nvSpPr>
          <p:cNvPr id="3" name="Content Placeholder 2"/>
          <p:cNvSpPr>
            <a:spLocks noGrp="1"/>
          </p:cNvSpPr>
          <p:nvPr>
            <p:ph idx="1"/>
          </p:nvPr>
        </p:nvSpPr>
        <p:spPr/>
        <p:txBody>
          <a:bodyPr>
            <a:normAutofit/>
          </a:bodyPr>
          <a:lstStyle/>
          <a:p>
            <a:r>
              <a:rPr lang="sl-SI" dirty="0" smtClean="0"/>
              <a:t>sodobnejši datotečni sistem</a:t>
            </a:r>
          </a:p>
          <a:p>
            <a:pPr lvl="1"/>
            <a:r>
              <a:rPr lang="sl-SI" dirty="0" smtClean="0"/>
              <a:t>vse je v datotekah</a:t>
            </a:r>
          </a:p>
          <a:p>
            <a:pPr lvl="1"/>
            <a:r>
              <a:rPr lang="sl-SI" dirty="0" smtClean="0"/>
              <a:t>podatke o datotekah hrani v sistemskih datoteki $MFT</a:t>
            </a:r>
          </a:p>
          <a:p>
            <a:pPr lvl="1"/>
            <a:r>
              <a:rPr lang="sl-SI" dirty="0" smtClean="0"/>
              <a:t>imenik je samo datoteka (B drevesna struktura)</a:t>
            </a:r>
          </a:p>
          <a:p>
            <a:pPr lvl="1"/>
            <a:r>
              <a:rPr lang="sl-SI" dirty="0" smtClean="0"/>
              <a:t>je dnevniški datotečni sistem (</a:t>
            </a:r>
            <a:r>
              <a:rPr lang="sl-SI" i="1" dirty="0" smtClean="0"/>
              <a:t>journal</a:t>
            </a:r>
            <a:r>
              <a:rPr lang="sl-SI" dirty="0" smtClean="0"/>
              <a:t>) in hrani transakcije nad datoteko v sistemski datoteki $LogFile</a:t>
            </a:r>
          </a:p>
          <a:p>
            <a:r>
              <a:rPr lang="sl-SI" dirty="0" smtClean="0"/>
              <a:t>podpira več funkcionalnosti glede datotek</a:t>
            </a:r>
          </a:p>
          <a:p>
            <a:pPr lvl="1"/>
            <a:r>
              <a:rPr lang="sl-SI" dirty="0" smtClean="0"/>
              <a:t>pravica dostopa (</a:t>
            </a:r>
            <a:r>
              <a:rPr lang="sl-SI" i="1" dirty="0" smtClean="0"/>
              <a:t>ACL – Access Control List</a:t>
            </a:r>
            <a:r>
              <a:rPr lang="sl-SI" dirty="0" smtClean="0"/>
              <a:t>)</a:t>
            </a:r>
          </a:p>
          <a:p>
            <a:r>
              <a:rPr lang="sl-SI" dirty="0" smtClean="0"/>
              <a:t>bolje varovan, saj hrani kopije podatkov o datotečnem sistemu na večih mestih (</a:t>
            </a:r>
            <a:r>
              <a:rPr lang="en-US" dirty="0" smtClean="0"/>
              <a:t>$</a:t>
            </a:r>
            <a:r>
              <a:rPr lang="en-US" dirty="0" err="1" smtClean="0"/>
              <a:t>MFTMirr</a:t>
            </a:r>
            <a:r>
              <a:rPr lang="en-US" dirty="0" smtClean="0"/>
              <a:t>)</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NTFS</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4"/>
          <p:cNvPicPr>
            <a:picLocks noChangeAspect="1"/>
          </p:cNvPicPr>
          <p:nvPr/>
        </p:nvPicPr>
        <p:blipFill>
          <a:blip r:embed="rId2"/>
          <a:stretch>
            <a:fillRect/>
          </a:stretch>
        </p:blipFill>
        <p:spPr>
          <a:xfrm>
            <a:off x="1042988" y="1883334"/>
            <a:ext cx="6515100" cy="4254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NTFS</a:t>
            </a:r>
            <a:endParaRPr lang="sl-SI" dirty="0"/>
          </a:p>
        </p:txBody>
      </p:sp>
      <p:sp>
        <p:nvSpPr>
          <p:cNvPr id="3" name="Content Placeholder 2"/>
          <p:cNvSpPr>
            <a:spLocks noGrp="1"/>
          </p:cNvSpPr>
          <p:nvPr>
            <p:ph idx="1"/>
          </p:nvPr>
        </p:nvSpPr>
        <p:spPr/>
        <p:txBody>
          <a:bodyPr/>
          <a:lstStyle/>
          <a:p>
            <a:endParaRPr lang="x-none" dirty="0" smtClean="0"/>
          </a:p>
          <a:p>
            <a:endParaRPr lang="x-none" dirty="0" smtClean="0"/>
          </a:p>
          <a:p>
            <a:r>
              <a:rPr lang="x-none" i="1" dirty="0" smtClean="0">
                <a:solidFill>
                  <a:srgbClr val="FFFF00"/>
                </a:solidFill>
              </a:rPr>
              <a:t>Izziv:</a:t>
            </a:r>
            <a:r>
              <a:rPr lang="x-none" dirty="0" smtClean="0">
                <a:solidFill>
                  <a:srgbClr val="FFFF00"/>
                </a:solidFill>
              </a:rPr>
              <a:t> poiščite v svojem NTFS sistemu gruče, ki so prazne (neuporabljene) in nato poglejte njihovo vsebino.</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$MFT</a:t>
            </a:r>
            <a:endParaRPr lang="sl-SI" dirty="0"/>
          </a:p>
        </p:txBody>
      </p:sp>
      <p:sp>
        <p:nvSpPr>
          <p:cNvPr id="3" name="Content Placeholder 2"/>
          <p:cNvSpPr>
            <a:spLocks noGrp="1"/>
          </p:cNvSpPr>
          <p:nvPr>
            <p:ph idx="1"/>
          </p:nvPr>
        </p:nvSpPr>
        <p:spPr>
          <a:xfrm>
            <a:off x="618565" y="1600200"/>
            <a:ext cx="3801035" cy="4639235"/>
          </a:xfrm>
        </p:spPr>
        <p:txBody>
          <a:bodyPr>
            <a:normAutofit lnSpcReduction="10000"/>
          </a:bodyPr>
          <a:lstStyle/>
          <a:p>
            <a:r>
              <a:rPr lang="sl-SI" dirty="0" smtClean="0"/>
              <a:t>primer enega zapisa v $MFT</a:t>
            </a:r>
          </a:p>
          <a:p>
            <a:r>
              <a:rPr lang="sl-SI" dirty="0" smtClean="0"/>
              <a:t>zapis sestoji iz prilastkov (</a:t>
            </a:r>
            <a:r>
              <a:rPr lang="sl-SI" i="1" dirty="0" smtClean="0"/>
              <a:t>attributes</a:t>
            </a:r>
            <a:r>
              <a:rPr lang="sl-SI" dirty="0" smtClean="0"/>
              <a:t>)</a:t>
            </a:r>
          </a:p>
          <a:p>
            <a:r>
              <a:rPr lang="sl-SI" dirty="0" smtClean="0"/>
              <a:t>zapis je velik 1kB</a:t>
            </a:r>
          </a:p>
          <a:p>
            <a:r>
              <a:rPr lang="sl-SI" dirty="0" smtClean="0"/>
              <a:t>če je datoteka majhna, se hrani kar v zapisu</a:t>
            </a:r>
          </a:p>
          <a:p>
            <a:r>
              <a:rPr lang="sl-SI" dirty="0" smtClean="0"/>
              <a:t>pri brisanju samo zastavica in potem se zapis ponovno uporabi</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7" descr="C:\Users\Hariprasad\Desktop\Casey - DECC3E\Casey_DECC3E_Image_bank\Imagebank\JPG\f17-03-9780123742681.jpg"/>
          <p:cNvPicPr>
            <a:picLocks noChangeAspect="1" noChangeArrowheads="1"/>
          </p:cNvPicPr>
          <p:nvPr/>
        </p:nvPicPr>
        <p:blipFill>
          <a:blip r:embed="rId2"/>
          <a:srcRect/>
          <a:stretch>
            <a:fillRect/>
          </a:stretch>
        </p:blipFill>
        <p:spPr bwMode="auto">
          <a:xfrm>
            <a:off x="5386388" y="1772210"/>
            <a:ext cx="3111500" cy="446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iskanje podatkov</a:t>
            </a:r>
            <a:endParaRPr lang="sl-SI" dirty="0"/>
          </a:p>
        </p:txBody>
      </p:sp>
      <p:sp>
        <p:nvSpPr>
          <p:cNvPr id="3" name="Content Placeholder 2"/>
          <p:cNvSpPr>
            <a:spLocks noGrp="1"/>
          </p:cNvSpPr>
          <p:nvPr>
            <p:ph idx="1"/>
          </p:nvPr>
        </p:nvSpPr>
        <p:spPr>
          <a:xfrm>
            <a:off x="618565" y="1600200"/>
            <a:ext cx="7879323" cy="1456267"/>
          </a:xfrm>
        </p:spPr>
        <p:txBody>
          <a:bodyPr/>
          <a:lstStyle/>
          <a:p>
            <a:r>
              <a:rPr lang="sl-SI" dirty="0" smtClean="0"/>
              <a:t>pri datoteki obstaja pojem fizične velikosti velikosti (gruče), logične velikosti (zapis v imeniku) in pojem konca datoteke (EOF)</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6" descr="C:\Users\Hariprasad\Desktop\Casey - DECC3E\Casey_DECC3E_Image_bank\Imagebank\JPG\f17-04-9780123742681.jpg"/>
          <p:cNvPicPr>
            <a:picLocks noChangeAspect="1" noChangeArrowheads="1"/>
          </p:cNvPicPr>
          <p:nvPr/>
        </p:nvPicPr>
        <p:blipFill>
          <a:blip r:embed="rId2"/>
          <a:srcRect/>
          <a:stretch>
            <a:fillRect/>
          </a:stretch>
        </p:blipFill>
        <p:spPr bwMode="auto">
          <a:xfrm>
            <a:off x="533400" y="3056467"/>
            <a:ext cx="7939088" cy="29194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MFT zapis</a:t>
            </a:r>
            <a:endParaRPr lang="sl-SI" dirty="0"/>
          </a:p>
        </p:txBody>
      </p:sp>
      <p:sp>
        <p:nvSpPr>
          <p:cNvPr id="3" name="Content Placeholder 2"/>
          <p:cNvSpPr>
            <a:spLocks noGrp="1"/>
          </p:cNvSpPr>
          <p:nvPr>
            <p:ph idx="1"/>
          </p:nvPr>
        </p:nvSpPr>
        <p:spPr>
          <a:xfrm>
            <a:off x="618565" y="1600200"/>
            <a:ext cx="2026210" cy="4639235"/>
          </a:xfrm>
        </p:spPr>
        <p:txBody>
          <a:bodyPr/>
          <a:lstStyle/>
          <a:p>
            <a:r>
              <a:rPr lang="sl-SI" dirty="0" smtClean="0"/>
              <a:t>pogled na MFT zapis in razlika med obema velikostima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05-9780123742681.jpg"/>
          <p:cNvPicPr>
            <a:picLocks noChangeAspect="1" noChangeArrowheads="1"/>
          </p:cNvPicPr>
          <p:nvPr/>
        </p:nvPicPr>
        <p:blipFill>
          <a:blip r:embed="rId2"/>
          <a:srcRect/>
          <a:stretch>
            <a:fillRect/>
          </a:stretch>
        </p:blipFill>
        <p:spPr bwMode="auto">
          <a:xfrm>
            <a:off x="2644775" y="1667435"/>
            <a:ext cx="5853113"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iskanje podatkov</a:t>
            </a:r>
            <a:endParaRPr lang="sl-SI" dirty="0"/>
          </a:p>
        </p:txBody>
      </p:sp>
      <p:sp>
        <p:nvSpPr>
          <p:cNvPr id="3" name="Content Placeholder 2"/>
          <p:cNvSpPr>
            <a:spLocks noGrp="1"/>
          </p:cNvSpPr>
          <p:nvPr>
            <p:ph idx="1"/>
          </p:nvPr>
        </p:nvSpPr>
        <p:spPr>
          <a:xfrm>
            <a:off x="618565" y="1600200"/>
            <a:ext cx="7879323" cy="4648200"/>
          </a:xfrm>
        </p:spPr>
        <p:txBody>
          <a:bodyPr/>
          <a:lstStyle/>
          <a:p>
            <a:r>
              <a:rPr lang="sl-SI" dirty="0" smtClean="0"/>
              <a:t>v imeniku lahko obstajajo datoteke z enakimi imeni</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Datotečni sistem NTFS</a:t>
            </a:r>
            <a:endParaRPr lang="sl-SI" dirty="0"/>
          </a:p>
        </p:txBody>
      </p:sp>
      <p:sp>
        <p:nvSpPr>
          <p:cNvPr id="3" name="Content Placeholder 2"/>
          <p:cNvSpPr>
            <a:spLocks noGrp="1"/>
          </p:cNvSpPr>
          <p:nvPr>
            <p:ph idx="1"/>
          </p:nvPr>
        </p:nvSpPr>
        <p:spPr/>
        <p:txBody>
          <a:bodyPr/>
          <a:lstStyle/>
          <a:p>
            <a:endParaRPr lang="x-none" dirty="0" smtClean="0"/>
          </a:p>
          <a:p>
            <a:endParaRPr lang="x-none" dirty="0" smtClean="0"/>
          </a:p>
          <a:p>
            <a:r>
              <a:rPr lang="x-none" i="1" dirty="0" smtClean="0">
                <a:solidFill>
                  <a:srgbClr val="FFFF00"/>
                </a:solidFill>
              </a:rPr>
              <a:t>Izziv:</a:t>
            </a:r>
            <a:r>
              <a:rPr lang="x-none" dirty="0" smtClean="0">
                <a:solidFill>
                  <a:srgbClr val="FFFF00"/>
                </a:solidFill>
              </a:rPr>
              <a:t> katere gruče sestavljajo vašo datoteko?</a:t>
            </a:r>
          </a:p>
          <a:p>
            <a:r>
              <a:rPr lang="x-none" i="1" dirty="0" smtClean="0">
                <a:solidFill>
                  <a:srgbClr val="FFFF00"/>
                </a:solidFill>
              </a:rPr>
              <a:t>Izziv: </a:t>
            </a:r>
            <a:r>
              <a:rPr lang="x-none" dirty="0" smtClean="0">
                <a:solidFill>
                  <a:srgbClr val="FFFF00"/>
                </a:solidFill>
              </a:rPr>
              <a:t>poiščite zaseden a neuporabljen del vaše datoteke (na katerih gručah) in kaj v njem.</a:t>
            </a:r>
          </a:p>
          <a:p>
            <a:r>
              <a:rPr lang="x-none" i="1" dirty="0" smtClean="0">
                <a:solidFill>
                  <a:srgbClr val="FFFF00"/>
                </a:solidFill>
              </a:rPr>
              <a:t>Izziv:</a:t>
            </a:r>
            <a:r>
              <a:rPr lang="x-none" dirty="0" smtClean="0">
                <a:solidFill>
                  <a:srgbClr val="FFFF00"/>
                </a:solidFill>
              </a:rPr>
              <a:t> Kaj se zgodi, če naredimo 1000 datotek, jih nato 1000 pobrišemo in delamo naprej?</a:t>
            </a:r>
          </a:p>
          <a:p>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Kodiranje časa pri datotekah</a:t>
            </a:r>
            <a:endParaRPr lang="sl-SI" dirty="0"/>
          </a:p>
        </p:txBody>
      </p:sp>
      <p:sp>
        <p:nvSpPr>
          <p:cNvPr id="3" name="Content Placeholder 2"/>
          <p:cNvSpPr>
            <a:spLocks noGrp="1"/>
          </p:cNvSpPr>
          <p:nvPr>
            <p:ph idx="1"/>
          </p:nvPr>
        </p:nvSpPr>
        <p:spPr>
          <a:xfrm>
            <a:off x="618565" y="1600200"/>
            <a:ext cx="8127502" cy="1033243"/>
          </a:xfrm>
        </p:spPr>
        <p:txBody>
          <a:bodyPr/>
          <a:lstStyle/>
          <a:p>
            <a:r>
              <a:rPr lang="sl-SI" dirty="0" smtClean="0"/>
              <a:t>FAT: 1.1.1980 + LLLLLLLM MMMDDDDD hhhhhmmm mmmsssss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06-9780123742681.jpg"/>
          <p:cNvPicPr>
            <a:picLocks noChangeAspect="1" noChangeArrowheads="1"/>
          </p:cNvPicPr>
          <p:nvPr/>
        </p:nvPicPr>
        <p:blipFill>
          <a:blip r:embed="rId2"/>
          <a:srcRect/>
          <a:stretch>
            <a:fillRect/>
          </a:stretch>
        </p:blipFill>
        <p:spPr bwMode="auto">
          <a:xfrm>
            <a:off x="1625600" y="2633443"/>
            <a:ext cx="7120467" cy="360599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Zagon računalnika ...</a:t>
            </a:r>
            <a:endParaRPr lang="sl-SI" dirty="0"/>
          </a:p>
        </p:txBody>
      </p:sp>
      <p:sp>
        <p:nvSpPr>
          <p:cNvPr id="3" name="Content Placeholder 2"/>
          <p:cNvSpPr>
            <a:spLocks noGrp="1"/>
          </p:cNvSpPr>
          <p:nvPr>
            <p:ph idx="1"/>
          </p:nvPr>
        </p:nvSpPr>
        <p:spPr/>
        <p:txBody>
          <a:bodyPr>
            <a:normAutofit fontScale="92500" lnSpcReduction="10000"/>
          </a:bodyPr>
          <a:lstStyle/>
          <a:p>
            <a:r>
              <a:rPr lang="sl-SI" dirty="0" smtClean="0"/>
              <a:t>primer </a:t>
            </a:r>
            <a:r>
              <a:rPr lang="sl-SI" i="1" dirty="0" smtClean="0"/>
              <a:t>Moussawi</a:t>
            </a:r>
            <a:r>
              <a:rPr lang="sl-SI" dirty="0" smtClean="0"/>
              <a:t>:</a:t>
            </a:r>
          </a:p>
          <a:p>
            <a:pPr>
              <a:buNone/>
            </a:pPr>
            <a:endParaRPr lang="sl-SI" dirty="0" smtClean="0"/>
          </a:p>
          <a:p>
            <a:pPr lvl="2">
              <a:buNone/>
            </a:pPr>
            <a:r>
              <a:rPr lang="sl-SI" sz="2400" dirty="0" smtClean="0"/>
              <a:t>Računalnik je </a:t>
            </a:r>
            <a:r>
              <a:rPr lang="sl-SI" sz="2400" dirty="0" smtClean="0"/>
              <a:t>bil zelo dolgo shranjen in se je spraznila baterija na matični plošči.</a:t>
            </a:r>
          </a:p>
          <a:p>
            <a:pPr lvl="2">
              <a:buNone/>
            </a:pPr>
            <a:r>
              <a:rPr lang="sl-SI" sz="2400" dirty="0" smtClean="0"/>
              <a:t>Dostop bil mogoč s pomočjo podatkov, ki jih so jih pridobili še pred tem, ko je zmanjkalo napajanja.</a:t>
            </a:r>
          </a:p>
          <a:p>
            <a:pPr lvl="2">
              <a:buNone/>
            </a:pPr>
            <a:endParaRPr lang="sl-SI" sz="2400" dirty="0" smtClean="0"/>
          </a:p>
          <a:p>
            <a:r>
              <a:rPr lang="sl-SI" dirty="0" smtClean="0"/>
              <a:t>pomembno kako so podatki kodirani</a:t>
            </a:r>
          </a:p>
          <a:p>
            <a:pPr lvl="1"/>
            <a:r>
              <a:rPr lang="sl-SI" dirty="0" smtClean="0"/>
              <a:t>ASCII, ...</a:t>
            </a:r>
          </a:p>
          <a:p>
            <a:pPr lvl="1"/>
            <a:r>
              <a:rPr lang="sl-SI" dirty="0" smtClean="0"/>
              <a:t>tanki debeli konec</a:t>
            </a:r>
          </a:p>
          <a:p>
            <a:r>
              <a:rPr lang="sl-SI" dirty="0" smtClean="0"/>
              <a:t>kaj se zgodi, če odneseš disk na drug računalnik</a:t>
            </a:r>
          </a:p>
          <a:p>
            <a:pPr lvl="1"/>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Kodiranje časa pri datotekah</a:t>
            </a:r>
            <a:endParaRPr lang="sl-SI" dirty="0"/>
          </a:p>
        </p:txBody>
      </p:sp>
      <p:sp>
        <p:nvSpPr>
          <p:cNvPr id="3" name="Content Placeholder 2"/>
          <p:cNvSpPr>
            <a:spLocks noGrp="1"/>
          </p:cNvSpPr>
          <p:nvPr>
            <p:ph idx="1"/>
          </p:nvPr>
        </p:nvSpPr>
        <p:spPr>
          <a:xfrm>
            <a:off x="618565" y="1600200"/>
            <a:ext cx="8127502" cy="1710267"/>
          </a:xfrm>
        </p:spPr>
        <p:txBody>
          <a:bodyPr>
            <a:normAutofit/>
          </a:bodyPr>
          <a:lstStyle/>
          <a:p>
            <a:r>
              <a:rPr lang="sl-SI" dirty="0" smtClean="0"/>
              <a:t>FILETIME</a:t>
            </a:r>
          </a:p>
          <a:p>
            <a:pPr lvl="1"/>
            <a:r>
              <a:rPr lang="sl-SI" dirty="0" smtClean="0"/>
              <a:t>64 bitni zapis</a:t>
            </a:r>
          </a:p>
          <a:p>
            <a:pPr lvl="1"/>
            <a:r>
              <a:rPr lang="sl-SI" dirty="0" smtClean="0"/>
              <a:t>vrednost = 1.1.1600 + število * 100ns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6" descr="C:\Users\Hariprasad\Desktop\Casey - DECC3E\Casey_DECC3E_Image_bank\Imagebank\JPG\f17-07-9780123742681.jpg"/>
          <p:cNvPicPr>
            <a:picLocks noChangeAspect="1" noChangeArrowheads="1"/>
          </p:cNvPicPr>
          <p:nvPr/>
        </p:nvPicPr>
        <p:blipFill>
          <a:blip r:embed="rId2"/>
          <a:srcRect/>
          <a:stretch>
            <a:fillRect/>
          </a:stretch>
        </p:blipFill>
        <p:spPr bwMode="auto">
          <a:xfrm>
            <a:off x="1143000" y="3530600"/>
            <a:ext cx="7148513" cy="26177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sledi datotek</a:t>
            </a:r>
            <a:endParaRPr lang="sl-SI" dirty="0"/>
          </a:p>
        </p:txBody>
      </p:sp>
      <p:sp>
        <p:nvSpPr>
          <p:cNvPr id="3" name="Content Placeholder 2"/>
          <p:cNvSpPr>
            <a:spLocks noGrp="1"/>
          </p:cNvSpPr>
          <p:nvPr>
            <p:ph idx="1"/>
          </p:nvPr>
        </p:nvSpPr>
        <p:spPr/>
        <p:txBody>
          <a:bodyPr>
            <a:normAutofit fontScale="92500" lnSpcReduction="10000"/>
          </a:bodyPr>
          <a:lstStyle/>
          <a:p>
            <a:r>
              <a:rPr lang="sl-SI" dirty="0" smtClean="0"/>
              <a:t>različne operacije različno vplivajo na zabeležene čase v imeniku (tvorjenje – TV, zadnji dostop – ZD, zadnja sprememba – ZS, zapis spremenjen (NTFS) – VS):</a:t>
            </a:r>
          </a:p>
          <a:p>
            <a:pPr lvl="1"/>
            <a:r>
              <a:rPr lang="sl-SI" dirty="0" smtClean="0"/>
              <a:t>premik datoteke v snopiču: ne vpliva na nič</a:t>
            </a:r>
          </a:p>
          <a:p>
            <a:pPr lvl="1"/>
            <a:r>
              <a:rPr lang="sl-SI" dirty="0" smtClean="0"/>
              <a:t>premik datoteke v drugi snopič: TV, ZD, VS</a:t>
            </a:r>
          </a:p>
          <a:p>
            <a:pPr lvl="1"/>
            <a:r>
              <a:rPr lang="sl-SI" dirty="0" smtClean="0"/>
              <a:t>kopiranje datoteke (ciljna datoteka): TV, ZD, VS</a:t>
            </a:r>
          </a:p>
          <a:p>
            <a:pPr lvl="1"/>
            <a:r>
              <a:rPr lang="sl-SI" dirty="0" smtClean="0"/>
              <a:t>odreži&amp;prilepi (</a:t>
            </a:r>
            <a:r>
              <a:rPr lang="sl-SI" i="1" dirty="0" smtClean="0"/>
              <a:t>cut&amp;paste</a:t>
            </a:r>
            <a:r>
              <a:rPr lang="sl-SI" dirty="0" smtClean="0"/>
              <a:t>): ZD(*)</a:t>
            </a:r>
          </a:p>
          <a:p>
            <a:pPr lvl="1"/>
            <a:r>
              <a:rPr lang="sl-SI" dirty="0" smtClean="0"/>
              <a:t>primi&amp;potegni (</a:t>
            </a:r>
            <a:r>
              <a:rPr lang="sl-SI" i="1" dirty="0" smtClean="0"/>
              <a:t>drag&amp;drop</a:t>
            </a:r>
            <a:r>
              <a:rPr lang="sl-SI" dirty="0" smtClean="0"/>
              <a:t>): ZD(*)</a:t>
            </a:r>
          </a:p>
          <a:p>
            <a:pPr lvl="1"/>
            <a:r>
              <a:rPr lang="sl-SI" dirty="0" smtClean="0"/>
              <a:t>zbriši: ZD, VS</a:t>
            </a:r>
          </a:p>
          <a:p>
            <a:r>
              <a:rPr lang="sl-SI" dirty="0" smtClean="0"/>
              <a:t>posebnosti:</a:t>
            </a:r>
          </a:p>
          <a:p>
            <a:pPr lvl="1"/>
            <a:r>
              <a:rPr lang="sl-SI" dirty="0" smtClean="0"/>
              <a:t>datoteka na palčki, lahko preko scp/...: TV &gt; ZS</a:t>
            </a:r>
          </a:p>
          <a:p>
            <a:pPr lvl="1"/>
            <a:r>
              <a:rPr lang="sl-SI" dirty="0" smtClean="0"/>
              <a:t>pri brisanju imenika, se podatki o datotekah ne spreminjajo</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sledi datotek ...</a:t>
            </a:r>
            <a:endParaRPr lang="sl-SI" dirty="0"/>
          </a:p>
        </p:txBody>
      </p:sp>
      <p:sp>
        <p:nvSpPr>
          <p:cNvPr id="3" name="Content Placeholder 2"/>
          <p:cNvSpPr>
            <a:spLocks noGrp="1"/>
          </p:cNvSpPr>
          <p:nvPr>
            <p:ph idx="1"/>
          </p:nvPr>
        </p:nvSpPr>
        <p:spPr/>
        <p:txBody>
          <a:bodyPr>
            <a:normAutofit/>
          </a:bodyPr>
          <a:lstStyle/>
          <a:p>
            <a:r>
              <a:rPr lang="sl-SI" dirty="0" smtClean="0"/>
              <a:t>vsebina pisarniških datotek vsebuje metapodatke iz imenika</a:t>
            </a:r>
          </a:p>
          <a:p>
            <a:pPr lvl="1"/>
            <a:r>
              <a:rPr lang="sl-SI" i="1" dirty="0" smtClean="0"/>
              <a:t>Shrani kot</a:t>
            </a:r>
            <a:r>
              <a:rPr lang="sl-SI" dirty="0" smtClean="0"/>
              <a:t>: če na isto datoteko, gre dejansko za prepis in ne za tvorjenje nove datoteke v imeniku, ne pa v datoteki</a:t>
            </a:r>
          </a:p>
          <a:p>
            <a:r>
              <a:rPr lang="sl-SI" dirty="0" smtClean="0"/>
              <a:t>tiskanje najprej prepiše datoteko v poseben imenik ter jo šele nato natisne</a:t>
            </a:r>
          </a:p>
          <a:p>
            <a:pPr lvl="1"/>
            <a:r>
              <a:rPr lang="sl-SI" i="1" dirty="0" smtClean="0"/>
              <a:t>C:\Windows\Spool\Printers</a:t>
            </a:r>
            <a:r>
              <a:rPr lang="sl-SI" dirty="0" smtClean="0"/>
              <a:t>, </a:t>
            </a:r>
            <a:r>
              <a:rPr lang="sl-SI" i="1" dirty="0" smtClean="0"/>
              <a:t>C:\WinNT\System32\Spool\Printers</a:t>
            </a:r>
            <a:endParaRPr lang="sl-SI" dirty="0" smtClean="0"/>
          </a:p>
          <a:p>
            <a:pPr lvl="1"/>
            <a:r>
              <a:rPr lang="sl-SI" dirty="0" smtClean="0"/>
              <a:t>tudi, ko tiskamo spletno vsebino ipd.</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NTFS – sledi datotek ...</a:t>
            </a:r>
            <a:endParaRPr lang="sl-SI" dirty="0"/>
          </a:p>
        </p:txBody>
      </p:sp>
      <p:sp>
        <p:nvSpPr>
          <p:cNvPr id="3" name="Content Placeholder 2"/>
          <p:cNvSpPr>
            <a:spLocks noGrp="1"/>
          </p:cNvSpPr>
          <p:nvPr>
            <p:ph idx="1"/>
          </p:nvPr>
        </p:nvSpPr>
        <p:spPr/>
        <p:txBody>
          <a:bodyPr>
            <a:normAutofit/>
          </a:bodyPr>
          <a:lstStyle/>
          <a:p>
            <a:r>
              <a:rPr lang="sl-SI" i="1" dirty="0" smtClean="0">
                <a:solidFill>
                  <a:srgbClr val="FFFF00"/>
                </a:solidFill>
              </a:rPr>
              <a:t>Izziv:</a:t>
            </a:r>
            <a:r>
              <a:rPr lang="sl-SI" dirty="0" smtClean="0">
                <a:solidFill>
                  <a:srgbClr val="FFFF00"/>
                </a:solidFill>
              </a:rPr>
              <a:t> najdite datoteko, ki ima čas tvorjenja večji od časa zadnje spremembe.</a:t>
            </a:r>
          </a:p>
          <a:p>
            <a:r>
              <a:rPr lang="sl-SI" i="1" dirty="0" smtClean="0">
                <a:solidFill>
                  <a:srgbClr val="FFFF00"/>
                </a:solidFill>
              </a:rPr>
              <a:t>Izziv:</a:t>
            </a:r>
            <a:r>
              <a:rPr lang="sl-SI" dirty="0" smtClean="0">
                <a:solidFill>
                  <a:srgbClr val="FFFF00"/>
                </a:solidFill>
              </a:rPr>
              <a:t> Kaj lahko rečete, če ima nekdo takšno datoteko na sistemu in ima čas zadnjega dostopa enak času tvorjenja?</a:t>
            </a:r>
          </a:p>
          <a:p>
            <a:r>
              <a:rPr lang="sl-SI" i="1" dirty="0" smtClean="0">
                <a:solidFill>
                  <a:srgbClr val="FFFF00"/>
                </a:solidFill>
              </a:rPr>
              <a:t>Izziv:</a:t>
            </a:r>
            <a:r>
              <a:rPr lang="sl-SI" dirty="0" smtClean="0">
                <a:solidFill>
                  <a:srgbClr val="FFFF00"/>
                </a:solidFill>
              </a:rPr>
              <a:t> kaj je to EMF način tiskanja? Kaj se v tem primeru shrani v datoteki tiskalniške vrste (</a:t>
            </a:r>
            <a:r>
              <a:rPr lang="sl-SI" i="1" dirty="0" smtClean="0">
                <a:solidFill>
                  <a:srgbClr val="FFFF00"/>
                </a:solidFill>
              </a:rPr>
              <a:t>spooler</a:t>
            </a:r>
            <a:r>
              <a:rPr lang="sl-SI" dirty="0" smtClean="0">
                <a:solidFill>
                  <a:srgbClr val="FFFF00"/>
                </a:solidFill>
              </a:rPr>
              <a:t>)?</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Reševanje podatkov</a:t>
            </a:r>
            <a:endParaRPr lang="sl-SI" dirty="0"/>
          </a:p>
        </p:txBody>
      </p:sp>
      <p:sp>
        <p:nvSpPr>
          <p:cNvPr id="3" name="Content Placeholder 2"/>
          <p:cNvSpPr>
            <a:spLocks noGrp="1"/>
          </p:cNvSpPr>
          <p:nvPr>
            <p:ph idx="1"/>
          </p:nvPr>
        </p:nvSpPr>
        <p:spPr>
          <a:xfrm>
            <a:off x="618565" y="1523998"/>
            <a:ext cx="7878788" cy="1083740"/>
          </a:xfrm>
        </p:spPr>
        <p:txBody>
          <a:bodyPr/>
          <a:lstStyle/>
          <a:p>
            <a:r>
              <a:rPr lang="sl-SI" dirty="0" smtClean="0"/>
              <a:t>reševanje izbrisanih datotek</a:t>
            </a:r>
          </a:p>
          <a:p>
            <a:pPr lvl="1"/>
            <a:r>
              <a:rPr lang="sl-SI" dirty="0" smtClean="0"/>
              <a:t>različna orodja, ki jih lahko poganjamo na Windows OS</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08-9780123742681.jpg"/>
          <p:cNvPicPr>
            <a:picLocks noChangeAspect="1" noChangeArrowheads="1"/>
          </p:cNvPicPr>
          <p:nvPr/>
        </p:nvPicPr>
        <p:blipFill>
          <a:blip r:embed="rId2"/>
          <a:srcRect/>
          <a:stretch>
            <a:fillRect/>
          </a:stretch>
        </p:blipFill>
        <p:spPr bwMode="auto">
          <a:xfrm>
            <a:off x="2835275" y="2476491"/>
            <a:ext cx="6130925" cy="4152900"/>
          </a:xfrm>
          <a:prstGeom prst="rect">
            <a:avLst/>
          </a:prstGeom>
          <a:noFill/>
          <a:ln w="9525">
            <a:noFill/>
            <a:miter lim="800000"/>
            <a:headEnd/>
            <a:tailEnd/>
          </a:ln>
        </p:spPr>
      </p:pic>
      <p:sp>
        <p:nvSpPr>
          <p:cNvPr id="6" name="Content Placeholder 2"/>
          <p:cNvSpPr txBox="1">
            <a:spLocks/>
          </p:cNvSpPr>
          <p:nvPr/>
        </p:nvSpPr>
        <p:spPr>
          <a:xfrm>
            <a:off x="641350" y="2607737"/>
            <a:ext cx="2193925" cy="3581395"/>
          </a:xfrm>
          <a:prstGeom prst="rect">
            <a:avLst/>
          </a:prstGeom>
        </p:spPr>
        <p:txBody>
          <a:bodyPr vert="horz" lIns="91440" tIns="45720" rIns="91440" bIns="45720" rtlCol="0">
            <a:normAutofit fontScale="92500" lnSpcReduction="10000"/>
          </a:bodyPr>
          <a:lstStyle/>
          <a:p>
            <a:pPr marL="228600" indent="-336550" defTabSz="914400">
              <a:spcBef>
                <a:spcPts val="600"/>
              </a:spcBef>
              <a:buClr>
                <a:schemeClr val="tx1">
                  <a:lumMod val="65000"/>
                </a:schemeClr>
              </a:buClr>
              <a:buFont typeface="Wingdings 2" pitchFamily="18" charset="2"/>
              <a:buChar cha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orodje SleuthKit v kombinaciji</a:t>
            </a:r>
            <a:r>
              <a:rPr kumimoji="0" lang="sl-SI" sz="2200" b="0" i="0" u="none" strike="noStrike" kern="1200" cap="none" spc="0" normalizeH="0" noProof="0" dirty="0" smtClean="0">
                <a:ln>
                  <a:noFill/>
                </a:ln>
                <a:solidFill>
                  <a:schemeClr val="tx1"/>
                </a:solidFill>
                <a:effectLst/>
                <a:uLnTx/>
                <a:uFillTx/>
                <a:latin typeface="+mn-lt"/>
                <a:ea typeface="+mn-ea"/>
                <a:cs typeface="+mn-cs"/>
              </a:rPr>
              <a:t> z Autopsy Browser</a:t>
            </a:r>
            <a:r>
              <a:rPr kumimoji="0" lang="sl-SI" sz="2200" b="0" i="0" u="none" strike="noStrike" kern="1200" cap="none" spc="0" normalizeH="0" baseline="0" noProof="0" dirty="0" smtClean="0">
                <a:ln>
                  <a:noFill/>
                </a:ln>
                <a:solidFill>
                  <a:schemeClr val="tx1"/>
                </a:solidFill>
                <a:effectLst/>
                <a:uLnTx/>
                <a:uFillTx/>
                <a:latin typeface="+mn-lt"/>
                <a:ea typeface="+mn-ea"/>
                <a:cs typeface="+mn-cs"/>
              </a:rPr>
              <a:t> omogoča celo pregledovanje preko brskalnika (</a:t>
            </a:r>
            <a:r>
              <a:rPr lang="en-US" sz="2200" dirty="0" smtClean="0">
                <a:hlinkClick r:id="rId3"/>
              </a:rPr>
              <a:t>http://www.sleuthkit.org/autopsy/</a:t>
            </a:r>
            <a:r>
              <a:rPr kumimoji="0" lang="sl-SI" sz="2200" b="0" i="0" u="none" strike="noStrike" kern="1200" cap="none" spc="0" normalizeH="0" baseline="0" noProof="0" dirty="0" smtClean="0">
                <a:ln>
                  <a:noFill/>
                </a:ln>
                <a:solidFill>
                  <a:schemeClr val="tx1"/>
                </a:solidFill>
                <a:effectLst/>
                <a:uLnTx/>
                <a:uFillTx/>
                <a:latin typeface="+mn-lt"/>
                <a:ea typeface="+mn-ea"/>
                <a:cs typeface="+mn-cs"/>
              </a:rPr>
              <a:t>) </a:t>
            </a:r>
            <a:endParaRPr kumimoji="0" lang="sl-SI"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Reševanje podatkov ...</a:t>
            </a:r>
            <a:endParaRPr lang="sl-SI" dirty="0"/>
          </a:p>
        </p:txBody>
      </p:sp>
      <p:sp>
        <p:nvSpPr>
          <p:cNvPr id="3" name="Content Placeholder 2"/>
          <p:cNvSpPr>
            <a:spLocks noGrp="1"/>
          </p:cNvSpPr>
          <p:nvPr>
            <p:ph idx="1"/>
          </p:nvPr>
        </p:nvSpPr>
        <p:spPr/>
        <p:txBody>
          <a:bodyPr/>
          <a:lstStyle/>
          <a:p>
            <a:endParaRPr lang="sl-SI" i="1" dirty="0" smtClean="0"/>
          </a:p>
          <a:p>
            <a:endParaRPr lang="sl-SI" i="1" dirty="0" smtClean="0"/>
          </a:p>
          <a:p>
            <a:r>
              <a:rPr lang="sl-SI" i="1" dirty="0" smtClean="0">
                <a:solidFill>
                  <a:srgbClr val="FFFF00"/>
                </a:solidFill>
              </a:rPr>
              <a:t>Izziv:</a:t>
            </a:r>
            <a:r>
              <a:rPr lang="sl-SI" dirty="0" smtClean="0">
                <a:solidFill>
                  <a:srgbClr val="FFFF00"/>
                </a:solidFill>
              </a:rPr>
              <a:t> namestite sleuthkit in Autopsy Browser in poiščite izgubljene datoteke.</a:t>
            </a:r>
            <a:endParaRPr lang="sl-SI" dirty="0">
              <a:solidFill>
                <a:srgbClr val="FFFF00"/>
              </a:solidFill>
            </a:endParaRP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Reševanje podatkov ...</a:t>
            </a:r>
            <a:endParaRPr lang="sl-SI" dirty="0"/>
          </a:p>
        </p:txBody>
      </p:sp>
      <p:sp>
        <p:nvSpPr>
          <p:cNvPr id="3" name="Content Placeholder 2"/>
          <p:cNvSpPr>
            <a:spLocks noGrp="1"/>
          </p:cNvSpPr>
          <p:nvPr>
            <p:ph idx="1"/>
          </p:nvPr>
        </p:nvSpPr>
        <p:spPr>
          <a:xfrm>
            <a:off x="618565" y="1600200"/>
            <a:ext cx="7878788" cy="956733"/>
          </a:xfrm>
        </p:spPr>
        <p:txBody>
          <a:bodyPr/>
          <a:lstStyle/>
          <a:p>
            <a:r>
              <a:rPr lang="sl-SI" dirty="0" smtClean="0"/>
              <a:t>iskanje izgubljenih datotek iz velike neoblikovane gmote</a:t>
            </a:r>
          </a:p>
          <a:p>
            <a:pPr lvl="1"/>
            <a:r>
              <a:rPr lang="sl-SI" dirty="0" smtClean="0"/>
              <a:t>enako kot obrezovanju datotek</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09-9780123742681.jpg"/>
          <p:cNvPicPr>
            <a:picLocks noChangeAspect="1" noChangeArrowheads="1"/>
          </p:cNvPicPr>
          <p:nvPr/>
        </p:nvPicPr>
        <p:blipFill>
          <a:blip r:embed="rId2"/>
          <a:srcRect/>
          <a:stretch>
            <a:fillRect/>
          </a:stretch>
        </p:blipFill>
        <p:spPr bwMode="auto">
          <a:xfrm>
            <a:off x="3384898" y="2556934"/>
            <a:ext cx="5553743" cy="4164542"/>
          </a:xfrm>
          <a:prstGeom prst="rect">
            <a:avLst/>
          </a:prstGeom>
          <a:noFill/>
          <a:ln w="9525">
            <a:noFill/>
            <a:miter lim="800000"/>
            <a:headEnd/>
            <a:tailEnd/>
          </a:ln>
        </p:spPr>
      </p:pic>
      <p:sp>
        <p:nvSpPr>
          <p:cNvPr id="6" name="Content Placeholder 2"/>
          <p:cNvSpPr txBox="1">
            <a:spLocks/>
          </p:cNvSpPr>
          <p:nvPr/>
        </p:nvSpPr>
        <p:spPr>
          <a:xfrm>
            <a:off x="641350" y="2607737"/>
            <a:ext cx="2743548" cy="3581395"/>
          </a:xfrm>
          <a:prstGeom prst="rect">
            <a:avLst/>
          </a:prstGeom>
        </p:spPr>
        <p:txBody>
          <a:bodyPr vert="horz" lIns="91440" tIns="45720" rIns="91440" bIns="45720" rtlCol="0">
            <a:normAutofit/>
          </a:bodyPr>
          <a:lstStyle/>
          <a:p>
            <a:pPr marL="228600" indent="-336550" defTabSz="914400">
              <a:spcBef>
                <a:spcPts val="600"/>
              </a:spcBef>
              <a:buClr>
                <a:schemeClr val="tx1">
                  <a:lumMod val="65000"/>
                </a:schemeClr>
              </a:buClr>
              <a:buFont typeface="Arial"/>
              <a:buChar cha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orodje</a:t>
            </a:r>
            <a:r>
              <a:rPr kumimoji="0" lang="sl-SI" sz="2200" b="0" i="0" u="none" strike="noStrike" kern="1200" cap="none" spc="0" normalizeH="0" noProof="0" dirty="0" smtClean="0">
                <a:ln>
                  <a:noFill/>
                </a:ln>
                <a:solidFill>
                  <a:schemeClr val="tx1"/>
                </a:solidFill>
                <a:effectLst/>
                <a:uLnTx/>
                <a:uFillTx/>
                <a:latin typeface="+mn-lt"/>
                <a:ea typeface="+mn-ea"/>
                <a:cs typeface="+mn-cs"/>
              </a:rPr>
              <a:t> DataLifter: iščemo izgubljeno datoteko iz dveh gmot praznega prostora in enega preostanka datotečnega sistema</a:t>
            </a:r>
            <a:endParaRPr kumimoji="0" lang="sl-SI"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Reševanje podatkov ...</a:t>
            </a:r>
            <a:endParaRPr lang="sl-SI" dirty="0"/>
          </a:p>
        </p:txBody>
      </p:sp>
      <p:sp>
        <p:nvSpPr>
          <p:cNvPr id="3" name="Content Placeholder 2"/>
          <p:cNvSpPr>
            <a:spLocks noGrp="1"/>
          </p:cNvSpPr>
          <p:nvPr>
            <p:ph idx="1"/>
          </p:nvPr>
        </p:nvSpPr>
        <p:spPr>
          <a:xfrm>
            <a:off x="618565" y="1600200"/>
            <a:ext cx="7878788" cy="956733"/>
          </a:xfrm>
        </p:spPr>
        <p:txBody>
          <a:bodyPr/>
          <a:lstStyle/>
          <a:p>
            <a:r>
              <a:rPr lang="sl-SI" dirty="0" smtClean="0"/>
              <a:t>če majhna datoteka prepiše veliko, lahko večino velike datoteke rekonstruiramo</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6" name="Content Placeholder 2"/>
          <p:cNvSpPr txBox="1">
            <a:spLocks/>
          </p:cNvSpPr>
          <p:nvPr/>
        </p:nvSpPr>
        <p:spPr>
          <a:xfrm>
            <a:off x="641350" y="2607737"/>
            <a:ext cx="1898650" cy="3581395"/>
          </a:xfrm>
          <a:prstGeom prst="rect">
            <a:avLst/>
          </a:prstGeom>
        </p:spPr>
        <p:txBody>
          <a:bodyPr vert="horz" lIns="91440" tIns="45720" rIns="91440" bIns="45720" rtlCol="0">
            <a:normAutofit/>
          </a:bodyPr>
          <a:lstStyle/>
          <a:p>
            <a:pPr marL="228600" indent="-336550" defTabSz="914400">
              <a:spcBef>
                <a:spcPts val="600"/>
              </a:spcBef>
              <a:buClr>
                <a:schemeClr val="tx1">
                  <a:lumMod val="65000"/>
                </a:schemeClr>
              </a:buClr>
              <a:buFont typeface="Arial"/>
              <a:buChar cha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enCase: </a:t>
            </a:r>
            <a:r>
              <a:rPr kumimoji="0" lang="sl-SI" sz="2200" b="0" i="0" u="none" strike="noStrike" kern="1200" cap="none" spc="0" normalizeH="0" baseline="0" noProof="0" smtClean="0">
                <a:ln>
                  <a:noFill/>
                </a:ln>
                <a:solidFill>
                  <a:schemeClr val="tx1"/>
                </a:solidFill>
                <a:effectLst/>
                <a:uLnTx/>
                <a:uFillTx/>
                <a:latin typeface="+mn-lt"/>
                <a:ea typeface="+mn-ea"/>
                <a:cs typeface="+mn-cs"/>
              </a:rPr>
              <a:t>primer nakupoval-nega </a:t>
            </a:r>
            <a:r>
              <a:rPr kumimoji="0" lang="sl-SI" sz="2200" b="0" i="0" u="none" strike="noStrike" kern="1200" cap="none" spc="0" normalizeH="0" baseline="0" noProof="0" dirty="0" smtClean="0">
                <a:ln>
                  <a:noFill/>
                </a:ln>
                <a:solidFill>
                  <a:schemeClr val="tx1"/>
                </a:solidFill>
                <a:effectLst/>
                <a:uLnTx/>
                <a:uFillTx/>
                <a:latin typeface="+mn-lt"/>
                <a:ea typeface="+mn-ea"/>
                <a:cs typeface="+mn-cs"/>
              </a:rPr>
              <a:t>vozička </a:t>
            </a:r>
            <a:r>
              <a:rPr kumimoji="0" lang="sl-SI" sz="2200" b="0" i="0" u="none" strike="noStrike" kern="1200" cap="none" spc="0" normalizeH="0" baseline="0" noProof="0" smtClean="0">
                <a:ln>
                  <a:noFill/>
                </a:ln>
                <a:solidFill>
                  <a:schemeClr val="tx1"/>
                </a:solidFill>
                <a:effectLst/>
                <a:uLnTx/>
                <a:uFillTx/>
                <a:latin typeface="+mn-lt"/>
                <a:ea typeface="+mn-ea"/>
                <a:cs typeface="+mn-cs"/>
              </a:rPr>
              <a:t>v CD</a:t>
            </a:r>
            <a:r>
              <a:rPr kumimoji="0" lang="sl-SI" sz="2200" b="0" i="0" u="none" strike="noStrike" kern="1200" cap="none" spc="0" normalizeH="0" noProof="0" smtClean="0">
                <a:ln>
                  <a:noFill/>
                </a:ln>
                <a:solidFill>
                  <a:schemeClr val="tx1"/>
                </a:solidFill>
                <a:effectLst/>
                <a:uLnTx/>
                <a:uFillTx/>
                <a:latin typeface="+mn-lt"/>
                <a:ea typeface="+mn-ea"/>
                <a:cs typeface="+mn-cs"/>
              </a:rPr>
              <a:t> </a:t>
            </a:r>
            <a:r>
              <a:rPr kumimoji="0" lang="sl-SI" sz="2200" b="0" i="0" u="none" strike="noStrike" kern="1200" cap="none" spc="0" normalizeH="0" baseline="0" noProof="0" smtClean="0">
                <a:ln>
                  <a:noFill/>
                </a:ln>
                <a:solidFill>
                  <a:schemeClr val="tx1"/>
                </a:solidFill>
                <a:effectLst/>
                <a:uLnTx/>
                <a:uFillTx/>
                <a:latin typeface="+mn-lt"/>
                <a:ea typeface="+mn-ea"/>
                <a:cs typeface="+mn-cs"/>
              </a:rPr>
              <a:t>Universe</a:t>
            </a:r>
            <a:r>
              <a:rPr kumimoji="0" lang="sl-SI" sz="2200" b="0" i="0" u="none" strike="noStrike" kern="1200" cap="none" spc="0" normalizeH="0" baseline="0" noProof="0" dirty="0" smtClean="0">
                <a:ln>
                  <a:noFill/>
                </a:ln>
                <a:solidFill>
                  <a:schemeClr val="tx1"/>
                </a:solidFill>
                <a:effectLst/>
                <a:uLnTx/>
                <a:uFillTx/>
                <a:latin typeface="+mn-lt"/>
                <a:ea typeface="+mn-ea"/>
                <a:cs typeface="+mn-cs"/>
              </a:rPr>
              <a:t>, ki se je znašel v preostanku datotečnega prostora</a:t>
            </a:r>
            <a:endParaRPr kumimoji="0" lang="sl-SI"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C:\Users\Hariprasad\Desktop\Casey - DECC3E\Casey_DECC3E_Image_bank\Imagebank\JPG\f17-10-9780123742681.jpg"/>
          <p:cNvPicPr>
            <a:picLocks noChangeAspect="1" noChangeArrowheads="1"/>
          </p:cNvPicPr>
          <p:nvPr/>
        </p:nvPicPr>
        <p:blipFill>
          <a:blip r:embed="rId2"/>
          <a:srcRect/>
          <a:stretch>
            <a:fillRect/>
          </a:stretch>
        </p:blipFill>
        <p:spPr bwMode="auto">
          <a:xfrm>
            <a:off x="2540000" y="2475049"/>
            <a:ext cx="6604000" cy="4246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Zabeležke (</a:t>
            </a:r>
            <a:r>
              <a:rPr lang="sl-SI" i="1" dirty="0" smtClean="0"/>
              <a:t>log files</a:t>
            </a:r>
            <a:r>
              <a:rPr lang="sl-SI" dirty="0" smtClean="0"/>
              <a:t>)</a:t>
            </a:r>
            <a:endParaRPr lang="sl-SI" dirty="0"/>
          </a:p>
        </p:txBody>
      </p:sp>
      <p:sp>
        <p:nvSpPr>
          <p:cNvPr id="3" name="Content Placeholder 2"/>
          <p:cNvSpPr>
            <a:spLocks noGrp="1"/>
          </p:cNvSpPr>
          <p:nvPr>
            <p:ph idx="1"/>
          </p:nvPr>
        </p:nvSpPr>
        <p:spPr/>
        <p:txBody>
          <a:bodyPr/>
          <a:lstStyle/>
          <a:p>
            <a:r>
              <a:rPr lang="sl-SI" dirty="0" smtClean="0"/>
              <a:t>operacijski sistem (odvisno od nastavitev) beleži marsikaj</a:t>
            </a:r>
          </a:p>
          <a:p>
            <a:pPr lvl="1"/>
            <a:r>
              <a:rPr lang="sl-SI" dirty="0" smtClean="0"/>
              <a:t>dostopi do virov,</a:t>
            </a:r>
          </a:p>
          <a:p>
            <a:pPr lvl="1"/>
            <a:r>
              <a:rPr lang="sl-SI" dirty="0" smtClean="0"/>
              <a:t>pojavljanje in brisanje virov,</a:t>
            </a:r>
          </a:p>
          <a:p>
            <a:pPr lvl="1"/>
            <a:r>
              <a:rPr lang="sl-SI" dirty="0" smtClean="0"/>
              <a:t>napake itd.</a:t>
            </a:r>
          </a:p>
          <a:p>
            <a:r>
              <a:rPr lang="sl-SI" dirty="0" smtClean="0"/>
              <a:t>shranjene na </a:t>
            </a:r>
            <a:r>
              <a:rPr lang="sl-SI" i="1" dirty="0" smtClean="0"/>
              <a:t>%systemroot%\system32\config</a:t>
            </a:r>
            <a:r>
              <a:rPr lang="sl-SI" dirty="0" smtClean="0"/>
              <a:t> (</a:t>
            </a:r>
            <a:r>
              <a:rPr lang="sl-SI" i="1" dirty="0" smtClean="0"/>
              <a:t>c:\winnt\...</a:t>
            </a:r>
            <a:r>
              <a:rPr lang="sl-SI" dirty="0" smtClean="0"/>
              <a:t>)</a:t>
            </a:r>
          </a:p>
          <a:p>
            <a:pPr lvl="1"/>
            <a:r>
              <a:rPr lang="sl-SI" dirty="0" smtClean="0"/>
              <a:t>različne zabelžke v različnih datotekah: </a:t>
            </a:r>
            <a:r>
              <a:rPr lang="sl-SI" i="1" dirty="0" smtClean="0"/>
              <a:t>Appevent.evt</a:t>
            </a:r>
            <a:r>
              <a:rPr lang="sl-SI" dirty="0" smtClean="0"/>
              <a:t>, </a:t>
            </a:r>
            <a:r>
              <a:rPr lang="sl-SI" i="1" dirty="0" smtClean="0"/>
              <a:t>Secevent.evt</a:t>
            </a:r>
            <a:r>
              <a:rPr lang="sl-SI" dirty="0" smtClean="0"/>
              <a:t>, </a:t>
            </a:r>
            <a:r>
              <a:rPr lang="sl-SI" i="1" dirty="0" smtClean="0"/>
              <a:t>Sysevent.evt</a:t>
            </a:r>
            <a:endParaRPr lang="sl-SI" i="1"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Zabeležke</a:t>
            </a:r>
            <a:endParaRPr lang="sl-SI" dirty="0"/>
          </a:p>
        </p:txBody>
      </p:sp>
      <p:sp>
        <p:nvSpPr>
          <p:cNvPr id="3" name="Content Placeholder 2"/>
          <p:cNvSpPr>
            <a:spLocks noGrp="1"/>
          </p:cNvSpPr>
          <p:nvPr>
            <p:ph idx="1"/>
          </p:nvPr>
        </p:nvSpPr>
        <p:spPr/>
        <p:txBody>
          <a:bodyPr/>
          <a:lstStyle/>
          <a:p>
            <a:endParaRPr lang="sl-SI" dirty="0" smtClean="0"/>
          </a:p>
          <a:p>
            <a:endParaRPr lang="sl-SI" dirty="0" smtClean="0"/>
          </a:p>
          <a:p>
            <a:r>
              <a:rPr lang="sl-SI" i="1" dirty="0" smtClean="0">
                <a:solidFill>
                  <a:srgbClr val="FFFF00"/>
                </a:solidFill>
              </a:rPr>
              <a:t>Izziv:</a:t>
            </a:r>
            <a:r>
              <a:rPr lang="sl-SI" dirty="0" smtClean="0">
                <a:solidFill>
                  <a:srgbClr val="FFFF00"/>
                </a:solidFill>
              </a:rPr>
              <a:t> preverite format evt datoteke in poglejte, kdaj v njih, kdaj ste se prijavili v sistem.</a:t>
            </a:r>
            <a:endParaRPr lang="sl-SI" dirty="0">
              <a:solidFill>
                <a:srgbClr val="FFFF00"/>
              </a:solidFill>
            </a:endParaRP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Format datoteke</a:t>
            </a:r>
            <a:endParaRPr lang="sl-SI" dirty="0"/>
          </a:p>
        </p:txBody>
      </p:sp>
      <p:sp>
        <p:nvSpPr>
          <p:cNvPr id="3" name="Content Placeholder 2"/>
          <p:cNvSpPr>
            <a:spLocks noGrp="1"/>
          </p:cNvSpPr>
          <p:nvPr>
            <p:ph idx="1"/>
          </p:nvPr>
        </p:nvSpPr>
        <p:spPr/>
        <p:txBody>
          <a:bodyPr/>
          <a:lstStyle/>
          <a:p>
            <a:r>
              <a:rPr lang="sl-SI" dirty="0" smtClean="0"/>
              <a:t>datoteke imajo na začetku posebne podpise (</a:t>
            </a:r>
            <a:r>
              <a:rPr lang="en-US" dirty="0" smtClean="0">
                <a:hlinkClick r:id="rId2"/>
              </a:rPr>
              <a:t>www.garykessler.net/library/file_sigs.html</a:t>
            </a:r>
            <a:r>
              <a:rPr lang="en-US" dirty="0" smtClean="0"/>
              <a:t>)</a:t>
            </a:r>
          </a:p>
          <a:p>
            <a:r>
              <a:rPr lang="en-US" dirty="0" smtClean="0"/>
              <a:t>jpg: </a:t>
            </a:r>
            <a:r>
              <a:rPr lang="en-US" i="1" dirty="0" smtClean="0"/>
              <a:t>FF D8 FF E0</a:t>
            </a:r>
            <a:r>
              <a:rPr lang="en-US" dirty="0" smtClean="0"/>
              <a:t>,ali </a:t>
            </a:r>
            <a:r>
              <a:rPr lang="en-US" i="1" dirty="0" smtClean="0"/>
              <a:t>FF D8 FF E3</a:t>
            </a:r>
          </a:p>
          <a:p>
            <a:r>
              <a:rPr lang="en-US" dirty="0" smtClean="0"/>
              <a:t>gif: </a:t>
            </a:r>
            <a:r>
              <a:rPr lang="en-US" i="1" dirty="0" smtClean="0"/>
              <a:t>47 49 46 38 37 61</a:t>
            </a:r>
            <a:r>
              <a:rPr lang="en-US" dirty="0" smtClean="0"/>
              <a:t> </a:t>
            </a:r>
            <a:r>
              <a:rPr lang="en-US" dirty="0" err="1" smtClean="0"/>
              <a:t>ali</a:t>
            </a:r>
            <a:r>
              <a:rPr lang="en-US" dirty="0" smtClean="0"/>
              <a:t> </a:t>
            </a:r>
            <a:r>
              <a:rPr lang="en-US" i="1" dirty="0" smtClean="0"/>
              <a:t>47</a:t>
            </a:r>
            <a:r>
              <a:rPr lang="en-US" dirty="0" smtClean="0"/>
              <a:t>, </a:t>
            </a:r>
            <a:r>
              <a:rPr lang="en-US" dirty="0" err="1" smtClean="0"/>
              <a:t>ali</a:t>
            </a:r>
            <a:r>
              <a:rPr lang="en-US" dirty="0" smtClean="0"/>
              <a:t> </a:t>
            </a:r>
            <a:r>
              <a:rPr lang="en-US" i="1" dirty="0" smtClean="0"/>
              <a:t>49 46 38 39 61</a:t>
            </a:r>
          </a:p>
          <a:p>
            <a:r>
              <a:rPr lang="en-US" dirty="0" smtClean="0"/>
              <a:t>doc: </a:t>
            </a:r>
            <a:r>
              <a:rPr lang="en-US" i="1" dirty="0" smtClean="0"/>
              <a:t>D0 CF 11 E0 A1 B1 1A E1</a:t>
            </a:r>
            <a:endParaRPr lang="sl-SI" i="1"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Register</a:t>
            </a:r>
            <a:endParaRPr lang="sl-SI" dirty="0"/>
          </a:p>
        </p:txBody>
      </p:sp>
      <p:sp>
        <p:nvSpPr>
          <p:cNvPr id="3" name="Content Placeholder 2"/>
          <p:cNvSpPr>
            <a:spLocks noGrp="1"/>
          </p:cNvSpPr>
          <p:nvPr>
            <p:ph idx="1"/>
          </p:nvPr>
        </p:nvSpPr>
        <p:spPr/>
        <p:txBody>
          <a:bodyPr/>
          <a:lstStyle/>
          <a:p>
            <a:r>
              <a:rPr lang="sl-SI" dirty="0" smtClean="0"/>
              <a:t>v OS Windows so spremenljivke okolja procesa definirane v registru</a:t>
            </a:r>
          </a:p>
          <a:p>
            <a:r>
              <a:rPr lang="sl-SI" dirty="0" smtClean="0"/>
              <a:t>dejansko so podatki shranjeni v datotekah (</a:t>
            </a:r>
            <a:r>
              <a:rPr lang="sl-SI" i="1" dirty="0" smtClean="0"/>
              <a:t>hives</a:t>
            </a:r>
            <a:r>
              <a:rPr lang="sl-SI" dirty="0" smtClean="0"/>
              <a:t>) v sistemskem imeniku </a:t>
            </a:r>
            <a:r>
              <a:rPr lang="sl-SI" i="1" dirty="0" smtClean="0"/>
              <a:t>%systemroot%\system32\config</a:t>
            </a:r>
            <a:endParaRPr lang="sl-SI" dirty="0" smtClean="0"/>
          </a:p>
          <a:p>
            <a:pPr lvl="1"/>
            <a:r>
              <a:rPr lang="sl-SI" i="1" dirty="0" smtClean="0"/>
              <a:t>ntuser.dat</a:t>
            </a:r>
            <a:r>
              <a:rPr lang="sl-SI" dirty="0" smtClean="0"/>
              <a:t> za vsakega uporabnika svoja datoteka</a:t>
            </a:r>
          </a:p>
          <a:p>
            <a:r>
              <a:rPr lang="sl-SI" dirty="0" smtClean="0"/>
              <a:t>datoteke lahko pregledujemo z Windows orodjem regedt32 (EnCase, FTK,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Register</a:t>
            </a:r>
            <a:endParaRPr lang="sl-SI" dirty="0"/>
          </a:p>
        </p:txBody>
      </p:sp>
      <p:sp>
        <p:nvSpPr>
          <p:cNvPr id="3" name="Content Placeholder 2"/>
          <p:cNvSpPr>
            <a:spLocks noGrp="1"/>
          </p:cNvSpPr>
          <p:nvPr>
            <p:ph idx="1"/>
          </p:nvPr>
        </p:nvSpPr>
        <p:spPr/>
        <p:txBody>
          <a:bodyPr/>
          <a:lstStyle/>
          <a:p>
            <a:endParaRPr lang="sl-SI" dirty="0" smtClean="0"/>
          </a:p>
          <a:p>
            <a:endParaRPr lang="sl-SI" dirty="0" smtClean="0"/>
          </a:p>
          <a:p>
            <a:r>
              <a:rPr lang="sl-SI" i="1" dirty="0" smtClean="0">
                <a:solidFill>
                  <a:srgbClr val="FFFF00"/>
                </a:solidFill>
              </a:rPr>
              <a:t>Izziv:</a:t>
            </a:r>
            <a:r>
              <a:rPr lang="sl-SI" dirty="0" smtClean="0">
                <a:solidFill>
                  <a:srgbClr val="FFFF00"/>
                </a:solidFill>
              </a:rPr>
              <a:t> preučite forenzično vrednost podatkov v registru.</a:t>
            </a:r>
            <a:endParaRPr lang="sl-SI" dirty="0">
              <a:solidFill>
                <a:srgbClr val="FFFF00"/>
              </a:solidFill>
            </a:endParaRP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Omrežne sledi</a:t>
            </a:r>
            <a:endParaRPr lang="sl-SI" dirty="0"/>
          </a:p>
        </p:txBody>
      </p:sp>
      <p:sp>
        <p:nvSpPr>
          <p:cNvPr id="3" name="Content Placeholder 2"/>
          <p:cNvSpPr>
            <a:spLocks noGrp="1"/>
          </p:cNvSpPr>
          <p:nvPr>
            <p:ph idx="1"/>
          </p:nvPr>
        </p:nvSpPr>
        <p:spPr>
          <a:xfrm>
            <a:off x="618565" y="1600200"/>
            <a:ext cx="7878788" cy="2294467"/>
          </a:xfrm>
        </p:spPr>
        <p:txBody>
          <a:bodyPr/>
          <a:lstStyle/>
          <a:p>
            <a:r>
              <a:rPr lang="sl-SI" dirty="0" smtClean="0"/>
              <a:t>nekaj tudi iz sistemskega okolja</a:t>
            </a:r>
          </a:p>
          <a:p>
            <a:pPr lvl="1"/>
            <a:r>
              <a:rPr lang="sl-SI" dirty="0" smtClean="0"/>
              <a:t>ob vzpostavitvi povezave, ...</a:t>
            </a:r>
          </a:p>
          <a:p>
            <a:r>
              <a:rPr lang="sl-SI" dirty="0" smtClean="0"/>
              <a:t>večina izvira neposredno iz aplikacij</a:t>
            </a:r>
          </a:p>
          <a:p>
            <a:pPr lvl="1"/>
            <a:r>
              <a:rPr lang="sl-SI" dirty="0" smtClean="0"/>
              <a:t>brskalniki, poštni agenti,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11-9780123742681.jpg"/>
          <p:cNvPicPr>
            <a:picLocks noChangeAspect="1" noChangeArrowheads="1"/>
          </p:cNvPicPr>
          <p:nvPr/>
        </p:nvPicPr>
        <p:blipFill>
          <a:blip r:embed="rId2"/>
          <a:srcRect/>
          <a:stretch>
            <a:fillRect/>
          </a:stretch>
        </p:blipFill>
        <p:spPr bwMode="auto">
          <a:xfrm>
            <a:off x="446088" y="3549651"/>
            <a:ext cx="8393112" cy="3009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Omrežne sledi - brskalniki</a:t>
            </a:r>
            <a:endParaRPr lang="sl-SI" dirty="0"/>
          </a:p>
        </p:txBody>
      </p:sp>
      <p:sp>
        <p:nvSpPr>
          <p:cNvPr id="3" name="Content Placeholder 2"/>
          <p:cNvSpPr>
            <a:spLocks noGrp="1"/>
          </p:cNvSpPr>
          <p:nvPr>
            <p:ph idx="1"/>
          </p:nvPr>
        </p:nvSpPr>
        <p:spPr/>
        <p:txBody>
          <a:bodyPr/>
          <a:lstStyle/>
          <a:p>
            <a:r>
              <a:rPr lang="sl-SI" dirty="0" smtClean="0"/>
              <a:t>zgodovina:</a:t>
            </a:r>
          </a:p>
          <a:p>
            <a:pPr lvl="1"/>
            <a:r>
              <a:rPr lang="sl-SI" dirty="0" smtClean="0"/>
              <a:t>firefox-3 je hranil zgodovino v sqlite podatkovni bazi </a:t>
            </a:r>
            <a:r>
              <a:rPr lang="sl-SI" i="1" dirty="0" smtClean="0"/>
              <a:t>Places.sqlite</a:t>
            </a:r>
            <a:endParaRPr lang="sl-SI" dirty="0" smtClean="0"/>
          </a:p>
          <a:p>
            <a:pPr lvl="1"/>
            <a:r>
              <a:rPr lang="sl-SI" dirty="0" smtClean="0"/>
              <a:t>internet explorer hrani zgodovino v </a:t>
            </a:r>
            <a:r>
              <a:rPr lang="sl-SI" i="1" dirty="0" smtClean="0"/>
              <a:t>index.dat</a:t>
            </a:r>
          </a:p>
          <a:p>
            <a:pPr lvl="1"/>
            <a:r>
              <a:rPr lang="sl-SI" dirty="0" smtClean="0"/>
              <a:t>orodja so na voljo za iskanje po teh bazah: </a:t>
            </a:r>
            <a:r>
              <a:rPr lang="sl-SI" i="1" dirty="0" smtClean="0"/>
              <a:t>Oddesa</a:t>
            </a:r>
            <a:r>
              <a:rPr lang="sl-SI" dirty="0" smtClean="0"/>
              <a:t> (</a:t>
            </a:r>
            <a:r>
              <a:rPr lang="en-US" dirty="0" smtClean="0">
                <a:hlinkClick r:id="rId2"/>
              </a:rPr>
              <a:t>www.odessa.sourceforge.net</a:t>
            </a:r>
            <a:r>
              <a:rPr lang="en-US" dirty="0" smtClean="0"/>
              <a:t>)</a:t>
            </a:r>
          </a:p>
          <a:p>
            <a:r>
              <a:rPr lang="en-US" dirty="0" err="1" smtClean="0"/>
              <a:t>lokalni</a:t>
            </a:r>
            <a:r>
              <a:rPr lang="en-US" dirty="0" smtClean="0"/>
              <a:t> </a:t>
            </a:r>
            <a:r>
              <a:rPr lang="en-US" dirty="0" err="1" smtClean="0"/>
              <a:t>predpomnilnik</a:t>
            </a:r>
            <a:endParaRPr lang="en-US" dirty="0" smtClean="0"/>
          </a:p>
          <a:p>
            <a:r>
              <a:rPr lang="en-US" dirty="0" err="1" smtClean="0"/>
              <a:t>piškoti</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Brskalniki – piškoti</a:t>
            </a:r>
            <a:endParaRPr lang="sl-SI" dirty="0"/>
          </a:p>
        </p:txBody>
      </p:sp>
      <p:sp>
        <p:nvSpPr>
          <p:cNvPr id="3" name="Content Placeholder 2"/>
          <p:cNvSpPr>
            <a:spLocks noGrp="1"/>
          </p:cNvSpPr>
          <p:nvPr>
            <p:ph idx="1"/>
          </p:nvPr>
        </p:nvSpPr>
        <p:spPr>
          <a:xfrm>
            <a:off x="618565" y="1600201"/>
            <a:ext cx="7878788" cy="1117600"/>
          </a:xfrm>
        </p:spPr>
        <p:txBody>
          <a:bodyPr/>
          <a:lstStyle/>
          <a:p>
            <a:r>
              <a:rPr lang="sl-SI" dirty="0" smtClean="0"/>
              <a:t>primer pregleda piškotov z CookieView (</a:t>
            </a:r>
            <a:r>
              <a:rPr lang="en-US" dirty="0" smtClean="0">
                <a:hlinkClick r:id="rId2"/>
              </a:rPr>
              <a:t>www.digitaldetective.co.uk</a:t>
            </a:r>
            <a:r>
              <a:rPr lang="en-US" dirty="0" smtClean="0"/>
              <a:t>)</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12-9780123742681.jpg"/>
          <p:cNvPicPr>
            <a:picLocks noChangeAspect="1" noChangeArrowheads="1"/>
          </p:cNvPicPr>
          <p:nvPr/>
        </p:nvPicPr>
        <p:blipFill>
          <a:blip r:embed="rId3"/>
          <a:srcRect/>
          <a:stretch>
            <a:fillRect/>
          </a:stretch>
        </p:blipFill>
        <p:spPr bwMode="auto">
          <a:xfrm>
            <a:off x="2401888" y="2449512"/>
            <a:ext cx="6096000" cy="4271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Brskalniki</a:t>
            </a:r>
            <a:endParaRPr lang="sl-SI" dirty="0"/>
          </a:p>
        </p:txBody>
      </p:sp>
      <p:sp>
        <p:nvSpPr>
          <p:cNvPr id="3" name="Content Placeholder 2"/>
          <p:cNvSpPr>
            <a:spLocks noGrp="1"/>
          </p:cNvSpPr>
          <p:nvPr>
            <p:ph idx="1"/>
          </p:nvPr>
        </p:nvSpPr>
        <p:spPr/>
        <p:txBody>
          <a:bodyPr/>
          <a:lstStyle/>
          <a:p>
            <a:endParaRPr lang="sl-SI" dirty="0" smtClean="0"/>
          </a:p>
          <a:p>
            <a:r>
              <a:rPr lang="sl-SI" i="1" dirty="0" smtClean="0">
                <a:solidFill>
                  <a:srgbClr val="FFFF00"/>
                </a:solidFill>
              </a:rPr>
              <a:t>Izziv:</a:t>
            </a:r>
            <a:r>
              <a:rPr lang="sl-SI" dirty="0" smtClean="0">
                <a:solidFill>
                  <a:srgbClr val="FFFF00"/>
                </a:solidFill>
              </a:rPr>
              <a:t> poiščite kakšni ostanke v svojem predpomnilniku in jih preverite z zgodovino brskanja.</a:t>
            </a:r>
          </a:p>
          <a:p>
            <a:r>
              <a:rPr lang="sl-SI" i="1" dirty="0" smtClean="0">
                <a:solidFill>
                  <a:srgbClr val="FFFF00"/>
                </a:solidFill>
              </a:rPr>
              <a:t>Izziv:</a:t>
            </a:r>
            <a:r>
              <a:rPr lang="sl-SI" dirty="0" smtClean="0">
                <a:solidFill>
                  <a:srgbClr val="FFFF00"/>
                </a:solidFill>
              </a:rPr>
              <a:t> dobite od prijatelja datoteko z zgodovino njegvega brskalnika in jo razvozljajte.</a:t>
            </a:r>
          </a:p>
          <a:p>
            <a:r>
              <a:rPr lang="sl-SI" i="1" dirty="0" smtClean="0">
                <a:solidFill>
                  <a:srgbClr val="FFFF00"/>
                </a:solidFill>
              </a:rPr>
              <a:t>Izziv:</a:t>
            </a:r>
            <a:r>
              <a:rPr lang="sl-SI" dirty="0" smtClean="0">
                <a:solidFill>
                  <a:srgbClr val="FFFF00"/>
                </a:solidFill>
              </a:rPr>
              <a:t> preverite kakšne vse sledi pušča brskalnik IE, kakšne Mozilla in kakšne Opera.</a:t>
            </a:r>
          </a:p>
          <a:p>
            <a:pPr>
              <a:buNone/>
            </a:pPr>
            <a:r>
              <a:rPr lang="sl-SI" dirty="0" smtClean="0"/>
              <a:t>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E-pošta</a:t>
            </a:r>
            <a:endParaRPr lang="sl-SI" dirty="0"/>
          </a:p>
        </p:txBody>
      </p:sp>
      <p:sp>
        <p:nvSpPr>
          <p:cNvPr id="3" name="Content Placeholder 2"/>
          <p:cNvSpPr>
            <a:spLocks noGrp="1"/>
          </p:cNvSpPr>
          <p:nvPr>
            <p:ph idx="1"/>
          </p:nvPr>
        </p:nvSpPr>
        <p:spPr/>
        <p:txBody>
          <a:bodyPr/>
          <a:lstStyle/>
          <a:p>
            <a:r>
              <a:rPr lang="sl-SI" dirty="0" smtClean="0"/>
              <a:t>sledi so odvisne od poštnega agenta, ki ga uporabljamo</a:t>
            </a:r>
          </a:p>
          <a:p>
            <a:pPr lvl="1"/>
            <a:r>
              <a:rPr lang="sl-SI" dirty="0" smtClean="0"/>
              <a:t>poslana in prejeta pošta</a:t>
            </a:r>
          </a:p>
          <a:p>
            <a:pPr lvl="1"/>
            <a:r>
              <a:rPr lang="sl-SI" dirty="0" smtClean="0"/>
              <a:t>povzetki IMAP nabiralnikov</a:t>
            </a:r>
          </a:p>
          <a:p>
            <a:r>
              <a:rPr lang="sl-SI" dirty="0" smtClean="0"/>
              <a:t>vsebina, ki je zanimiva</a:t>
            </a:r>
          </a:p>
          <a:p>
            <a:pPr lvl="1"/>
            <a:r>
              <a:rPr lang="sl-SI" dirty="0" smtClean="0"/>
              <a:t>samo besedilo pošte</a:t>
            </a:r>
          </a:p>
          <a:p>
            <a:pPr lvl="1"/>
            <a:r>
              <a:rPr lang="sl-SI" dirty="0" smtClean="0"/>
              <a:t>priponke(!) – MIME format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Drugi programi</a:t>
            </a:r>
            <a:endParaRPr lang="sl-SI" dirty="0"/>
          </a:p>
        </p:txBody>
      </p:sp>
      <p:sp>
        <p:nvSpPr>
          <p:cNvPr id="3" name="Content Placeholder 2"/>
          <p:cNvSpPr>
            <a:spLocks noGrp="1"/>
          </p:cNvSpPr>
          <p:nvPr>
            <p:ph idx="1"/>
          </p:nvPr>
        </p:nvSpPr>
        <p:spPr/>
        <p:txBody>
          <a:bodyPr/>
          <a:lstStyle/>
          <a:p>
            <a:r>
              <a:rPr lang="sl-SI" dirty="0" smtClean="0"/>
              <a:t>različni programi puščajo različne sledi</a:t>
            </a:r>
          </a:p>
          <a:p>
            <a:r>
              <a:rPr lang="sl-SI" dirty="0" smtClean="0"/>
              <a:t>omrežno programje</a:t>
            </a:r>
          </a:p>
          <a:p>
            <a:pPr lvl="1"/>
            <a:r>
              <a:rPr lang="sl-SI" dirty="0" smtClean="0"/>
              <a:t>dostop do drugih sistemov</a:t>
            </a:r>
          </a:p>
          <a:p>
            <a:pPr lvl="1"/>
            <a:r>
              <a:rPr lang="sl-SI" dirty="0" smtClean="0"/>
              <a:t>dostop drugih sistemov do našega sistema</a:t>
            </a:r>
          </a:p>
          <a:p>
            <a:r>
              <a:rPr lang="sl-SI" dirty="0" smtClean="0"/>
              <a:t>sistemski programi puščajo sledi v registru</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Sledi omrežnega dostopa</a:t>
            </a:r>
            <a:endParaRPr lang="sl-SI" dirty="0"/>
          </a:p>
        </p:txBody>
      </p:sp>
      <p:sp>
        <p:nvSpPr>
          <p:cNvPr id="3" name="Content Placeholder 2"/>
          <p:cNvSpPr>
            <a:spLocks noGrp="1"/>
          </p:cNvSpPr>
          <p:nvPr>
            <p:ph idx="1"/>
          </p:nvPr>
        </p:nvSpPr>
        <p:spPr>
          <a:xfrm>
            <a:off x="618565" y="1600201"/>
            <a:ext cx="7878788" cy="660400"/>
          </a:xfrm>
        </p:spPr>
        <p:txBody>
          <a:bodyPr/>
          <a:lstStyle/>
          <a:p>
            <a:r>
              <a:rPr lang="sl-SI" dirty="0" smtClean="0"/>
              <a:t>telnet dostop do acf2.nyu.edu</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6" descr="C:\Users\Hariprasad\Desktop\Casey - DECC3E\Casey_DECC3E_Image_bank\Imagebank\JPG\f17-14-9780123742681.jpg"/>
          <p:cNvPicPr>
            <a:picLocks noChangeAspect="1" noChangeArrowheads="1"/>
          </p:cNvPicPr>
          <p:nvPr/>
        </p:nvPicPr>
        <p:blipFill>
          <a:blip r:embed="rId2"/>
          <a:srcRect/>
          <a:stretch>
            <a:fillRect/>
          </a:stretch>
        </p:blipFill>
        <p:spPr bwMode="auto">
          <a:xfrm>
            <a:off x="2666230" y="2157411"/>
            <a:ext cx="5831123" cy="419893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Format datoteke –primer</a:t>
            </a:r>
            <a:endParaRPr lang="sl-SI" dirty="0"/>
          </a:p>
        </p:txBody>
      </p:sp>
      <p:sp>
        <p:nvSpPr>
          <p:cNvPr id="3" name="Content Placeholder 2"/>
          <p:cNvSpPr>
            <a:spLocks noGrp="1"/>
          </p:cNvSpPr>
          <p:nvPr>
            <p:ph idx="1"/>
          </p:nvPr>
        </p:nvSpPr>
        <p:spPr>
          <a:xfrm>
            <a:off x="618564" y="1600200"/>
            <a:ext cx="7879323" cy="1075267"/>
          </a:xfrm>
        </p:spPr>
        <p:txBody>
          <a:bodyPr>
            <a:normAutofit/>
          </a:bodyPr>
          <a:lstStyle/>
          <a:p>
            <a:r>
              <a:rPr lang="x-none" dirty="0" smtClean="0"/>
              <a:t>jpeg zakodirana exif (</a:t>
            </a:r>
            <a:r>
              <a:rPr lang="en-US" i="1" dirty="0" smtClean="0"/>
              <a:t>Exchangeable image file format</a:t>
            </a:r>
            <a:r>
              <a:rPr lang="x-none" dirty="0" smtClean="0"/>
              <a:t>) datoteka</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2" descr="C:\Users\Hariprasad\Desktop\Casey - DECC3E\Casey_DECC3E_Image_bank\Imagebank\JPG\f15-03-9780123742681.jpg"/>
          <p:cNvPicPr>
            <a:picLocks noChangeAspect="1" noChangeArrowheads="1"/>
          </p:cNvPicPr>
          <p:nvPr/>
        </p:nvPicPr>
        <p:blipFill>
          <a:blip r:embed="rId2"/>
          <a:srcRect/>
          <a:stretch>
            <a:fillRect/>
          </a:stretch>
        </p:blipFill>
        <p:spPr bwMode="auto">
          <a:xfrm>
            <a:off x="2749551" y="2506156"/>
            <a:ext cx="5748337"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Format datoteke</a:t>
            </a:r>
            <a:endParaRPr lang="sl-SI" dirty="0"/>
          </a:p>
        </p:txBody>
      </p:sp>
      <p:sp>
        <p:nvSpPr>
          <p:cNvPr id="3" name="Content Placeholder 2"/>
          <p:cNvSpPr>
            <a:spLocks noGrp="1"/>
          </p:cNvSpPr>
          <p:nvPr>
            <p:ph idx="1"/>
          </p:nvPr>
        </p:nvSpPr>
        <p:spPr/>
        <p:txBody>
          <a:bodyPr>
            <a:normAutofit fontScale="92500" lnSpcReduction="10000"/>
          </a:bodyPr>
          <a:lstStyle/>
          <a:p>
            <a:r>
              <a:rPr lang="sl-SI" dirty="0" smtClean="0"/>
              <a:t>datoteka je lahko gnezdena v drugi datoteki</a:t>
            </a:r>
          </a:p>
          <a:p>
            <a:pPr lvl="1"/>
            <a:r>
              <a:rPr lang="sl-SI" dirty="0" smtClean="0"/>
              <a:t>poiščemo datoteko</a:t>
            </a:r>
          </a:p>
          <a:p>
            <a:pPr lvl="1"/>
            <a:r>
              <a:rPr lang="sl-SI" dirty="0" smtClean="0"/>
              <a:t>jo lahko označimo in prepišemo (</a:t>
            </a:r>
            <a:r>
              <a:rPr lang="sl-SI" i="1" dirty="0" smtClean="0"/>
              <a:t>copy-paste</a:t>
            </a:r>
            <a:r>
              <a:rPr lang="sl-SI" dirty="0" smtClean="0"/>
              <a:t>)</a:t>
            </a:r>
          </a:p>
          <a:p>
            <a:pPr lvl="1"/>
            <a:r>
              <a:rPr lang="sl-SI" dirty="0" smtClean="0"/>
              <a:t>ali uporabimo orodje </a:t>
            </a:r>
            <a:r>
              <a:rPr lang="sl-SI" b="1" dirty="0" smtClean="0">
                <a:latin typeface="Courier New"/>
              </a:rPr>
              <a:t>dd</a:t>
            </a:r>
          </a:p>
          <a:p>
            <a:r>
              <a:rPr lang="sl-SI" dirty="0" smtClean="0"/>
              <a:t>temu postopku rečemo obrezovanje / klesanje (</a:t>
            </a:r>
            <a:r>
              <a:rPr lang="sl-SI" i="1" dirty="0" smtClean="0"/>
              <a:t>carving</a:t>
            </a:r>
            <a:r>
              <a:rPr lang="sl-SI" dirty="0" smtClean="0"/>
              <a:t>)</a:t>
            </a:r>
          </a:p>
          <a:p>
            <a:r>
              <a:rPr lang="sl-SI" dirty="0" smtClean="0"/>
              <a:t>druga orodja:</a:t>
            </a:r>
          </a:p>
          <a:p>
            <a:pPr lvl="1"/>
            <a:r>
              <a:rPr lang="sl-SI" dirty="0" smtClean="0"/>
              <a:t>scalpel (</a:t>
            </a:r>
            <a:r>
              <a:rPr lang="en-US" dirty="0" smtClean="0">
                <a:hlinkClick r:id="rId3"/>
              </a:rPr>
              <a:t>http://</a:t>
            </a:r>
            <a:r>
              <a:rPr lang="en-US" dirty="0" err="1" smtClean="0">
                <a:hlinkClick r:id="rId3"/>
              </a:rPr>
              <a:t>www.digitalforensicssolutions.com</a:t>
            </a:r>
            <a:r>
              <a:rPr lang="en-US" dirty="0" smtClean="0">
                <a:hlinkClick r:id="rId3"/>
              </a:rPr>
              <a:t>/Scalpel/</a:t>
            </a:r>
            <a:r>
              <a:rPr lang="sl-SI" dirty="0" smtClean="0"/>
              <a:t>), DataLifter (</a:t>
            </a:r>
            <a:r>
              <a:rPr lang="en-US" dirty="0" smtClean="0">
                <a:hlinkClick r:id="rId4"/>
              </a:rPr>
              <a:t>http://www.datalifter.com/</a:t>
            </a:r>
            <a:r>
              <a:rPr lang="en-US" dirty="0" smtClean="0"/>
              <a:t>)</a:t>
            </a:r>
          </a:p>
          <a:p>
            <a:pPr lvl="1"/>
            <a:r>
              <a:rPr lang="en-US" dirty="0" err="1" smtClean="0"/>
              <a:t>EnCase</a:t>
            </a:r>
            <a:r>
              <a:rPr lang="en-US" dirty="0" smtClean="0"/>
              <a:t> (</a:t>
            </a:r>
            <a:r>
              <a:rPr lang="en-US" dirty="0" smtClean="0">
                <a:hlinkClick r:id="rId5"/>
              </a:rPr>
              <a:t>http://www.guidancesoftware.com/forensic.htm</a:t>
            </a:r>
            <a:r>
              <a:rPr lang="en-US" dirty="0" smtClean="0"/>
              <a:t>), FT</a:t>
            </a:r>
            <a:r>
              <a:rPr lang="sl-SI" dirty="0" smtClean="0"/>
              <a:t>K (Forensic Toolkit, </a:t>
            </a:r>
            <a:r>
              <a:rPr lang="en-US" dirty="0" smtClean="0">
                <a:hlinkClick r:id="rId6"/>
              </a:rPr>
              <a:t>http://accessdata.com/products/computer-forensics/ftk</a:t>
            </a:r>
            <a:r>
              <a:rPr lang="en-US" dirty="0" smtClean="0"/>
              <a:t>), X-Ways (</a:t>
            </a:r>
            <a:r>
              <a:rPr lang="en-US" dirty="0" smtClean="0">
                <a:hlinkClick r:id="rId7"/>
              </a:rPr>
              <a:t>http://www.x-ways.net/</a:t>
            </a:r>
            <a:r>
              <a:rPr lang="en-US" dirty="0" smtClean="0"/>
              <a:t>)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Izrezovanje</a:t>
            </a:r>
            <a:endParaRPr lang="sl-SI" dirty="0"/>
          </a:p>
        </p:txBody>
      </p:sp>
      <p:sp>
        <p:nvSpPr>
          <p:cNvPr id="3" name="Content Placeholder 2"/>
          <p:cNvSpPr>
            <a:spLocks noGrp="1"/>
          </p:cNvSpPr>
          <p:nvPr>
            <p:ph idx="1"/>
          </p:nvPr>
        </p:nvSpPr>
        <p:spPr/>
        <p:txBody>
          <a:bodyPr/>
          <a:lstStyle/>
          <a:p>
            <a:r>
              <a:rPr lang="sl-SI" dirty="0" smtClean="0"/>
              <a:t>na koncu dobimo samo vsebino in ne meta-podatkov iz imenika</a:t>
            </a:r>
          </a:p>
          <a:p>
            <a:r>
              <a:rPr lang="sl-SI" dirty="0" smtClean="0"/>
              <a:t>drugi problem je, da so lahko podatki razmetani po disku</a:t>
            </a:r>
          </a:p>
          <a:p>
            <a:pPr lvl="1"/>
            <a:r>
              <a:rPr lang="sl-SI" dirty="0" smtClean="0"/>
              <a:t>Adroit (</a:t>
            </a:r>
            <a:r>
              <a:rPr lang="en-US" dirty="0" smtClean="0">
                <a:hlinkClick r:id="rId2"/>
              </a:rPr>
              <a:t>http://digital-assembly.com/products/adroit-photo-forensics/</a:t>
            </a:r>
            <a:r>
              <a:rPr lang="en-US" dirty="0" smtClean="0"/>
              <a:t>) </a:t>
            </a:r>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Format datoteke – izziv</a:t>
            </a:r>
            <a:endParaRPr lang="sl-SI" dirty="0"/>
          </a:p>
        </p:txBody>
      </p:sp>
      <p:sp>
        <p:nvSpPr>
          <p:cNvPr id="3" name="Content Placeholder 2"/>
          <p:cNvSpPr>
            <a:spLocks noGrp="1"/>
          </p:cNvSpPr>
          <p:nvPr>
            <p:ph idx="1"/>
          </p:nvPr>
        </p:nvSpPr>
        <p:spPr/>
        <p:txBody>
          <a:bodyPr>
            <a:normAutofit/>
          </a:bodyPr>
          <a:lstStyle/>
          <a:p>
            <a:pPr>
              <a:buNone/>
            </a:pPr>
            <a:endParaRPr lang="sl-SI" i="1" dirty="0" smtClean="0">
              <a:solidFill>
                <a:srgbClr val="3366FF"/>
              </a:solidFill>
            </a:endParaRPr>
          </a:p>
          <a:p>
            <a:r>
              <a:rPr lang="sl-SI" i="1" dirty="0" smtClean="0">
                <a:solidFill>
                  <a:srgbClr val="FFFF00"/>
                </a:solidFill>
              </a:rPr>
              <a:t>Izziv:</a:t>
            </a:r>
            <a:r>
              <a:rPr lang="sl-SI" dirty="0" smtClean="0">
                <a:solidFill>
                  <a:srgbClr val="FFFF00"/>
                </a:solidFill>
              </a:rPr>
              <a:t> vgnezdite v eno datoteko drugo datoteko ter jo objavite na forumu. Nato naj drugi kolegi poiščejo vgnezdeno datoteko ter jo izluščijo. Pri tem uporabite orodje dd ali kakšno od orodij omenjenih na prejšnji strani.</a:t>
            </a:r>
          </a:p>
          <a:p>
            <a:r>
              <a:rPr lang="sl-SI" i="1" dirty="0" smtClean="0">
                <a:solidFill>
                  <a:srgbClr val="FFFF00"/>
                </a:solidFill>
              </a:rPr>
              <a:t>Izziv:</a:t>
            </a:r>
            <a:r>
              <a:rPr lang="sl-SI" dirty="0" smtClean="0">
                <a:solidFill>
                  <a:srgbClr val="FFFF00"/>
                </a:solidFill>
              </a:rPr>
              <a:t> sedaj pa razpršite datoteko v več kosov in vsakega vstavite v drugo datoteko ter vse objavite na forumu. Ponovno naj kolegi poiščejo vaše porazdeljene kose.</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4739</TotalTime>
  <Words>2448</Words>
  <Application>Microsoft Macintosh PowerPoint</Application>
  <PresentationFormat>On-screen Show (4:3)</PresentationFormat>
  <Paragraphs>349</Paragraphs>
  <Slides>58</Slides>
  <Notes>6</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Exhibit</vt:lpstr>
      <vt:lpstr>Digitalna forenzika</vt:lpstr>
      <vt:lpstr>Računalnik</vt:lpstr>
      <vt:lpstr>Zagon računalnika</vt:lpstr>
      <vt:lpstr>Zagon računalnika ...</vt:lpstr>
      <vt:lpstr>Format datoteke</vt:lpstr>
      <vt:lpstr>Format datoteke –primer</vt:lpstr>
      <vt:lpstr>Format datoteke</vt:lpstr>
      <vt:lpstr>Izrezovanje</vt:lpstr>
      <vt:lpstr>Format datoteke – izziv</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Shramba podatkov in skrivanje</vt:lpstr>
      <vt:lpstr>Skrivanje podatkov</vt:lpstr>
      <vt:lpstr>Gesla in kriptiranje</vt:lpstr>
      <vt:lpstr>Gesla in kriptiranje</vt:lpstr>
      <vt:lpstr>OS Windows</vt:lpstr>
      <vt:lpstr>OS Windows – datotečni sistemi</vt:lpstr>
      <vt:lpstr>Datotečni sistem FAT</vt:lpstr>
      <vt:lpstr>Datotečni sistem FAT</vt:lpstr>
      <vt:lpstr>FAT</vt:lpstr>
      <vt:lpstr>Datotečni sistem FAT</vt:lpstr>
      <vt:lpstr>Datotečni sistem NTFS</vt:lpstr>
      <vt:lpstr>Datotečni sistem NTFS</vt:lpstr>
      <vt:lpstr>Datotečni sistem NTFS</vt:lpstr>
      <vt:lpstr>NTFS – $MFT</vt:lpstr>
      <vt:lpstr>NTFS – iskanje podatkov</vt:lpstr>
      <vt:lpstr>NTFS – MFT zapis</vt:lpstr>
      <vt:lpstr>NTFS – iskanje podatkov</vt:lpstr>
      <vt:lpstr>Datotečni sistem NTFS</vt:lpstr>
      <vt:lpstr>Kodiranje časa pri datotekah</vt:lpstr>
      <vt:lpstr>Kodiranje časa pri datotekah</vt:lpstr>
      <vt:lpstr>NTFS – sledi datotek</vt:lpstr>
      <vt:lpstr>NTFS – sledi datotek ...</vt:lpstr>
      <vt:lpstr>NTFS – sledi datotek ...</vt:lpstr>
      <vt:lpstr>Reševanje podatkov</vt:lpstr>
      <vt:lpstr>Reševanje podatkov ...</vt:lpstr>
      <vt:lpstr>Reševanje podatkov ...</vt:lpstr>
      <vt:lpstr>Reševanje podatkov ...</vt:lpstr>
      <vt:lpstr>Zabeležke (log files)</vt:lpstr>
      <vt:lpstr>Zabeležke</vt:lpstr>
      <vt:lpstr>Register</vt:lpstr>
      <vt:lpstr>Register</vt:lpstr>
      <vt:lpstr>Omrežne sledi</vt:lpstr>
      <vt:lpstr>Omrežne sledi - brskalniki</vt:lpstr>
      <vt:lpstr>Brskalniki – piškoti</vt:lpstr>
      <vt:lpstr>Brskalniki</vt:lpstr>
      <vt:lpstr>E-pošta</vt:lpstr>
      <vt:lpstr>Drugi programi</vt:lpstr>
      <vt:lpstr>Sledi omrežnega dostopa</vt:lpstr>
    </vt:vector>
  </TitlesOfParts>
  <Company>UL FRI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Digitalna forenzika</dc:title>
  <dc:creator>Andrej (Andy) Brodnik</dc:creator>
  <cp:lastModifiedBy>Andrej (Andy) Brodnik</cp:lastModifiedBy>
  <cp:revision>313</cp:revision>
  <cp:lastPrinted>2012-03-01T22:51:30Z</cp:lastPrinted>
  <dcterms:created xsi:type="dcterms:W3CDTF">2013-02-23T21:05:08Z</dcterms:created>
  <dcterms:modified xsi:type="dcterms:W3CDTF">2016-02-29T05:41:57Z</dcterms:modified>
</cp:coreProperties>
</file>