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45" r:id="rId2"/>
    <p:sldId id="288" r:id="rId3"/>
    <p:sldId id="352" r:id="rId4"/>
    <p:sldId id="354" r:id="rId5"/>
    <p:sldId id="357" r:id="rId6"/>
    <p:sldId id="355" r:id="rId7"/>
    <p:sldId id="356" r:id="rId8"/>
    <p:sldId id="346" r:id="rId9"/>
    <p:sldId id="351" r:id="rId10"/>
    <p:sldId id="353" r:id="rId11"/>
    <p:sldId id="358" r:id="rId12"/>
    <p:sldId id="349" r:id="rId13"/>
    <p:sldId id="348" r:id="rId14"/>
    <p:sldId id="383" r:id="rId15"/>
    <p:sldId id="361" r:id="rId16"/>
    <p:sldId id="347" r:id="rId17"/>
    <p:sldId id="350" r:id="rId18"/>
    <p:sldId id="363" r:id="rId19"/>
    <p:sldId id="364" r:id="rId20"/>
    <p:sldId id="359" r:id="rId21"/>
    <p:sldId id="367" r:id="rId22"/>
    <p:sldId id="368" r:id="rId23"/>
    <p:sldId id="362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82" r:id="rId32"/>
    <p:sldId id="384" r:id="rId33"/>
    <p:sldId id="385" r:id="rId34"/>
    <p:sldId id="366" r:id="rId35"/>
    <p:sldId id="376" r:id="rId36"/>
    <p:sldId id="378" r:id="rId37"/>
    <p:sldId id="380" r:id="rId38"/>
    <p:sldId id="381" r:id="rId39"/>
    <p:sldId id="379" r:id="rId40"/>
    <p:sldId id="37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43" autoAdjust="0"/>
  </p:normalViewPr>
  <p:slideViewPr>
    <p:cSldViewPr snapToGrid="0" snapToObjects="1">
      <p:cViewPr varScale="1">
        <p:scale>
          <a:sx n="120" d="100"/>
          <a:sy n="120" d="100"/>
        </p:scale>
        <p:origin x="12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3C95-53CE-B74C-93E4-81E752401715}" type="datetimeFigureOut">
              <a:rPr lang="en-US" smtClean="0"/>
              <a:pPr/>
              <a:t>5/2/16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2F3F-C784-EF4D-86BE-9BD617D2DD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3658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AB1B-B980-714A-A270-F2548E57D315}" type="datetimeFigureOut">
              <a:rPr lang="en-US" smtClean="0"/>
              <a:pPr/>
              <a:t>5/2/16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ED6E-FD4B-8245-84EB-A19C918E8E4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898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x-none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Andrej Brodnik: Digitalna forenzika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de.sourceforge.net/" TargetMode="External"/><Relationship Id="rId3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thname.com/fhs/pub/fhs-2.3.html" TargetMode="External"/><Relationship Id="rId3" Type="http://schemas.openxmlformats.org/officeDocument/2006/relationships/hyperlink" Target="http://www.linuxfoundation.org/collaborate/workgroups/lsb/fh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nuxsoftware.co.nz/wiki/ext3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neynet.org/" TargetMode="External"/><Relationship Id="rId4" Type="http://schemas.openxmlformats.org/officeDocument/2006/relationships/hyperlink" Target="http://www.honeynet.org/challeng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mG8yt1Wpu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Digitalna forenzika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Andrej Brodnik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Beležke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Mar  8 00:00:00 </a:t>
            </a:r>
            <a:r>
              <a:rPr lang="en-US" dirty="0" err="1" smtClean="0">
                <a:sym typeface="Wingdings"/>
              </a:rPr>
              <a:t>svarun</a:t>
            </a:r>
            <a:r>
              <a:rPr lang="en-US" dirty="0" smtClean="0">
                <a:sym typeface="Wingdings"/>
              </a:rPr>
              <a:t> newsyslog[85254]: </a:t>
            </a:r>
            <a:r>
              <a:rPr lang="en-US" dirty="0" err="1" smtClean="0">
                <a:sym typeface="Wingdings"/>
              </a:rPr>
              <a:t>logfile</a:t>
            </a:r>
            <a:r>
              <a:rPr lang="en-US" dirty="0" smtClean="0">
                <a:sym typeface="Wingdings"/>
              </a:rPr>
              <a:t> turned over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Mar  8 00:00:12 </a:t>
            </a:r>
            <a:r>
              <a:rPr lang="en-US" dirty="0" err="1" smtClean="0">
                <a:sym typeface="Wingdings"/>
              </a:rPr>
              <a:t>svarun</a:t>
            </a:r>
            <a:r>
              <a:rPr lang="en-US" dirty="0" smtClean="0">
                <a:sym typeface="Wingdings"/>
              </a:rPr>
              <a:t> postfix/smtpd[85247]: connect from S0106c0c1c0ddffcf.vf.shawcable.net[70.69.32.154]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Mar  8 00:00:12 </a:t>
            </a:r>
            <a:r>
              <a:rPr lang="en-US" dirty="0" err="1" smtClean="0">
                <a:sym typeface="Wingdings"/>
              </a:rPr>
              <a:t>svarun</a:t>
            </a:r>
            <a:r>
              <a:rPr lang="en-US" dirty="0" smtClean="0">
                <a:sym typeface="Wingdings"/>
              </a:rPr>
              <a:t> postfix/smtpd[85247]: NOQUEUE: reject: RCPT from S0106c0c1c0ddffcf.vf.shawcable.net[70.69.32.154]: 554 5.7.1 Service unavailable; Client host [70.69.32.154] blocked using </a:t>
            </a:r>
            <a:r>
              <a:rPr lang="en-US" dirty="0" err="1" smtClean="0">
                <a:sym typeface="Wingdings"/>
              </a:rPr>
              <a:t>bl.spamcop.net</a:t>
            </a:r>
            <a:r>
              <a:rPr lang="en-US" dirty="0" smtClean="0">
                <a:sym typeface="Wingdings"/>
              </a:rPr>
              <a:t>; Blocked - see http://www.spamcop.net/bl.shtml?70.69.32.154; from=&lt;unscrupulousnessiw2@deltamar.net&gt; to=&lt;</a:t>
            </a:r>
            <a:r>
              <a:rPr lang="en-US" dirty="0" err="1" smtClean="0">
                <a:sym typeface="Wingdings"/>
              </a:rPr>
              <a:t>xxxx@brodnik.org</a:t>
            </a:r>
            <a:r>
              <a:rPr lang="en-US" dirty="0" smtClean="0">
                <a:sym typeface="Wingdings"/>
              </a:rPr>
              <a:t>&gt; proto=ESMTP </a:t>
            </a:r>
            <a:r>
              <a:rPr lang="en-US" dirty="0" err="1" smtClean="0">
                <a:sym typeface="Wingdings"/>
              </a:rPr>
              <a:t>helo</a:t>
            </a:r>
            <a:r>
              <a:rPr lang="en-US" dirty="0" smtClean="0">
                <a:sym typeface="Wingdings"/>
              </a:rPr>
              <a:t>=&lt;</a:t>
            </a:r>
            <a:r>
              <a:rPr lang="en-US" dirty="0" err="1" smtClean="0">
                <a:sym typeface="Wingdings"/>
              </a:rPr>
              <a:t>deltamar.net</a:t>
            </a:r>
            <a:r>
              <a:rPr lang="en-US" dirty="0" smtClean="0">
                <a:sym typeface="Wingdings"/>
              </a:rPr>
              <a:t>&gt;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Mar  8 00:00:12 </a:t>
            </a:r>
            <a:r>
              <a:rPr lang="en-US" dirty="0" err="1" smtClean="0">
                <a:sym typeface="Wingdings"/>
              </a:rPr>
              <a:t>svarun</a:t>
            </a:r>
            <a:r>
              <a:rPr lang="en-US" dirty="0" smtClean="0">
                <a:sym typeface="Wingdings"/>
              </a:rPr>
              <a:t> postfix/smtpd[85247]: lost connection after DATA from S0106c0c1c0ddffcf.vf.shawcable.net[70.69.32.154]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Shramba podatkov in skrivanje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7879323" cy="692151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poenostavljena organiziranost diska z datotečnim sistemom FAT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7" name="Picture 7" descr="C:\Documents and Settings\palaniv\Desktop\Imagebank\15\f15-06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92350"/>
            <a:ext cx="86106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Datotečni sistemi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2514600"/>
          </a:xfrm>
        </p:spPr>
        <p:txBody>
          <a:bodyPr>
            <a:normAutofit/>
          </a:bodyPr>
          <a:lstStyle/>
          <a:p>
            <a:r>
              <a:rPr lang="sl-SI" dirty="0" smtClean="0"/>
              <a:t>imamo imenike in indeksna vozlišča (</a:t>
            </a:r>
            <a:r>
              <a:rPr lang="sl-SI" i="1" dirty="0" smtClean="0"/>
              <a:t>inode</a:t>
            </a:r>
            <a:r>
              <a:rPr lang="sl-SI" dirty="0" smtClean="0"/>
              <a:t>)</a:t>
            </a:r>
          </a:p>
          <a:p>
            <a:r>
              <a:rPr lang="sl-SI" dirty="0" smtClean="0"/>
              <a:t>inode ima podobno funkcijo kot FAT in MFT hkrati</a:t>
            </a:r>
          </a:p>
          <a:p>
            <a:r>
              <a:rPr lang="sl-SI" dirty="0" smtClean="0"/>
              <a:t>imenik je samo posebna oblika datoteke</a:t>
            </a:r>
          </a:p>
          <a:p>
            <a:pPr lvl="1"/>
            <a:r>
              <a:rPr lang="sl-SI" dirty="0" smtClean="0"/>
              <a:t>imamo še posebne datoteke: povezave (</a:t>
            </a:r>
            <a:r>
              <a:rPr lang="sl-SI" i="1" dirty="0" smtClean="0"/>
              <a:t>links</a:t>
            </a:r>
            <a:r>
              <a:rPr lang="sl-SI" dirty="0" smtClean="0"/>
              <a:t>), cevovode (</a:t>
            </a:r>
            <a:r>
              <a:rPr lang="sl-SI" i="1" dirty="0" smtClean="0"/>
              <a:t>pipe</a:t>
            </a:r>
            <a:r>
              <a:rPr lang="sl-SI" dirty="0" smtClean="0"/>
              <a:t>), vtič (</a:t>
            </a:r>
            <a:r>
              <a:rPr lang="sl-SI" i="1" dirty="0" smtClean="0"/>
              <a:t>socket</a:t>
            </a:r>
            <a:r>
              <a:rPr lang="sl-SI" dirty="0" smtClean="0"/>
              <a:t>), 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18-02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258737"/>
            <a:ext cx="662463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Datotečni sistemi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504702" cy="4605867"/>
          </a:xfrm>
        </p:spPr>
        <p:txBody>
          <a:bodyPr/>
          <a:lstStyle/>
          <a:p>
            <a:r>
              <a:rPr lang="sl-SI" dirty="0" smtClean="0"/>
              <a:t>najstarejši: Unix File System – UFS</a:t>
            </a:r>
          </a:p>
          <a:p>
            <a:r>
              <a:rPr lang="sl-SI" dirty="0" smtClean="0"/>
              <a:t>mlajša in uporabljena v sistemih Linux: ext2 in ext3</a:t>
            </a:r>
          </a:p>
          <a:p>
            <a:pPr lvl="1"/>
            <a:r>
              <a:rPr lang="sl-SI" dirty="0" smtClean="0"/>
              <a:t>obstajata tudi ext in ext4</a:t>
            </a:r>
          </a:p>
          <a:p>
            <a:r>
              <a:rPr lang="sl-SI" dirty="0" smtClean="0"/>
              <a:t>obstaja še vrsta drugih datotečnih sistemov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166" y="1600200"/>
            <a:ext cx="4637833" cy="4940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Čas v operacijskem sistemu Unix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čas se meri v sekundah</a:t>
            </a:r>
          </a:p>
          <a:p>
            <a:r>
              <a:rPr lang="sl-SI" dirty="0" smtClean="0"/>
              <a:t>hrani se kot število, ki ima začetek 1. prosinca 1970 – </a:t>
            </a:r>
            <a:r>
              <a:rPr lang="sl-SI" i="1" dirty="0" smtClean="0"/>
              <a:t>epoch</a:t>
            </a:r>
            <a:r>
              <a:rPr lang="sl-SI" dirty="0" smtClean="0"/>
              <a:t> </a:t>
            </a:r>
          </a:p>
          <a:p>
            <a:pPr lvl="1"/>
            <a:r>
              <a:rPr lang="sl-SI" dirty="0" smtClean="0"/>
              <a:t>če je čas shranjen kot 32-bitno število, bo prišlo do preliva v torek, 19. prosinca 2038 ob 03:14:07 UTC – Y2K38 problem</a:t>
            </a:r>
          </a:p>
          <a:p>
            <a:r>
              <a:rPr lang="sl-SI" dirty="0" smtClean="0"/>
              <a:t>UTC – </a:t>
            </a:r>
            <a:r>
              <a:rPr lang="sl-SI" i="1" dirty="0" smtClean="0"/>
              <a:t>Coordinate Universal Time</a:t>
            </a:r>
            <a:r>
              <a:rPr lang="sl-SI" dirty="0" smtClean="0"/>
              <a:t>: usklajena definicija časa, ki upošteva prestopna leta, prestopne sekunde, ...</a:t>
            </a:r>
          </a:p>
          <a:p>
            <a:pPr lvl="1"/>
            <a:r>
              <a:rPr lang="sl-SI" dirty="0" smtClean="0"/>
              <a:t>35. prestopna sekunda se je zgodila 30. rožnika 2012</a:t>
            </a:r>
          </a:p>
          <a:p>
            <a:pPr lvl="1"/>
            <a:r>
              <a:rPr lang="sl-SI" dirty="0" smtClean="0"/>
              <a:t>usklajen čas med večimi atomskimi urami</a:t>
            </a:r>
          </a:p>
          <a:p>
            <a:pPr lvl="1"/>
            <a:r>
              <a:rPr lang="sl-SI" dirty="0" smtClean="0"/>
              <a:t>eden od naslednikov GMT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Datotečni sistemi UFS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49" y="1608668"/>
            <a:ext cx="8003117" cy="2396066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definiran, ko je bil uveden VFS v BSD4.2</a:t>
            </a:r>
          </a:p>
          <a:p>
            <a:r>
              <a:rPr lang="sl-SI" dirty="0" smtClean="0"/>
              <a:t>uporabljen v *BSD sistemih</a:t>
            </a:r>
          </a:p>
          <a:p>
            <a:r>
              <a:rPr lang="sl-SI" dirty="0" smtClean="0"/>
              <a:t>kasneje uporabljen v Solaris OS</a:t>
            </a:r>
          </a:p>
          <a:p>
            <a:pPr>
              <a:buNone/>
            </a:pPr>
            <a:endParaRPr lang="sl-SI" dirty="0" smtClean="0"/>
          </a:p>
          <a:p>
            <a:pPr algn="r">
              <a:buNone/>
            </a:pPr>
            <a:r>
              <a:rPr lang="sl-SI" sz="1647" dirty="0" smtClean="0"/>
              <a:t>vir: </a:t>
            </a:r>
            <a:r>
              <a:rPr lang="sl-SI" sz="1647" i="1" dirty="0" smtClean="0"/>
              <a:t>Solaris Internals, </a:t>
            </a:r>
            <a:r>
              <a:rPr lang="en-US" sz="1647" i="1" dirty="0" smtClean="0"/>
              <a:t>The UFS File System</a:t>
            </a:r>
            <a:r>
              <a:rPr lang="en-US" sz="1647" dirty="0" smtClean="0"/>
              <a:t>, Updated by Frank </a:t>
            </a:r>
            <a:r>
              <a:rPr lang="en-US" sz="1647" dirty="0" err="1" smtClean="0"/>
              <a:t>Batschulat</a:t>
            </a:r>
            <a:r>
              <a:rPr lang="en-US" sz="1647" dirty="0" smtClean="0"/>
              <a:t>, Shawn </a:t>
            </a:r>
            <a:r>
              <a:rPr lang="en-US" sz="1647" dirty="0" err="1" smtClean="0"/>
              <a:t>Debnath</a:t>
            </a:r>
            <a:r>
              <a:rPr lang="en-US" sz="1647" dirty="0" smtClean="0"/>
              <a:t>, Sarah </a:t>
            </a:r>
            <a:r>
              <a:rPr lang="en-US" sz="1647" dirty="0" err="1" smtClean="0"/>
              <a:t>Jelinek</a:t>
            </a:r>
            <a:r>
              <a:rPr lang="en-US" sz="1647" dirty="0" smtClean="0"/>
              <a:t>, </a:t>
            </a:r>
            <a:r>
              <a:rPr lang="en-US" sz="1647" dirty="0" err="1" smtClean="0"/>
              <a:t>Dworkin</a:t>
            </a:r>
            <a:r>
              <a:rPr lang="en-US" sz="1647" dirty="0" smtClean="0"/>
              <a:t> Muller, and Karen </a:t>
            </a:r>
            <a:r>
              <a:rPr lang="en-US" sz="1647" dirty="0" err="1" smtClean="0"/>
              <a:t>Rochford</a:t>
            </a:r>
            <a:r>
              <a:rPr lang="en-US" sz="1647" dirty="0" smtClean="0"/>
              <a:t> </a:t>
            </a:r>
            <a:endParaRPr lang="sl-SI" sz="1647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66" y="4004734"/>
            <a:ext cx="8166100" cy="23241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UFS – indeksno vozlišče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"/>
                <a:cs typeface="Courier"/>
              </a:rPr>
              <a:t>struct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dinode</a:t>
            </a:r>
            <a:r>
              <a:rPr lang="en-US" dirty="0" smtClean="0">
                <a:latin typeface="Courier"/>
                <a:cs typeface="Courier"/>
              </a:rPr>
              <a:t> {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u_int16_t       </a:t>
            </a:r>
            <a:r>
              <a:rPr lang="en-US" dirty="0" err="1" smtClean="0">
                <a:latin typeface="Courier"/>
                <a:cs typeface="Courier"/>
              </a:rPr>
              <a:t>di_mode</a:t>
            </a:r>
            <a:r>
              <a:rPr lang="en-US" dirty="0" smtClean="0">
                <a:latin typeface="Courier"/>
                <a:cs typeface="Courier"/>
              </a:rPr>
              <a:t>;        /*   0: IFMT, permissions; see below.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int16_t         </a:t>
            </a:r>
            <a:r>
              <a:rPr lang="en-US" dirty="0" err="1" smtClean="0">
                <a:latin typeface="Courier"/>
                <a:cs typeface="Courier"/>
              </a:rPr>
              <a:t>di_nlink</a:t>
            </a:r>
            <a:r>
              <a:rPr lang="en-US" dirty="0" smtClean="0">
                <a:latin typeface="Courier"/>
                <a:cs typeface="Courier"/>
              </a:rPr>
              <a:t>;       /*   2: File link count.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union {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  u_int16_t oldids[2];          /*   4: </a:t>
            </a:r>
            <a:r>
              <a:rPr lang="en-US" dirty="0" err="1" smtClean="0">
                <a:latin typeface="Courier"/>
                <a:cs typeface="Courier"/>
              </a:rPr>
              <a:t>Ffs</a:t>
            </a:r>
            <a:r>
              <a:rPr lang="en-US" dirty="0" smtClean="0">
                <a:latin typeface="Courier"/>
                <a:cs typeface="Courier"/>
              </a:rPr>
              <a:t>: old user and group ids.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  int32_t   </a:t>
            </a:r>
            <a:r>
              <a:rPr lang="en-US" dirty="0" err="1" smtClean="0">
                <a:latin typeface="Courier"/>
                <a:cs typeface="Courier"/>
              </a:rPr>
              <a:t>inumber</a:t>
            </a:r>
            <a:r>
              <a:rPr lang="en-US" dirty="0" smtClean="0">
                <a:latin typeface="Courier"/>
                <a:cs typeface="Courier"/>
              </a:rPr>
              <a:t>;            /*   4: </a:t>
            </a:r>
            <a:r>
              <a:rPr lang="en-US" dirty="0" err="1" smtClean="0">
                <a:latin typeface="Courier"/>
                <a:cs typeface="Courier"/>
              </a:rPr>
              <a:t>Lfs</a:t>
            </a:r>
            <a:r>
              <a:rPr lang="en-US" dirty="0" smtClean="0">
                <a:latin typeface="Courier"/>
                <a:cs typeface="Courier"/>
              </a:rPr>
              <a:t>: </a:t>
            </a:r>
            <a:r>
              <a:rPr lang="en-US" dirty="0" err="1" smtClean="0">
                <a:latin typeface="Courier"/>
                <a:cs typeface="Courier"/>
              </a:rPr>
              <a:t>inode</a:t>
            </a:r>
            <a:r>
              <a:rPr lang="en-US" dirty="0" smtClean="0">
                <a:latin typeface="Courier"/>
                <a:cs typeface="Courier"/>
              </a:rPr>
              <a:t> number.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} </a:t>
            </a:r>
            <a:r>
              <a:rPr lang="en-US" dirty="0" err="1" smtClean="0">
                <a:latin typeface="Courier"/>
                <a:cs typeface="Courier"/>
              </a:rPr>
              <a:t>di_u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u_int64_t       </a:t>
            </a:r>
            <a:r>
              <a:rPr lang="en-US" dirty="0" err="1" smtClean="0">
                <a:latin typeface="Courier"/>
                <a:cs typeface="Courier"/>
              </a:rPr>
              <a:t>di_size</a:t>
            </a:r>
            <a:r>
              <a:rPr lang="en-US" dirty="0" smtClean="0">
                <a:latin typeface="Courier"/>
                <a:cs typeface="Courier"/>
              </a:rPr>
              <a:t>;        /*   8: File byte count.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di_atime</a:t>
            </a:r>
            <a:r>
              <a:rPr lang="en-US" dirty="0" smtClean="0">
                <a:latin typeface="Courier"/>
                <a:cs typeface="Courier"/>
              </a:rPr>
              <a:t>;       /*  16: Last access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di_atimensec</a:t>
            </a:r>
            <a:r>
              <a:rPr lang="en-US" dirty="0" smtClean="0">
                <a:latin typeface="Courier"/>
                <a:cs typeface="Courier"/>
              </a:rPr>
              <a:t>;   /*  20: Last access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di_mtime</a:t>
            </a:r>
            <a:r>
              <a:rPr lang="en-US" dirty="0" smtClean="0">
                <a:latin typeface="Courier"/>
                <a:cs typeface="Courier"/>
              </a:rPr>
              <a:t>;       /*  24: Last modified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di_mtimensec</a:t>
            </a:r>
            <a:r>
              <a:rPr lang="en-US" dirty="0" smtClean="0">
                <a:latin typeface="Courier"/>
                <a:cs typeface="Courier"/>
              </a:rPr>
              <a:t>;   /*  28: Last modified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di_ctime</a:t>
            </a:r>
            <a:r>
              <a:rPr lang="en-US" dirty="0" smtClean="0">
                <a:latin typeface="Courier"/>
                <a:cs typeface="Courier"/>
              </a:rPr>
              <a:t>;       /*  32: Last </a:t>
            </a:r>
            <a:r>
              <a:rPr lang="en-US" dirty="0" err="1" smtClean="0">
                <a:latin typeface="Courier"/>
                <a:cs typeface="Courier"/>
              </a:rPr>
              <a:t>inode</a:t>
            </a:r>
            <a:r>
              <a:rPr lang="en-US" dirty="0" smtClean="0">
                <a:latin typeface="Courier"/>
                <a:cs typeface="Courier"/>
              </a:rPr>
              <a:t> change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di_ctimensec</a:t>
            </a:r>
            <a:r>
              <a:rPr lang="en-US" dirty="0" smtClean="0">
                <a:latin typeface="Courier"/>
                <a:cs typeface="Courier"/>
              </a:rPr>
              <a:t>;   /*  36: Last </a:t>
            </a:r>
            <a:r>
              <a:rPr lang="en-US" dirty="0" err="1" smtClean="0">
                <a:latin typeface="Courier"/>
                <a:cs typeface="Courier"/>
              </a:rPr>
              <a:t>inode</a:t>
            </a:r>
            <a:r>
              <a:rPr lang="en-US" dirty="0" smtClean="0">
                <a:latin typeface="Courier"/>
                <a:cs typeface="Courier"/>
              </a:rPr>
              <a:t> change time.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ufs_daddr_t</a:t>
            </a: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dirty="0" err="1" smtClean="0">
                <a:latin typeface="Courier"/>
                <a:cs typeface="Courier"/>
              </a:rPr>
              <a:t>di_db[NDADDR</a:t>
            </a:r>
            <a:r>
              <a:rPr lang="en-US" dirty="0" smtClean="0">
                <a:latin typeface="Courier"/>
                <a:cs typeface="Courier"/>
              </a:rPr>
              <a:t>];  /*  40: Direct disk blocks.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ufs_daddr_t</a:t>
            </a: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dirty="0" err="1" smtClean="0">
                <a:latin typeface="Courier"/>
                <a:cs typeface="Courier"/>
              </a:rPr>
              <a:t>di_ib[NIADDR</a:t>
            </a:r>
            <a:r>
              <a:rPr lang="en-US" dirty="0" smtClean="0">
                <a:latin typeface="Courier"/>
                <a:cs typeface="Courier"/>
              </a:rPr>
              <a:t>];  /*  88: Indirect disk blocks.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u_int32_t       </a:t>
            </a:r>
            <a:r>
              <a:rPr lang="en-US" dirty="0" err="1" smtClean="0">
                <a:latin typeface="Courier"/>
                <a:cs typeface="Courier"/>
              </a:rPr>
              <a:t>di_flags</a:t>
            </a:r>
            <a:r>
              <a:rPr lang="en-US" dirty="0" smtClean="0">
                <a:latin typeface="Courier"/>
                <a:cs typeface="Courier"/>
              </a:rPr>
              <a:t>;       /* 100: Status flags (</a:t>
            </a:r>
            <a:r>
              <a:rPr lang="en-US" dirty="0" err="1" smtClean="0">
                <a:latin typeface="Courier"/>
                <a:cs typeface="Courier"/>
              </a:rPr>
              <a:t>chflags</a:t>
            </a:r>
            <a:r>
              <a:rPr lang="en-US" dirty="0" smtClean="0">
                <a:latin typeface="Courier"/>
                <a:cs typeface="Courier"/>
              </a:rPr>
              <a:t>).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di_blocks</a:t>
            </a:r>
            <a:r>
              <a:rPr lang="en-US" dirty="0" smtClean="0">
                <a:latin typeface="Courier"/>
                <a:cs typeface="Courier"/>
              </a:rPr>
              <a:t>;      /* 104: Blocks actually held.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</a:t>
            </a:r>
            <a:r>
              <a:rPr lang="en-US" dirty="0" err="1" smtClean="0">
                <a:latin typeface="Courier"/>
                <a:cs typeface="Courier"/>
              </a:rPr>
              <a:t>di_gen</a:t>
            </a:r>
            <a:r>
              <a:rPr lang="en-US" dirty="0" smtClean="0">
                <a:latin typeface="Courier"/>
                <a:cs typeface="Courier"/>
              </a:rPr>
              <a:t>;         /* 108: Generation number.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u_int32_t       </a:t>
            </a:r>
            <a:r>
              <a:rPr lang="en-US" dirty="0" err="1" smtClean="0">
                <a:latin typeface="Courier"/>
                <a:cs typeface="Courier"/>
              </a:rPr>
              <a:t>di_uid</a:t>
            </a:r>
            <a:r>
              <a:rPr lang="en-US" dirty="0" smtClean="0">
                <a:latin typeface="Courier"/>
                <a:cs typeface="Courier"/>
              </a:rPr>
              <a:t>;         /* 112: File owner.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u_int32_t       </a:t>
            </a:r>
            <a:r>
              <a:rPr lang="en-US" dirty="0" err="1" smtClean="0">
                <a:latin typeface="Courier"/>
                <a:cs typeface="Courier"/>
              </a:rPr>
              <a:t>di_gid</a:t>
            </a:r>
            <a:r>
              <a:rPr lang="en-US" dirty="0" smtClean="0">
                <a:latin typeface="Courier"/>
                <a:cs typeface="Courier"/>
              </a:rPr>
              <a:t>;         /* 116: File group.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int32_t         di_spare[2];    /* 120: Reserved; currently unused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Courier"/>
              <a:cs typeface="Courier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2909" dirty="0" err="1" smtClean="0">
                <a:cs typeface="Courier"/>
              </a:rPr>
              <a:t>ufs/dinode.h</a:t>
            </a:r>
            <a:endParaRPr lang="en-US" sz="2909" dirty="0" smtClean="0"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UFS – datotečni sistemi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 flipV="1">
            <a:off x="2203981" y="843411"/>
            <a:ext cx="4633322" cy="62443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UFS – imeniška datoteka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860549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posebna datoteka, ki sestoji iz delov imenika</a:t>
            </a:r>
          </a:p>
          <a:p>
            <a:r>
              <a:rPr lang="sl-SI" dirty="0" smtClean="0"/>
              <a:t>System V je imel predoločeno velikost imenika</a:t>
            </a:r>
          </a:p>
          <a:p>
            <a:r>
              <a:rPr lang="sl-SI" dirty="0" smtClean="0"/>
              <a:t>korenski imenik je opisan v inode 2</a:t>
            </a:r>
          </a:p>
          <a:p>
            <a:r>
              <a:rPr lang="sl-SI" dirty="0" smtClean="0"/>
              <a:t>vsak imenik ima poseben vnos .., ki pove, kje je starš</a:t>
            </a:r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460750"/>
            <a:ext cx="6756400" cy="2895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UFS – imeniški vnos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27093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#define	MAXNAMLEN 255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err="1" smtClean="0">
                <a:latin typeface="Courier"/>
                <a:cs typeface="Courier"/>
              </a:rPr>
              <a:t>struct</a:t>
            </a:r>
            <a:r>
              <a:rPr lang="en-US" sz="1600" dirty="0" smtClean="0">
                <a:latin typeface="Courier"/>
                <a:cs typeface="Courier"/>
              </a:rPr>
              <a:t> direct {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u_int32_t </a:t>
            </a:r>
            <a:r>
              <a:rPr lang="en-US" sz="1600" dirty="0" err="1" smtClean="0">
                <a:latin typeface="Courier"/>
                <a:cs typeface="Courier"/>
              </a:rPr>
              <a:t>d_ino</a:t>
            </a:r>
            <a:r>
              <a:rPr lang="en-US" sz="1600" dirty="0" smtClean="0">
                <a:latin typeface="Courier"/>
                <a:cs typeface="Courier"/>
              </a:rPr>
              <a:t>;      /* </a:t>
            </a:r>
            <a:r>
              <a:rPr lang="en-US" sz="1600" dirty="0" err="1" smtClean="0">
                <a:latin typeface="Courier"/>
                <a:cs typeface="Courier"/>
              </a:rPr>
              <a:t>inode</a:t>
            </a:r>
            <a:r>
              <a:rPr lang="en-US" sz="1600" dirty="0" smtClean="0">
                <a:latin typeface="Courier"/>
                <a:cs typeface="Courier"/>
              </a:rPr>
              <a:t> number of entry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u_int16_t </a:t>
            </a:r>
            <a:r>
              <a:rPr lang="en-US" sz="1600" dirty="0" err="1" smtClean="0">
                <a:latin typeface="Courier"/>
                <a:cs typeface="Courier"/>
              </a:rPr>
              <a:t>d_reclen</a:t>
            </a:r>
            <a:r>
              <a:rPr lang="en-US" sz="1600" dirty="0" smtClean="0">
                <a:latin typeface="Courier"/>
                <a:cs typeface="Courier"/>
              </a:rPr>
              <a:t>;   /* length of this record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u_int8_t  </a:t>
            </a:r>
            <a:r>
              <a:rPr lang="en-US" sz="1600" dirty="0" err="1" smtClean="0">
                <a:latin typeface="Courier"/>
                <a:cs typeface="Courier"/>
              </a:rPr>
              <a:t>d_type</a:t>
            </a:r>
            <a:r>
              <a:rPr lang="en-US" sz="1600" dirty="0" smtClean="0">
                <a:latin typeface="Courier"/>
                <a:cs typeface="Courier"/>
              </a:rPr>
              <a:t>;     /* file type, see below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u_int8_t  </a:t>
            </a:r>
            <a:r>
              <a:rPr lang="en-US" sz="1600" dirty="0" err="1" smtClean="0">
                <a:latin typeface="Courier"/>
                <a:cs typeface="Courier"/>
              </a:rPr>
              <a:t>d_namlen</a:t>
            </a:r>
            <a:r>
              <a:rPr lang="en-US" sz="1600" dirty="0" smtClean="0">
                <a:latin typeface="Courier"/>
                <a:cs typeface="Courier"/>
              </a:rPr>
              <a:t>;   /* length of string in </a:t>
            </a:r>
            <a:r>
              <a:rPr lang="en-US" sz="1600" dirty="0" err="1" smtClean="0">
                <a:latin typeface="Courier"/>
                <a:cs typeface="Courier"/>
              </a:rPr>
              <a:t>d_name</a:t>
            </a:r>
            <a:r>
              <a:rPr lang="en-US" sz="1600" dirty="0" smtClean="0">
                <a:latin typeface="Courier"/>
                <a:cs typeface="Courier"/>
              </a:rPr>
              <a:t>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char      </a:t>
            </a:r>
            <a:r>
              <a:rPr lang="en-US" sz="1600" dirty="0" err="1" smtClean="0">
                <a:latin typeface="Courier"/>
                <a:cs typeface="Courier"/>
              </a:rPr>
              <a:t>d_name[MAXNAMLEN</a:t>
            </a:r>
            <a:r>
              <a:rPr lang="en-US" sz="1600" dirty="0" smtClean="0">
                <a:latin typeface="Courier"/>
                <a:cs typeface="Courier"/>
              </a:rPr>
              <a:t> + 1];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                /* name with length &lt;= MAXNAMLEN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};</a:t>
            </a:r>
            <a:endParaRPr lang="en-US" dirty="0" smtClean="0">
              <a:latin typeface="Courier"/>
              <a:cs typeface="Courier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dirty="0" err="1" smtClean="0">
                <a:cs typeface="Courier"/>
              </a:rPr>
              <a:t>ufs/dir.h</a:t>
            </a:r>
            <a:endParaRPr lang="en-US" dirty="0" smtClean="0"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0965" y="4191001"/>
            <a:ext cx="7878788" cy="216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Izziv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čemu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 je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namenjen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zapis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reclen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? Se to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da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izkoristiti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za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skrivanje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podatkov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ourier"/>
              </a:rPr>
              <a:t>?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i="1" baseline="0" dirty="0" err="1" smtClean="0">
                <a:solidFill>
                  <a:srgbClr val="FFFF00"/>
                </a:solidFill>
                <a:cs typeface="Courier"/>
              </a:rPr>
              <a:t>Izziv</a:t>
            </a:r>
            <a:r>
              <a:rPr lang="en-US" sz="2400" i="1" baseline="0" dirty="0" smtClean="0">
                <a:solidFill>
                  <a:srgbClr val="FFFF00"/>
                </a:solidFill>
                <a:cs typeface="Courier"/>
              </a:rPr>
              <a:t>:</a:t>
            </a:r>
            <a:r>
              <a:rPr lang="en-US" sz="2400" baseline="0" dirty="0" smtClean="0">
                <a:solidFill>
                  <a:srgbClr val="FFFF00"/>
                </a:solidFill>
                <a:cs typeface="Courier"/>
              </a:rPr>
              <a:t> </a:t>
            </a:r>
            <a:r>
              <a:rPr lang="en-US" sz="2400" baseline="0" dirty="0" err="1" smtClean="0">
                <a:solidFill>
                  <a:srgbClr val="FFFF00"/>
                </a:solidFill>
                <a:cs typeface="Courier"/>
              </a:rPr>
              <a:t>kaj</a:t>
            </a:r>
            <a:r>
              <a:rPr lang="en-US" sz="2400" baseline="0" dirty="0" smtClean="0">
                <a:solidFill>
                  <a:srgbClr val="FFFF00"/>
                </a:solidFill>
                <a:cs typeface="Courier"/>
              </a:rPr>
              <a:t> je to ACL? </a:t>
            </a:r>
            <a:r>
              <a:rPr lang="en-US" sz="2400" baseline="0" dirty="0" err="1" smtClean="0">
                <a:solidFill>
                  <a:srgbClr val="FFFF00"/>
                </a:solidFill>
                <a:cs typeface="Courier"/>
              </a:rPr>
              <a:t>Kako</a:t>
            </a:r>
            <a:r>
              <a:rPr lang="en-US" sz="2400" baseline="0" dirty="0" smtClean="0">
                <a:solidFill>
                  <a:srgbClr val="FFFF00"/>
                </a:solidFill>
                <a:cs typeface="Courier"/>
              </a:rPr>
              <a:t> je</a:t>
            </a:r>
            <a:r>
              <a:rPr lang="en-US" sz="2400" dirty="0" smtClean="0">
                <a:solidFill>
                  <a:srgbClr val="FFFF00"/>
                </a:solidFill>
                <a:cs typeface="Courier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cs typeface="Courier"/>
              </a:rPr>
              <a:t>implementiran</a:t>
            </a:r>
            <a:r>
              <a:rPr lang="en-US" sz="2400" dirty="0" smtClean="0">
                <a:solidFill>
                  <a:srgbClr val="FFFF00"/>
                </a:solidFill>
                <a:cs typeface="Courier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cs typeface="Courier"/>
              </a:rPr>
              <a:t>pri</a:t>
            </a:r>
            <a:r>
              <a:rPr lang="en-US" sz="2400" dirty="0" smtClean="0">
                <a:solidFill>
                  <a:srgbClr val="FFFF00"/>
                </a:solidFill>
                <a:cs typeface="Courier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cs typeface="Courier"/>
              </a:rPr>
              <a:t>ufs</a:t>
            </a:r>
            <a:r>
              <a:rPr lang="en-US" sz="2400" dirty="0" smtClean="0">
                <a:solidFill>
                  <a:srgbClr val="FFFF00"/>
                </a:solidFill>
                <a:cs typeface="Courier"/>
              </a:rPr>
              <a:t>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19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Operacijski sistem Unix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sl-SI" i="1" dirty="0" smtClean="0">
                <a:solidFill>
                  <a:srgbClr val="FFFF00"/>
                </a:solidFill>
              </a:rPr>
              <a:t>poglavje 18</a:t>
            </a:r>
          </a:p>
          <a:p>
            <a:r>
              <a:rPr lang="sl-SI" dirty="0" smtClean="0"/>
              <a:t>razvoj skozi zgodovino: </a:t>
            </a:r>
            <a:r>
              <a:rPr lang="sl-SI" i="1" dirty="0" smtClean="0"/>
              <a:t>System V</a:t>
            </a:r>
            <a:r>
              <a:rPr lang="sl-SI" dirty="0" smtClean="0"/>
              <a:t>, </a:t>
            </a:r>
            <a:r>
              <a:rPr lang="sl-SI" i="1" dirty="0" smtClean="0"/>
              <a:t>HP-UX</a:t>
            </a:r>
            <a:r>
              <a:rPr lang="sl-SI" dirty="0" smtClean="0"/>
              <a:t>, </a:t>
            </a:r>
            <a:r>
              <a:rPr lang="sl-SI" i="1" dirty="0" smtClean="0"/>
              <a:t>BSD, ...</a:t>
            </a:r>
            <a:endParaRPr lang="sl-SI" dirty="0" smtClean="0"/>
          </a:p>
          <a:p>
            <a:r>
              <a:rPr lang="sl-SI" dirty="0" smtClean="0"/>
              <a:t>kasneje so se pojavili odprtokodne inačice:</a:t>
            </a:r>
          </a:p>
          <a:p>
            <a:pPr lvl="1"/>
            <a:r>
              <a:rPr lang="sl-SI" dirty="0" smtClean="0"/>
              <a:t>Linux: RedHat, SUSE, Ubuntu, ...</a:t>
            </a:r>
          </a:p>
          <a:p>
            <a:pPr lvl="1"/>
            <a:r>
              <a:rPr lang="sl-SI" dirty="0" smtClean="0"/>
              <a:t>BSD: FreeBSD, OpenBSD, NetBSD</a:t>
            </a:r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UFS – nadblok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nadblok (</a:t>
            </a:r>
            <a:r>
              <a:rPr lang="sl-SI" i="1" dirty="0" smtClean="0"/>
              <a:t>superblock</a:t>
            </a:r>
            <a:r>
              <a:rPr lang="sl-SI" dirty="0" smtClean="0"/>
              <a:t>) hrani opis konfiguracije skupine cilindrov</a:t>
            </a:r>
          </a:p>
          <a:p>
            <a:r>
              <a:rPr lang="sl-SI" dirty="0" smtClean="0"/>
              <a:t>raztreseno po disku – na začetku vsake skupine cilindrov</a:t>
            </a:r>
          </a:p>
          <a:p>
            <a:pPr lvl="1"/>
            <a:r>
              <a:rPr lang="sl-SI" dirty="0" smtClean="0"/>
              <a:t>da se ohrani knfiguracija, če se en zapis izgubi</a:t>
            </a:r>
          </a:p>
          <a:p>
            <a:r>
              <a:rPr lang="sl-SI" dirty="0" smtClean="0"/>
              <a:t>orodje </a:t>
            </a:r>
            <a:r>
              <a:rPr lang="sl-SI" b="1" dirty="0" smtClean="0">
                <a:latin typeface="Courier New"/>
              </a:rPr>
              <a:t>dumpfs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poiščite strukturo nadbloka. Kako vemo, da imamo opravka z UFS datotečnim sistemom? Kje to piše? Preberite superblock z vašega unix datotečnega sistema in v njem ugotovite, za kateri datotečni sistem gre.</a:t>
            </a:r>
          </a:p>
          <a:p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Datotečni sistem ext2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498600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osnovna struktura podobna kot pri ufs</a:t>
            </a:r>
          </a:p>
          <a:p>
            <a:r>
              <a:rPr lang="sl-SI" dirty="0" smtClean="0"/>
              <a:t>namesto skupin cilindrov, govorimo o skupinah blokov</a:t>
            </a:r>
          </a:p>
          <a:p>
            <a:r>
              <a:rPr lang="sl-SI" dirty="0" smtClean="0"/>
              <a:t>imeniki in indeksna vozlišča – kot pri UFS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7" descr="C:\Documents and Settings\palaniv\Desktop\Imagebank\18\f18-0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5784"/>
            <a:ext cx="8305800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Datotečni sistem ext2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888999"/>
          </a:xfrm>
        </p:spPr>
        <p:txBody>
          <a:bodyPr>
            <a:normAutofit/>
          </a:bodyPr>
          <a:lstStyle/>
          <a:p>
            <a:r>
              <a:rPr lang="sl-SI" dirty="0" smtClean="0"/>
              <a:t>orodje za pregledovanje diska: Linux Disk Editor (LDE) (</a:t>
            </a:r>
            <a:r>
              <a:rPr lang="en-US" dirty="0" smtClean="0">
                <a:hlinkClick r:id="rId2"/>
              </a:rPr>
              <a:t>http://lde.sourceforge.net/</a:t>
            </a:r>
            <a:r>
              <a:rPr lang="en-US" dirty="0" smtClean="0"/>
              <a:t>)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7" descr="C:\Documents and Settings\palaniv\Desktop\Imagebank\18\f18-04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8088" y="2366962"/>
            <a:ext cx="60198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Datotečni sistem ext2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7" name="Picture 7" descr="C:\Documents and Settings\palaniv\Desktop\Imagebank\18\f18-05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32509"/>
            <a:ext cx="76962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ext2 – indeksno vozlišče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"/>
                <a:cs typeface="Courier"/>
              </a:rPr>
              <a:t>struct</a:t>
            </a:r>
            <a:r>
              <a:rPr lang="en-US" dirty="0" smtClean="0">
                <a:latin typeface="Courier"/>
                <a:cs typeface="Courier"/>
              </a:rPr>
              <a:t> ext2_inode {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__u16   </a:t>
            </a:r>
            <a:r>
              <a:rPr lang="en-US" dirty="0" err="1" smtClean="0">
                <a:latin typeface="Courier"/>
                <a:cs typeface="Courier"/>
              </a:rPr>
              <a:t>i_mode</a:t>
            </a:r>
            <a:r>
              <a:rPr lang="en-US" dirty="0" smtClean="0">
                <a:latin typeface="Courier"/>
                <a:cs typeface="Courier"/>
              </a:rPr>
              <a:t>;         /*   0: File mode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__u16   </a:t>
            </a:r>
            <a:r>
              <a:rPr lang="en-US" dirty="0" err="1" smtClean="0">
                <a:latin typeface="Courier"/>
                <a:cs typeface="Courier"/>
              </a:rPr>
              <a:t>i_uid</a:t>
            </a:r>
            <a:r>
              <a:rPr lang="en-US" dirty="0" smtClean="0">
                <a:latin typeface="Courier"/>
                <a:cs typeface="Courier"/>
              </a:rPr>
              <a:t>;          /*   2: Owner </a:t>
            </a:r>
            <a:r>
              <a:rPr lang="en-US" dirty="0" err="1" smtClean="0">
                <a:latin typeface="Courier"/>
                <a:cs typeface="Courier"/>
              </a:rPr>
              <a:t>Uid</a:t>
            </a:r>
            <a:r>
              <a:rPr lang="en-US" dirty="0" smtClean="0">
                <a:latin typeface="Courier"/>
                <a:cs typeface="Courier"/>
              </a:rPr>
              <a:t>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i_size</a:t>
            </a:r>
            <a:r>
              <a:rPr lang="en-US" dirty="0" smtClean="0">
                <a:latin typeface="Courier"/>
                <a:cs typeface="Courier"/>
              </a:rPr>
              <a:t>;         /*   4: Size in bytes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i_atime</a:t>
            </a:r>
            <a:r>
              <a:rPr lang="en-US" dirty="0" smtClean="0">
                <a:latin typeface="Courier"/>
                <a:cs typeface="Courier"/>
              </a:rPr>
              <a:t>;        /*   8: Access time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i_ctime</a:t>
            </a:r>
            <a:r>
              <a:rPr lang="en-US" dirty="0" smtClean="0">
                <a:latin typeface="Courier"/>
                <a:cs typeface="Courier"/>
              </a:rPr>
              <a:t>;        /*  12: Creation time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i_mtime</a:t>
            </a:r>
            <a:r>
              <a:rPr lang="en-US" dirty="0" smtClean="0">
                <a:latin typeface="Courier"/>
                <a:cs typeface="Courier"/>
              </a:rPr>
              <a:t>;        /*  16: Modification time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i_dtime</a:t>
            </a:r>
            <a:r>
              <a:rPr lang="en-US" dirty="0" smtClean="0">
                <a:latin typeface="Courier"/>
                <a:cs typeface="Courier"/>
              </a:rPr>
              <a:t>;        /*  20: Deletion Time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__u16   </a:t>
            </a:r>
            <a:r>
              <a:rPr lang="en-US" dirty="0" err="1" smtClean="0">
                <a:latin typeface="Courier"/>
                <a:cs typeface="Courier"/>
              </a:rPr>
              <a:t>i_gid</a:t>
            </a:r>
            <a:r>
              <a:rPr lang="en-US" dirty="0" smtClean="0">
                <a:latin typeface="Courier"/>
                <a:cs typeface="Courier"/>
              </a:rPr>
              <a:t>;          /*  24: Group Id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__u16   </a:t>
            </a:r>
            <a:r>
              <a:rPr lang="en-US" dirty="0" err="1" smtClean="0">
                <a:latin typeface="Courier"/>
                <a:cs typeface="Courier"/>
              </a:rPr>
              <a:t>i_links_count</a:t>
            </a:r>
            <a:r>
              <a:rPr lang="en-US" dirty="0" smtClean="0">
                <a:latin typeface="Courier"/>
                <a:cs typeface="Courier"/>
              </a:rPr>
              <a:t>;  /*  26: Links count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i_blocks</a:t>
            </a:r>
            <a:r>
              <a:rPr lang="en-US" dirty="0" smtClean="0">
                <a:latin typeface="Courier"/>
                <a:cs typeface="Courier"/>
              </a:rPr>
              <a:t>;       /*  28: Blocks count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i_flags</a:t>
            </a:r>
            <a:r>
              <a:rPr lang="en-US" dirty="0" smtClean="0">
                <a:latin typeface="Courier"/>
                <a:cs typeface="Courier"/>
              </a:rPr>
              <a:t>;        /*  32: File flags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l_i_reserved1;  /*  36: OS dependent 1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i_block[EXT2_N_BLOCKS];/* 40: Pointers to blocks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i_generation</a:t>
            </a:r>
            <a:r>
              <a:rPr lang="en-US" dirty="0" smtClean="0">
                <a:latin typeface="Courier"/>
                <a:cs typeface="Courier"/>
              </a:rPr>
              <a:t>;   /* 100: File version (for NFS)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i_file_acl</a:t>
            </a:r>
            <a:r>
              <a:rPr lang="en-US" dirty="0" smtClean="0">
                <a:latin typeface="Courier"/>
                <a:cs typeface="Courier"/>
              </a:rPr>
              <a:t>;     /* 104: File ACL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i_dir_acl</a:t>
            </a:r>
            <a:r>
              <a:rPr lang="en-US" dirty="0" smtClean="0">
                <a:latin typeface="Courier"/>
                <a:cs typeface="Courier"/>
              </a:rPr>
              <a:t>;      /* 108: Directory ACL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</a:t>
            </a:r>
            <a:r>
              <a:rPr lang="en-US" dirty="0" err="1" smtClean="0">
                <a:latin typeface="Courier"/>
                <a:cs typeface="Courier"/>
              </a:rPr>
              <a:t>i_faddr</a:t>
            </a:r>
            <a:r>
              <a:rPr lang="en-US" dirty="0" smtClean="0">
                <a:latin typeface="Courier"/>
                <a:cs typeface="Courier"/>
              </a:rPr>
              <a:t>;        /* 112:  Fragment address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__u8    </a:t>
            </a:r>
            <a:r>
              <a:rPr lang="en-US" dirty="0" err="1" smtClean="0">
                <a:latin typeface="Courier"/>
                <a:cs typeface="Courier"/>
              </a:rPr>
              <a:t>l_i_frag</a:t>
            </a:r>
            <a:r>
              <a:rPr lang="en-US" dirty="0" smtClean="0">
                <a:latin typeface="Courier"/>
                <a:cs typeface="Courier"/>
              </a:rPr>
              <a:t>;       /* 116:  Fragment number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__u8    </a:t>
            </a:r>
            <a:r>
              <a:rPr lang="en-US" dirty="0" err="1" smtClean="0">
                <a:latin typeface="Courier"/>
                <a:cs typeface="Courier"/>
              </a:rPr>
              <a:t>l_i_fsize</a:t>
            </a:r>
            <a:r>
              <a:rPr lang="en-US" dirty="0" smtClean="0">
                <a:latin typeface="Courier"/>
                <a:cs typeface="Courier"/>
              </a:rPr>
              <a:t>;      /* 117:   Fragment size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__u16   i_pad1;         /* 118:  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  __u32   l_i_reserved2[2]; /* 120: OS dependent 2 */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};</a:t>
            </a:r>
          </a:p>
          <a:p>
            <a:pPr algn="r">
              <a:spcBef>
                <a:spcPts val="0"/>
              </a:spcBef>
              <a:buNone/>
            </a:pPr>
            <a:r>
              <a:rPr lang="en-US" dirty="0" smtClean="0">
                <a:cs typeface="Courier"/>
              </a:rPr>
              <a:t>ext2fs/ext2_fs.h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ext2 – indeksno vozlišče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021" y="1600200"/>
            <a:ext cx="4724400" cy="4699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Imeniška datoteka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860549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posebna datoteka, ki sestoji iz delov imenika</a:t>
            </a:r>
          </a:p>
          <a:p>
            <a:r>
              <a:rPr lang="sl-SI" dirty="0" smtClean="0"/>
              <a:t>System V je imel predoločeno velikost imenika</a:t>
            </a:r>
          </a:p>
          <a:p>
            <a:r>
              <a:rPr lang="sl-SI" dirty="0" smtClean="0"/>
              <a:t>korenski imenik je opisan v inode 2</a:t>
            </a:r>
          </a:p>
          <a:p>
            <a:r>
              <a:rPr lang="sl-SI" dirty="0" smtClean="0"/>
              <a:t>vsak imenik ima poseben vnos .., ki pove, kje je starš</a:t>
            </a:r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460750"/>
            <a:ext cx="6756400" cy="2895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ext2 – imeniški vnos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270933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#define	EXT2FS_MAXNAMLEN	255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err="1" smtClean="0">
                <a:latin typeface="Courier"/>
                <a:cs typeface="Courier"/>
              </a:rPr>
              <a:t>struct</a:t>
            </a:r>
            <a:r>
              <a:rPr lang="en-US" sz="1600" dirty="0" smtClean="0">
                <a:latin typeface="Courier"/>
                <a:cs typeface="Courier"/>
              </a:rPr>
              <a:t>  ext2fs_direct {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u_int32_t e2d_ino;      /* </a:t>
            </a:r>
            <a:r>
              <a:rPr lang="en-US" sz="1600" dirty="0" err="1" smtClean="0">
                <a:latin typeface="Courier"/>
                <a:cs typeface="Courier"/>
              </a:rPr>
              <a:t>inode</a:t>
            </a:r>
            <a:r>
              <a:rPr lang="en-US" sz="1600" dirty="0" smtClean="0">
                <a:latin typeface="Courier"/>
                <a:cs typeface="Courier"/>
              </a:rPr>
              <a:t> number of entry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u_int16_t e2d_reclen;   /* length of this record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u_int8_t e2d_namlen;    /* length of string in </a:t>
            </a:r>
            <a:r>
              <a:rPr lang="en-US" sz="1600" dirty="0" err="1" smtClean="0">
                <a:latin typeface="Courier"/>
                <a:cs typeface="Courier"/>
              </a:rPr>
              <a:t>d_name</a:t>
            </a:r>
            <a:r>
              <a:rPr lang="en-US" sz="1600" dirty="0" smtClean="0">
                <a:latin typeface="Courier"/>
                <a:cs typeface="Courier"/>
              </a:rPr>
              <a:t>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u_int8_t e2d_type;      /* file type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char     e2d_name[EXT2FS_MAXNAMLEN];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                          /* name with length &lt;= EXT2FS_MAXNAMLEN */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latin typeface="Courier"/>
                <a:cs typeface="Courier"/>
              </a:rPr>
              <a:t>};</a:t>
            </a:r>
          </a:p>
          <a:p>
            <a:pPr algn="r">
              <a:spcBef>
                <a:spcPts val="0"/>
              </a:spcBef>
              <a:buNone/>
            </a:pPr>
            <a:r>
              <a:rPr lang="en-US" dirty="0" smtClean="0">
                <a:cs typeface="Courier"/>
              </a:rPr>
              <a:t>ext2fs/ext2fs_dir.h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ext2 – nadblok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nadblok (</a:t>
            </a:r>
            <a:r>
              <a:rPr lang="sl-SI" i="1" dirty="0" smtClean="0"/>
              <a:t>superblock</a:t>
            </a:r>
            <a:r>
              <a:rPr lang="sl-SI" dirty="0" smtClean="0"/>
              <a:t>) hrani opis konfiguracije skupine blokov</a:t>
            </a:r>
          </a:p>
          <a:p>
            <a:r>
              <a:rPr lang="sl-SI" dirty="0" smtClean="0"/>
              <a:t>raztreseno po disku – na začetku vsake skupine blokov</a:t>
            </a:r>
          </a:p>
          <a:p>
            <a:pPr lvl="1"/>
            <a:r>
              <a:rPr lang="sl-SI" dirty="0" smtClean="0"/>
              <a:t>da se ohrani knfiguracija, če se en zapis izgubi</a:t>
            </a:r>
          </a:p>
          <a:p>
            <a:r>
              <a:rPr lang="sl-SI" dirty="0" smtClean="0"/>
              <a:t>orodje </a:t>
            </a:r>
            <a:r>
              <a:rPr lang="sl-SI" b="1" dirty="0" smtClean="0">
                <a:latin typeface="Courier New"/>
              </a:rPr>
              <a:t>dumpfs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poiščite strukturo nadbloka ext2. Primerjajte jo s strukturo UFS superbloka.</a:t>
            </a:r>
          </a:p>
          <a:p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Datotečni sistem ext3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avtor </a:t>
            </a:r>
            <a:r>
              <a:rPr lang="en-US" dirty="0" smtClean="0"/>
              <a:t>Stephen </a:t>
            </a:r>
            <a:r>
              <a:rPr lang="en-US" dirty="0" err="1" smtClean="0"/>
              <a:t>Tweedie</a:t>
            </a:r>
            <a:r>
              <a:rPr lang="en-US" dirty="0" smtClean="0"/>
              <a:t> 1999 / 2000 / 2001</a:t>
            </a:r>
          </a:p>
          <a:p>
            <a:r>
              <a:rPr lang="sl-SI" dirty="0" smtClean="0"/>
              <a:t>osnovna struktura enaka kot pri datotečnem sistemu ext2</a:t>
            </a:r>
          </a:p>
          <a:p>
            <a:pPr lvl="1"/>
            <a:r>
              <a:rPr lang="sl-SI" dirty="0" smtClean="0"/>
              <a:t>razdelitev na skupine blokov vključno z nadblokom (</a:t>
            </a:r>
            <a:r>
              <a:rPr lang="sl-SI" i="1" dirty="0" smtClean="0"/>
              <a:t>superblock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imeniki in indeksna vozlišča</a:t>
            </a:r>
          </a:p>
          <a:p>
            <a:pPr lvl="1"/>
            <a:r>
              <a:rPr lang="sl-SI" dirty="0" smtClean="0"/>
              <a:t>vodenje evidence o disku</a:t>
            </a:r>
          </a:p>
          <a:p>
            <a:r>
              <a:rPr lang="sl-SI" dirty="0" smtClean="0"/>
              <a:t>dodana je možnost hranjenja dnevniške strukture</a:t>
            </a:r>
          </a:p>
          <a:p>
            <a:r>
              <a:rPr lang="sl-SI" dirty="0" smtClean="0"/>
              <a:t>osnovni datotečni sistem OS Linux</a:t>
            </a:r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29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Standardna datotečna hierarhija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>
                <a:sym typeface="Wingdings"/>
              </a:rPr>
              <a:t>Filesystem</a:t>
            </a:r>
            <a:r>
              <a:rPr lang="en-US" i="1" dirty="0" smtClean="0">
                <a:sym typeface="Wingdings"/>
              </a:rPr>
              <a:t> Hierarchy Standard</a:t>
            </a:r>
            <a:r>
              <a:rPr lang="sl-SI" dirty="0" smtClean="0">
                <a:sym typeface="Wingdings"/>
              </a:rPr>
              <a:t> – FHS (</a:t>
            </a:r>
            <a:r>
              <a:rPr lang="en-US" dirty="0" smtClean="0">
                <a:sym typeface="Wingdings"/>
                <a:hlinkClick r:id="rId2"/>
              </a:rPr>
              <a:t>http://www.pathname.com/fhs/pub/fhs-2.3.html</a:t>
            </a:r>
            <a:r>
              <a:rPr lang="en-US" dirty="0" smtClean="0">
                <a:sym typeface="Wingdings"/>
              </a:rPr>
              <a:t>) </a:t>
            </a:r>
            <a:endParaRPr lang="sl-SI" dirty="0" smtClean="0">
              <a:sym typeface="Wingdings"/>
            </a:endParaRPr>
          </a:p>
          <a:p>
            <a:r>
              <a:rPr lang="sl-SI" dirty="0" smtClean="0">
                <a:sym typeface="Wingdings"/>
              </a:rPr>
              <a:t>delo prevzela </a:t>
            </a:r>
            <a:r>
              <a:rPr lang="sl-SI" i="1" dirty="0" smtClean="0">
                <a:sym typeface="Wingdings"/>
              </a:rPr>
              <a:t>Linux Foundation</a:t>
            </a:r>
            <a:r>
              <a:rPr lang="sl-SI" dirty="0" smtClean="0">
                <a:sym typeface="Wingdings"/>
              </a:rPr>
              <a:t> (</a:t>
            </a:r>
            <a:r>
              <a:rPr lang="en-US" dirty="0" smtClean="0">
                <a:sym typeface="Wingdings"/>
                <a:hlinkClick r:id="rId3"/>
              </a:rPr>
              <a:t>http://www.linuxfoundation.org/collaborate/workgroups/lsb/fhs</a:t>
            </a:r>
            <a:r>
              <a:rPr lang="en-US" dirty="0" smtClean="0">
                <a:sym typeface="Wingdings"/>
              </a:rPr>
              <a:t>) </a:t>
            </a:r>
            <a:endParaRPr lang="sl-SI" i="1" dirty="0" smtClean="0">
              <a:sym typeface="Wingdings"/>
            </a:endParaRPr>
          </a:p>
          <a:p>
            <a:r>
              <a:rPr lang="sl-SI" dirty="0" smtClean="0">
                <a:sym typeface="Wingdings"/>
              </a:rPr>
              <a:t>večinoma formalizacija BSD datotečnega sistema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Dnevniki ext3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 dnevnikih se hranijo zapisi o vseh spremembah v datotečnem sistemu</a:t>
            </a:r>
          </a:p>
          <a:p>
            <a:r>
              <a:rPr lang="sl-SI" dirty="0" smtClean="0"/>
              <a:t>dnevniška struktura omogoča tri vrste vodenja dnevnika:</a:t>
            </a:r>
          </a:p>
          <a:p>
            <a:pPr lvl="1"/>
            <a:r>
              <a:rPr lang="sl-SI" dirty="0" smtClean="0"/>
              <a:t>celovit dnevnik (</a:t>
            </a:r>
            <a:r>
              <a:rPr lang="sl-SI" i="1" dirty="0" smtClean="0"/>
              <a:t>journal</a:t>
            </a:r>
            <a:r>
              <a:rPr lang="sl-SI" dirty="0" smtClean="0"/>
              <a:t>): hrani se vse; tako metapodatke kot vsebino – najbolj varno</a:t>
            </a:r>
          </a:p>
          <a:p>
            <a:pPr lvl="1"/>
            <a:r>
              <a:rPr lang="sl-SI" dirty="0" smtClean="0"/>
              <a:t>zaporedno (</a:t>
            </a:r>
            <a:r>
              <a:rPr lang="sl-SI" i="1" dirty="0" smtClean="0"/>
              <a:t>ordered</a:t>
            </a:r>
            <a:r>
              <a:rPr lang="sl-SI" dirty="0" smtClean="0"/>
              <a:t>): hranijo se samo metapodatki vendar se shranijo po uspešno opravljeni operaciji – srednje varno</a:t>
            </a:r>
          </a:p>
          <a:p>
            <a:pPr lvl="1"/>
            <a:r>
              <a:rPr lang="sl-SI" dirty="0" smtClean="0"/>
              <a:t>zapiši (</a:t>
            </a:r>
            <a:r>
              <a:rPr lang="sl-SI" i="1" dirty="0" smtClean="0"/>
              <a:t>writeback</a:t>
            </a:r>
            <a:r>
              <a:rPr lang="sl-SI" dirty="0" smtClean="0"/>
              <a:t>): podobno kot zaporedni, le da se shranjujejo dnevniški zapisi hkrati z dejanskimi zapisi – najmanj varno</a:t>
            </a:r>
          </a:p>
          <a:p>
            <a:pPr lvl="1"/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Dnevniki ext3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dnevnik je zaporedna datoteka</a:t>
            </a:r>
          </a:p>
          <a:p>
            <a:r>
              <a:rPr lang="sl-SI" dirty="0" smtClean="0"/>
              <a:t>zapisi so shranjeni pred prvo skupino blokov</a:t>
            </a:r>
          </a:p>
          <a:p>
            <a:r>
              <a:rPr lang="sl-SI" dirty="0" smtClean="0"/>
              <a:t>dnevniška skupina je sestavljena podobno </a:t>
            </a:r>
            <a:r>
              <a:rPr lang="sl-SI" smtClean="0"/>
              <a:t>kot bločna skupina</a:t>
            </a:r>
            <a:r>
              <a:rPr lang="sl-SI" dirty="0" smtClean="0"/>
              <a:t>:</a:t>
            </a:r>
          </a:p>
          <a:p>
            <a:pPr lvl="1"/>
            <a:r>
              <a:rPr lang="sl-SI" dirty="0" smtClean="0"/>
              <a:t>dnevniški nadblok</a:t>
            </a:r>
          </a:p>
          <a:p>
            <a:pPr lvl="1"/>
            <a:r>
              <a:rPr lang="sl-SI" dirty="0" smtClean="0"/>
              <a:t>opisi transakcij</a:t>
            </a:r>
          </a:p>
          <a:p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Dnevniki ext3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opis transakcij vsebuje tri vrste blokov:</a:t>
            </a:r>
          </a:p>
          <a:p>
            <a:pPr lvl="1"/>
            <a:r>
              <a:rPr lang="sl-SI" dirty="0" smtClean="0"/>
              <a:t>opisni blok (descriptor block): začetek transakcije</a:t>
            </a:r>
          </a:p>
          <a:p>
            <a:pPr lvl="1"/>
            <a:r>
              <a:rPr lang="sl-SI" dirty="0" smtClean="0"/>
              <a:t>metadata bloki: opisi transakcije</a:t>
            </a:r>
          </a:p>
          <a:p>
            <a:pPr lvl="1"/>
            <a:r>
              <a:rPr lang="sl-SI" dirty="0" smtClean="0"/>
              <a:t>zaključni blok (</a:t>
            </a:r>
            <a:r>
              <a:rPr lang="sl-SI" i="1" dirty="0" smtClean="0"/>
              <a:t>commit block</a:t>
            </a:r>
            <a:r>
              <a:rPr lang="sl-SI" dirty="0" smtClean="0"/>
              <a:t>): zaključek transakcije</a:t>
            </a:r>
          </a:p>
          <a:p>
            <a:pPr lvl="1"/>
            <a:r>
              <a:rPr lang="sl-SI" dirty="0" smtClean="0"/>
              <a:t>preklicni blok (revoke block): če pride do napake in vsebuje seznam blokov v datotečnem sistemu, ki jih je potrebno ponovno namestiti (restavrirati)</a:t>
            </a:r>
          </a:p>
          <a:p>
            <a:r>
              <a:rPr lang="sl-SI" dirty="0" smtClean="0"/>
              <a:t>vsi (tudi nadblok) se prično z magično številko:</a:t>
            </a:r>
          </a:p>
          <a:p>
            <a:pPr lvl="2">
              <a:buNone/>
            </a:pPr>
            <a:r>
              <a:rPr lang="en-US" dirty="0" smtClean="0"/>
              <a:t>JFS_DESCRIPTOR_BLOCK 1</a:t>
            </a:r>
          </a:p>
          <a:p>
            <a:pPr lvl="2">
              <a:buNone/>
            </a:pPr>
            <a:r>
              <a:rPr lang="en-US" dirty="0" smtClean="0"/>
              <a:t>JFS_COMMIT_BLOCK 2</a:t>
            </a:r>
          </a:p>
          <a:p>
            <a:pPr lvl="2">
              <a:buNone/>
            </a:pPr>
            <a:r>
              <a:rPr lang="en-US" dirty="0" smtClean="0"/>
              <a:t>JFS_SUPERBLOCK_V1 3</a:t>
            </a:r>
          </a:p>
          <a:p>
            <a:pPr lvl="2">
              <a:buNone/>
            </a:pPr>
            <a:r>
              <a:rPr lang="en-US" dirty="0" smtClean="0"/>
              <a:t>JFS_SUPERBLOCK_V2 4</a:t>
            </a:r>
          </a:p>
          <a:p>
            <a:pPr lvl="2">
              <a:buNone/>
            </a:pPr>
            <a:r>
              <a:rPr lang="en-US" dirty="0" smtClean="0"/>
              <a:t>JFS_REVOKE_BLOCK 5 </a:t>
            </a:r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Dnevniki ext3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preučite strukturo nadbloka (npr.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http://linuxsoftware.co.nz/wiki/ext3</a:t>
            </a:r>
            <a:r>
              <a:rPr lang="en-US" dirty="0" smtClean="0">
                <a:solidFill>
                  <a:srgbClr val="FFFF00"/>
                </a:solidFill>
              </a:rPr>
              <a:t>) </a:t>
            </a:r>
            <a:r>
              <a:rPr lang="sl-SI" dirty="0" smtClean="0">
                <a:solidFill>
                  <a:srgbClr val="FFFF00"/>
                </a:solidFill>
              </a:rPr>
              <a:t>. Pridobite blok iz </a:t>
            </a:r>
            <a:r>
              <a:rPr lang="sl-SI" smtClean="0">
                <a:solidFill>
                  <a:srgbClr val="FFFF00"/>
                </a:solidFill>
              </a:rPr>
              <a:t>svojega </a:t>
            </a:r>
            <a:r>
              <a:rPr lang="sl-SI" smtClean="0">
                <a:solidFill>
                  <a:srgbClr val="FFFF00"/>
                </a:solidFill>
              </a:rPr>
              <a:t>datotečnega </a:t>
            </a:r>
            <a:r>
              <a:rPr lang="sl-SI" dirty="0" smtClean="0">
                <a:solidFill>
                  <a:srgbClr val="FFFF00"/>
                </a:solidFill>
              </a:rPr>
              <a:t>sistema in komentirajte njegovo vsebino.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Kako dobiti nazaj izbrisano datoteko v  sistemu ext2 in kako v ext3? Kaj pa v ufs?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Datotečni sistemi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obstajajo še drugi datotečni sistemi</a:t>
            </a:r>
          </a:p>
          <a:p>
            <a:pPr lvl="1"/>
            <a:r>
              <a:rPr lang="sl-SI" dirty="0" smtClean="0"/>
              <a:t>reiserFS, XFS, gfs, afs, ext4, HSM, ...</a:t>
            </a:r>
          </a:p>
          <a:p>
            <a:pPr>
              <a:buNone/>
            </a:pPr>
            <a:endParaRPr lang="sl-SI" dirty="0" smtClean="0"/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naredite podobno analizo za omenjene sisteme kot smo jo naredili za ufs in ext.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Primerjajte opisane datotečne sisteme med seboj – v katerem lahko kje skrijemo kakšne podatke?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pripravite kolegu poljuben datotečni sistem in naj kolega ugotovi, za kateri sistem gre.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Forenzični viri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868768" cy="4639235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za analizo slike diska uporabljamo samostoječe operacijske sisteme</a:t>
            </a:r>
          </a:p>
          <a:p>
            <a:r>
              <a:rPr lang="sl-SI" dirty="0" smtClean="0"/>
              <a:t>primer: Helix (Ubuntu)</a:t>
            </a:r>
          </a:p>
          <a:p>
            <a:endParaRPr lang="sl-SI" dirty="0" smtClean="0"/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pripravite si Helix CD in preverite, kakšna orodja so že na njem.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poiščite še kakšne druge podobne sisteme.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8-0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864" y="3259667"/>
            <a:ext cx="3973023" cy="297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Forenzični viri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9324" cy="965383"/>
          </a:xfrm>
        </p:spPr>
        <p:txBody>
          <a:bodyPr>
            <a:normAutofit/>
          </a:bodyPr>
          <a:lstStyle/>
          <a:p>
            <a:r>
              <a:rPr lang="sl-SI" dirty="0" smtClean="0"/>
              <a:t>orodje </a:t>
            </a:r>
            <a:r>
              <a:rPr lang="sl-SI" i="1" dirty="0" smtClean="0"/>
              <a:t>SleuthKit </a:t>
            </a:r>
            <a:r>
              <a:rPr lang="sl-SI" dirty="0" smtClean="0"/>
              <a:t>z </a:t>
            </a:r>
            <a:r>
              <a:rPr lang="en-US" i="1" dirty="0" smtClean="0"/>
              <a:t>Autopsy Forensic Browser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18-06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402" y="2057400"/>
            <a:ext cx="6586487" cy="446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Forenzični viri – raziskava z </a:t>
            </a:r>
            <a:r>
              <a:rPr lang="sl-SI" i="1" dirty="0" smtClean="0"/>
              <a:t>SleuthKit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7" name="Picture 7" descr="C:\Users\Hariprasad\Desktop\Casey - DECC3E\Casey_DECC3E_Image_bank\Imagebank\JPG\f18-11b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7933" y="1577809"/>
            <a:ext cx="7205135" cy="514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Forenzični viri – raziskava z </a:t>
            </a:r>
            <a:r>
              <a:rPr lang="sl-SI" i="1" dirty="0" smtClean="0"/>
              <a:t>SleuthKit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8-11a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1357546"/>
            <a:ext cx="7696200" cy="550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Forenzični viri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video </a:t>
            </a:r>
            <a:r>
              <a:rPr lang="sl-SI" i="1" dirty="0" smtClean="0"/>
              <a:t>File System Forensic Analysis</a:t>
            </a:r>
            <a:r>
              <a:rPr lang="sl-SI" dirty="0" smtClean="0"/>
              <a:t> (</a:t>
            </a:r>
            <a:r>
              <a:rPr lang="sl-SI" i="1" dirty="0" smtClean="0">
                <a:hlinkClick r:id="rId2"/>
              </a:rPr>
              <a:t>www.youtube.com/watch?v=rmG8yt1WpuA</a:t>
            </a:r>
            <a:r>
              <a:rPr lang="sl-SI" i="1" dirty="0" smtClean="0"/>
              <a:t>)</a:t>
            </a:r>
          </a:p>
          <a:p>
            <a:r>
              <a:rPr lang="sl-SI" dirty="0" smtClean="0"/>
              <a:t>različne organizacije</a:t>
            </a:r>
          </a:p>
          <a:p>
            <a:pPr lvl="1"/>
            <a:r>
              <a:rPr lang="sl-SI" dirty="0" smtClean="0"/>
              <a:t>SANS Institute (</a:t>
            </a:r>
            <a:r>
              <a:rPr lang="sl-SI" i="1" dirty="0" smtClean="0"/>
              <a:t>Sysadmin, Audit, Networking, and Security</a:t>
            </a:r>
            <a:r>
              <a:rPr lang="sl-SI" dirty="0" smtClean="0"/>
              <a:t>): tečaji, literatura, …</a:t>
            </a:r>
          </a:p>
          <a:p>
            <a:pPr lvl="1"/>
            <a:r>
              <a:rPr lang="sl-SI" dirty="0" smtClean="0"/>
              <a:t>The Honeynet Project (</a:t>
            </a:r>
            <a:r>
              <a:rPr lang="sl-SI" dirty="0" smtClean="0">
                <a:hlinkClick r:id="rId3"/>
              </a:rPr>
              <a:t>http://www.honeynet.org/</a:t>
            </a:r>
            <a:r>
              <a:rPr lang="sl-SI" dirty="0" smtClean="0"/>
              <a:t>)</a:t>
            </a:r>
          </a:p>
          <a:p>
            <a:pPr lvl="1"/>
            <a:endParaRPr lang="sl-SI" dirty="0" smtClean="0"/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poglejte si izzive na </a:t>
            </a:r>
            <a:r>
              <a:rPr lang="sl-SI" dirty="0" smtClean="0">
                <a:solidFill>
                  <a:srgbClr val="FFFF00"/>
                </a:solidFill>
                <a:hlinkClick r:id="rId4"/>
              </a:rPr>
              <a:t>http://www.honeynet.org/challenges</a:t>
            </a:r>
            <a:r>
              <a:rPr lang="sl-SI" dirty="0" smtClean="0">
                <a:solidFill>
                  <a:srgbClr val="FFFF00"/>
                </a:solidFill>
              </a:rPr>
              <a:t> in se lotite katerega od njih.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39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Korenski imenik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792568" cy="4639235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>
                <a:sym typeface="Wingdings"/>
              </a:rPr>
              <a:t>/boot : Static files of the boot loader</a:t>
            </a:r>
          </a:p>
          <a:p>
            <a:r>
              <a:rPr lang="en-US" i="1" dirty="0" smtClean="0">
                <a:sym typeface="Wingdings"/>
              </a:rPr>
              <a:t>/dev : Device files</a:t>
            </a:r>
          </a:p>
          <a:p>
            <a:r>
              <a:rPr lang="en-US" i="1" dirty="0" smtClean="0">
                <a:sym typeface="Wingdings"/>
              </a:rPr>
              <a:t>/etc : Host-specific system configuration</a:t>
            </a:r>
          </a:p>
          <a:p>
            <a:pPr lvl="1"/>
            <a:r>
              <a:rPr lang="en-US" i="1" dirty="0" smtClean="0">
                <a:sym typeface="Wingdings"/>
              </a:rPr>
              <a:t>/etc/opt : Configuration files for /opt</a:t>
            </a:r>
          </a:p>
          <a:p>
            <a:pPr lvl="1"/>
            <a:r>
              <a:rPr lang="en-US" i="1" dirty="0" smtClean="0">
                <a:sym typeface="Wingdings"/>
              </a:rPr>
              <a:t>/etc/X11 : Configuration for the X Window System (optional)</a:t>
            </a:r>
          </a:p>
          <a:p>
            <a:pPr lvl="1"/>
            <a:r>
              <a:rPr lang="en-US" i="1" dirty="0" smtClean="0">
                <a:sym typeface="Wingdings"/>
              </a:rPr>
              <a:t>/etc/</a:t>
            </a:r>
            <a:r>
              <a:rPr lang="en-US" i="1" dirty="0" err="1" smtClean="0">
                <a:sym typeface="Wingdings"/>
              </a:rPr>
              <a:t>sgml</a:t>
            </a:r>
            <a:r>
              <a:rPr lang="en-US" i="1" dirty="0" smtClean="0">
                <a:sym typeface="Wingdings"/>
              </a:rPr>
              <a:t> : Configuration files for SGML (optional)</a:t>
            </a:r>
          </a:p>
          <a:p>
            <a:pPr lvl="1"/>
            <a:r>
              <a:rPr lang="en-US" i="1" dirty="0" smtClean="0">
                <a:sym typeface="Wingdings"/>
              </a:rPr>
              <a:t>/etc/xml : Configuration files for XML (optional)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05320" y="1600200"/>
            <a:ext cx="379256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dirty="0" smtClean="0">
                <a:sym typeface="Wingdings"/>
              </a:rPr>
              <a:t>/bin : Essential user command binaries (for use by all users)</a:t>
            </a:r>
          </a:p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dirty="0" smtClean="0">
                <a:sym typeface="Wingdings"/>
              </a:rPr>
              <a:t>/</a:t>
            </a:r>
            <a:r>
              <a:rPr lang="en-US" sz="2400" dirty="0" err="1" smtClean="0">
                <a:sym typeface="Wingdings"/>
              </a:rPr>
              <a:t>sbin</a:t>
            </a:r>
            <a:r>
              <a:rPr lang="en-US" sz="2400" dirty="0" smtClean="0">
                <a:sym typeface="Wingdings"/>
              </a:rPr>
              <a:t> : System binaries</a:t>
            </a:r>
          </a:p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dirty="0" smtClean="0">
                <a:sym typeface="Wingdings"/>
              </a:rPr>
              <a:t>/lib : Essential shared libraries and kernel modules</a:t>
            </a:r>
          </a:p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dirty="0" smtClean="0">
                <a:sym typeface="Wingdings"/>
              </a:rPr>
              <a:t>/lib&lt;</a:t>
            </a:r>
            <a:r>
              <a:rPr lang="en-US" sz="2400" dirty="0" err="1" smtClean="0">
                <a:sym typeface="Wingdings"/>
              </a:rPr>
              <a:t>qual</a:t>
            </a:r>
            <a:r>
              <a:rPr lang="en-US" sz="2400" dirty="0" smtClean="0">
                <a:sym typeface="Wingdings"/>
              </a:rPr>
              <a:t>&gt; : Alternate format essential shared libraries (optional)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Forenzični viri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nekaj zanimivih in bogatih referenc:</a:t>
            </a:r>
          </a:p>
          <a:p>
            <a:pPr lvl="1"/>
            <a:r>
              <a:rPr lang="en-US" dirty="0" smtClean="0"/>
              <a:t>B. Carter, </a:t>
            </a:r>
            <a:r>
              <a:rPr lang="en-US" i="1" dirty="0" smtClean="0"/>
              <a:t>File system forensic analysis</a:t>
            </a:r>
            <a:r>
              <a:rPr lang="en-US" dirty="0" smtClean="0"/>
              <a:t>. Addison-Wesley, 2005.</a:t>
            </a:r>
          </a:p>
          <a:p>
            <a:pPr lvl="1"/>
            <a:r>
              <a:rPr lang="en-US" dirty="0" smtClean="0"/>
              <a:t>Gregorio </a:t>
            </a:r>
            <a:r>
              <a:rPr lang="en-US" dirty="0" err="1" smtClean="0"/>
              <a:t>Narváez</a:t>
            </a:r>
            <a:r>
              <a:rPr lang="en-US" dirty="0" smtClean="0"/>
              <a:t>, </a:t>
            </a:r>
            <a:r>
              <a:rPr lang="en-US" i="1" dirty="0" smtClean="0"/>
              <a:t>Taking advantage of Ext3 journaling file system in a forensic investigation</a:t>
            </a:r>
            <a:r>
              <a:rPr lang="en-US" dirty="0" smtClean="0"/>
              <a:t>. SANS Institute, 2007.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40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Korenski imenik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1350" y="1600200"/>
            <a:ext cx="7856538" cy="46392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/home : User home directories (optional)</a:t>
            </a:r>
          </a:p>
          <a:p>
            <a:pPr marL="349250" indent="-349250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i="1" dirty="0" smtClean="0">
                <a:sym typeface="Wingdings"/>
              </a:rPr>
              <a:t>/root : Home directory for the root user (optional)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/media : Mount point for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removeable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media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mnt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: Mount point for a temporarily mounted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filesystem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/opt : Add-on application software packages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srv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: Data for services provided by this system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/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tmp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: Temporary files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lang="en-US" sz="2400" i="1" dirty="0" smtClean="0">
                <a:sym typeface="Wingdings"/>
              </a:rPr>
              <a:t>/</a:t>
            </a:r>
            <a:r>
              <a:rPr lang="en-US" sz="2400" i="1" dirty="0" err="1" smtClean="0">
                <a:sym typeface="Wingdings"/>
              </a:rPr>
              <a:t>usr</a:t>
            </a:r>
            <a:r>
              <a:rPr lang="en-US" sz="2400" i="1" dirty="0" smtClean="0">
                <a:sym typeface="Wingdings"/>
              </a:rPr>
              <a:t>, /</a:t>
            </a:r>
            <a:r>
              <a:rPr lang="en-US" sz="2400" i="1" dirty="0" err="1" smtClean="0">
                <a:sym typeface="Wingdings"/>
              </a:rPr>
              <a:t>var</a:t>
            </a:r>
            <a:r>
              <a:rPr lang="en-US" sz="2400" i="1" dirty="0" smtClean="0">
                <a:sym typeface="Wingdings"/>
              </a:rPr>
              <a:t> : Separate </a:t>
            </a:r>
            <a:r>
              <a:rPr lang="en-US" sz="2400" i="1" dirty="0" err="1" smtClean="0">
                <a:sym typeface="Wingdings"/>
              </a:rPr>
              <a:t>hierachies</a:t>
            </a: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/usr imenik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ym typeface="Wingdings"/>
              </a:rPr>
              <a:t>vsebuje datoteke,ki so namenjene samo branju</a:t>
            </a:r>
          </a:p>
          <a:p>
            <a:r>
              <a:rPr lang="sl-SI" dirty="0" smtClean="0">
                <a:sym typeface="Wingdings"/>
              </a:rPr>
              <a:t>jih uporabljajo hkrati različni sistemi</a:t>
            </a:r>
          </a:p>
          <a:p>
            <a:r>
              <a:rPr lang="sl-SI" dirty="0" smtClean="0">
                <a:sym typeface="Wingdings"/>
              </a:rPr>
              <a:t>v njem naj bi ne bilo datotek, ki so specifične za določen sistem</a:t>
            </a:r>
          </a:p>
          <a:p>
            <a:r>
              <a:rPr lang="sl-SI" dirty="0" smtClean="0">
                <a:sym typeface="Wingdings"/>
              </a:rPr>
              <a:t>izjema: /usr/local, ki je lokalni imenik določenega sistema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/var imenik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ym typeface="Wingdings"/>
              </a:rPr>
              <a:t>vsebuje datoteke, ki se spreminjajo skozi čas</a:t>
            </a:r>
          </a:p>
          <a:p>
            <a:pPr lvl="1"/>
            <a:r>
              <a:rPr lang="sl-SI" dirty="0" smtClean="0">
                <a:sym typeface="Wingdings"/>
              </a:rPr>
              <a:t>poštne in tiskalniške vrste</a:t>
            </a:r>
          </a:p>
          <a:p>
            <a:pPr lvl="1"/>
            <a:r>
              <a:rPr lang="sl-SI" dirty="0" smtClean="0">
                <a:sym typeface="Wingdings"/>
              </a:rPr>
              <a:t>beležke (</a:t>
            </a:r>
            <a:r>
              <a:rPr lang="sl-SI" i="1" dirty="0" smtClean="0">
                <a:sym typeface="Wingdings"/>
              </a:rPr>
              <a:t>logging</a:t>
            </a:r>
            <a:r>
              <a:rPr lang="sl-SI" dirty="0" smtClean="0">
                <a:sym typeface="Wingdings"/>
              </a:rPr>
              <a:t>)</a:t>
            </a:r>
          </a:p>
          <a:p>
            <a:pPr lvl="1"/>
            <a:r>
              <a:rPr lang="sl-SI" dirty="0" smtClean="0">
                <a:sym typeface="Wingdings"/>
              </a:rPr>
              <a:t>podatkovja (podatkovne baze ipd.)</a:t>
            </a:r>
          </a:p>
          <a:p>
            <a:pPr lvl="1"/>
            <a:r>
              <a:rPr lang="sl-SI" dirty="0" smtClean="0">
                <a:sym typeface="Wingdings"/>
              </a:rPr>
              <a:t>začasne datoteke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Sistemske datoteke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operacijski sistem je zasnovan tako, da so sistemske datoteke človeku prijazne </a:t>
            </a:r>
            <a:r>
              <a:rPr lang="sl-SI" dirty="0" smtClean="0">
                <a:sym typeface="Wingdings"/>
              </a:rPr>
              <a:t> navadne besedilne datoteke</a:t>
            </a:r>
          </a:p>
          <a:p>
            <a:pPr lvl="1"/>
            <a:r>
              <a:rPr lang="sl-SI" dirty="0" smtClean="0">
                <a:sym typeface="Wingdings"/>
              </a:rPr>
              <a:t>konfiguracijske datoteke: hosts, syslog.conf, ...</a:t>
            </a:r>
          </a:p>
          <a:p>
            <a:pPr lvl="2"/>
            <a:r>
              <a:rPr lang="sl-SI" dirty="0" smtClean="0">
                <a:sym typeface="Wingdings"/>
              </a:rPr>
              <a:t>običajno v imeniku etc (/etc, /usr/local/etc, /opt/etc, ...)</a:t>
            </a:r>
          </a:p>
          <a:p>
            <a:pPr lvl="1"/>
            <a:r>
              <a:rPr lang="sl-SI" dirty="0" smtClean="0">
                <a:sym typeface="Wingdings"/>
              </a:rPr>
              <a:t>beležke: mail, cups, ...</a:t>
            </a:r>
          </a:p>
          <a:p>
            <a:pPr lvl="2"/>
            <a:r>
              <a:rPr lang="sl-SI" dirty="0" smtClean="0">
                <a:sym typeface="Wingdings"/>
              </a:rPr>
              <a:t>običajno v imeniku log (/var/log, /usr/local/var/log, /opt/var/log)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Konfiguracijske datoteke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$FreeBSD: release/9.0.0/etc/snmpd.config 216595 2010-12-20 17:28:15Z </a:t>
            </a:r>
            <a:r>
              <a:rPr lang="en-US" dirty="0" err="1" smtClean="0">
                <a:sym typeface="Wingdings"/>
              </a:rPr>
              <a:t>syrinx</a:t>
            </a:r>
            <a:r>
              <a:rPr lang="en-US" dirty="0" smtClean="0">
                <a:sym typeface="Wingdings"/>
              </a:rPr>
              <a:t> $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Example configuration file for bsnmpd(1).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sym typeface="Wingdings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Set some common variables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location := "Room 200"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contact := "</a:t>
            </a:r>
            <a:r>
              <a:rPr lang="en-US" dirty="0" err="1" smtClean="0">
                <a:sym typeface="Wingdings"/>
              </a:rPr>
              <a:t>sysmeister@example.com</a:t>
            </a:r>
            <a:r>
              <a:rPr lang="en-US" dirty="0" smtClean="0">
                <a:sym typeface="Wingdings"/>
              </a:rPr>
              <a:t>"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system := 1     # FreeBSD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sym typeface="Wingdings"/>
              </a:rPr>
              <a:t>traphost</a:t>
            </a:r>
            <a:r>
              <a:rPr lang="en-US" dirty="0" smtClean="0">
                <a:sym typeface="Wingdings"/>
              </a:rPr>
              <a:t> := </a:t>
            </a:r>
            <a:r>
              <a:rPr lang="en-US" dirty="0" err="1" smtClean="0">
                <a:sym typeface="Wingdings"/>
              </a:rPr>
              <a:t>localhost</a:t>
            </a:r>
            <a:endParaRPr lang="en-US" dirty="0" smtClean="0">
              <a:sym typeface="Wingdings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sym typeface="Wingdings"/>
              </a:rPr>
              <a:t>trapport</a:t>
            </a:r>
            <a:r>
              <a:rPr lang="en-US" dirty="0" smtClean="0">
                <a:sym typeface="Wingdings"/>
              </a:rPr>
              <a:t> := 162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sym typeface="Wingdings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Set the SNMP engine ID.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The </a:t>
            </a:r>
            <a:r>
              <a:rPr lang="en-US" dirty="0" err="1" smtClean="0">
                <a:sym typeface="Wingdings"/>
              </a:rPr>
              <a:t>snmpEngineID</a:t>
            </a:r>
            <a:r>
              <a:rPr lang="en-US" dirty="0" smtClean="0">
                <a:sym typeface="Wingdings"/>
              </a:rPr>
              <a:t> object required from the SNMPv3 Framework. If not explicitly set via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this configuration file, an ID is assigned based on the value of the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</a:t>
            </a:r>
            <a:r>
              <a:rPr lang="en-US" dirty="0" err="1" smtClean="0">
                <a:sym typeface="Wingdings"/>
              </a:rPr>
              <a:t>kern.hostid</a:t>
            </a:r>
            <a:r>
              <a:rPr lang="en-US" dirty="0" smtClean="0">
                <a:sym typeface="Wingdings"/>
              </a:rPr>
              <a:t> variable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engine := 0x80:0x10:0x08:0x10:0x80:0x25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# </a:t>
            </a:r>
            <a:r>
              <a:rPr lang="en-US" dirty="0" err="1" smtClean="0">
                <a:sym typeface="Wingdings"/>
              </a:rPr>
              <a:t>snmpEngineID</a:t>
            </a:r>
            <a:r>
              <a:rPr lang="en-US" dirty="0" smtClean="0">
                <a:sym typeface="Wingdings"/>
              </a:rPr>
              <a:t> = $(engine)</a:t>
            </a:r>
          </a:p>
          <a:p>
            <a:pPr>
              <a:spcBef>
                <a:spcPts val="0"/>
              </a:spcBef>
              <a:buNone/>
            </a:pPr>
            <a:endParaRPr lang="sl-SI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28432</TotalTime>
  <Words>2295</Words>
  <Application>Microsoft Macintosh PowerPoint</Application>
  <PresentationFormat>On-screen Show (4:3)</PresentationFormat>
  <Paragraphs>360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Corbel</vt:lpstr>
      <vt:lpstr>Courier</vt:lpstr>
      <vt:lpstr>Courier New</vt:lpstr>
      <vt:lpstr>Wingdings</vt:lpstr>
      <vt:lpstr>Wingdings 2</vt:lpstr>
      <vt:lpstr>Exhibit</vt:lpstr>
      <vt:lpstr>Digitalna forenzika</vt:lpstr>
      <vt:lpstr>Operacijski sistem Unix</vt:lpstr>
      <vt:lpstr>Standardna datotečna hierarhija</vt:lpstr>
      <vt:lpstr>Korenski imenik</vt:lpstr>
      <vt:lpstr>Korenski imenik</vt:lpstr>
      <vt:lpstr>/usr imenik</vt:lpstr>
      <vt:lpstr>/var imenik</vt:lpstr>
      <vt:lpstr>Sistemske datoteke</vt:lpstr>
      <vt:lpstr>Konfiguracijske datoteke</vt:lpstr>
      <vt:lpstr>Beležke</vt:lpstr>
      <vt:lpstr>Shramba podatkov in skrivanje</vt:lpstr>
      <vt:lpstr>Datotečni sistemi</vt:lpstr>
      <vt:lpstr>Datotečni sistemi</vt:lpstr>
      <vt:lpstr>Čas v operacijskem sistemu Unix</vt:lpstr>
      <vt:lpstr>Datotečni sistemi UFS</vt:lpstr>
      <vt:lpstr>UFS – indeksno vozlišče</vt:lpstr>
      <vt:lpstr>UFS – datotečni sistemi</vt:lpstr>
      <vt:lpstr>UFS – imeniška datoteka</vt:lpstr>
      <vt:lpstr>UFS – imeniški vnos</vt:lpstr>
      <vt:lpstr>UFS – nadblok</vt:lpstr>
      <vt:lpstr>Datotečni sistem ext2</vt:lpstr>
      <vt:lpstr>Datotečni sistem ext2</vt:lpstr>
      <vt:lpstr>Datotečni sistem ext2</vt:lpstr>
      <vt:lpstr>ext2 – indeksno vozlišče</vt:lpstr>
      <vt:lpstr>ext2 – indeksno vozlišče</vt:lpstr>
      <vt:lpstr>Imeniška datoteka</vt:lpstr>
      <vt:lpstr>ext2 – imeniški vnos</vt:lpstr>
      <vt:lpstr>ext2 – nadblok</vt:lpstr>
      <vt:lpstr>Datotečni sistem ext3</vt:lpstr>
      <vt:lpstr>Dnevniki ext3</vt:lpstr>
      <vt:lpstr>Dnevniki ext3</vt:lpstr>
      <vt:lpstr>Dnevniki ext3</vt:lpstr>
      <vt:lpstr>Dnevniki ext3</vt:lpstr>
      <vt:lpstr>Datotečni sistemi</vt:lpstr>
      <vt:lpstr>Forenzični viri</vt:lpstr>
      <vt:lpstr>Forenzični viri</vt:lpstr>
      <vt:lpstr>Forenzični viri – raziskava z SleuthKit</vt:lpstr>
      <vt:lpstr>Forenzični viri – raziskava z SleuthKit</vt:lpstr>
      <vt:lpstr>Forenzični viri</vt:lpstr>
      <vt:lpstr>Forenzični viri</vt:lpstr>
    </vt:vector>
  </TitlesOfParts>
  <Company>UL FRI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forenzika</dc:title>
  <dc:creator>Andrej (Andy) Brodnik</dc:creator>
  <cp:lastModifiedBy>Andrej (Andy) Brodnik</cp:lastModifiedBy>
  <cp:revision>454</cp:revision>
  <cp:lastPrinted>2012-03-01T22:51:30Z</cp:lastPrinted>
  <dcterms:created xsi:type="dcterms:W3CDTF">2013-02-23T21:16:56Z</dcterms:created>
  <dcterms:modified xsi:type="dcterms:W3CDTF">2016-05-02T12:00:47Z</dcterms:modified>
</cp:coreProperties>
</file>