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345" r:id="rId2"/>
    <p:sldId id="288" r:id="rId3"/>
    <p:sldId id="386" r:id="rId4"/>
    <p:sldId id="387" r:id="rId5"/>
    <p:sldId id="388" r:id="rId6"/>
    <p:sldId id="390" r:id="rId7"/>
    <p:sldId id="389" r:id="rId8"/>
    <p:sldId id="391" r:id="rId9"/>
    <p:sldId id="393" r:id="rId10"/>
    <p:sldId id="394" r:id="rId11"/>
    <p:sldId id="395" r:id="rId12"/>
    <p:sldId id="392" r:id="rId13"/>
    <p:sldId id="396" r:id="rId14"/>
    <p:sldId id="397" r:id="rId15"/>
    <p:sldId id="398" r:id="rId16"/>
    <p:sldId id="399" r:id="rId17"/>
    <p:sldId id="400" r:id="rId18"/>
    <p:sldId id="401" r:id="rId19"/>
    <p:sldId id="402" r:id="rId20"/>
    <p:sldId id="403" r:id="rId21"/>
    <p:sldId id="405" r:id="rId22"/>
    <p:sldId id="404" r:id="rId23"/>
    <p:sldId id="416" r:id="rId24"/>
    <p:sldId id="406" r:id="rId25"/>
    <p:sldId id="413" r:id="rId26"/>
    <p:sldId id="407" r:id="rId27"/>
    <p:sldId id="414" r:id="rId28"/>
    <p:sldId id="415" r:id="rId29"/>
    <p:sldId id="418" r:id="rId30"/>
    <p:sldId id="417" r:id="rId31"/>
    <p:sldId id="408" r:id="rId32"/>
    <p:sldId id="409" r:id="rId33"/>
    <p:sldId id="420" r:id="rId34"/>
    <p:sldId id="423" r:id="rId35"/>
    <p:sldId id="419" r:id="rId36"/>
    <p:sldId id="422" r:id="rId37"/>
    <p:sldId id="421" r:id="rId38"/>
    <p:sldId id="412" r:id="rId39"/>
    <p:sldId id="426" r:id="rId40"/>
    <p:sldId id="425" r:id="rId41"/>
    <p:sldId id="411" r:id="rId42"/>
    <p:sldId id="427" r:id="rId43"/>
    <p:sldId id="428" r:id="rId44"/>
    <p:sldId id="429" r:id="rId45"/>
    <p:sldId id="434" r:id="rId46"/>
    <p:sldId id="430" r:id="rId47"/>
    <p:sldId id="431" r:id="rId48"/>
    <p:sldId id="432" r:id="rId49"/>
    <p:sldId id="433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95" autoAdjust="0"/>
  </p:normalViewPr>
  <p:slideViewPr>
    <p:cSldViewPr snapToGrid="0" snapToObjects="1">
      <p:cViewPr varScale="1">
        <p:scale>
          <a:sx n="114" d="100"/>
          <a:sy n="114" d="100"/>
        </p:scale>
        <p:origin x="-8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83C95-53CE-B74C-93E4-81E752401715}" type="datetimeFigureOut">
              <a:rPr lang="en-US" smtClean="0"/>
              <a:pPr/>
              <a:t>21/03/16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12F3F-C784-EF4D-86BE-9BD617D2DD1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30344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CAB1B-B980-714A-A270-F2548E57D315}" type="datetimeFigureOut">
              <a:rPr lang="en-US" smtClean="0"/>
              <a:pPr/>
              <a:t>21/03/16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EED6E-FD4B-8245-84EB-A19C918E8E4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56284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packet capture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ED6E-FD4B-8245-84EB-A19C918E8E49}" type="slidenum">
              <a:rPr lang="sl-SI" smtClean="0"/>
              <a:pPr/>
              <a:t>24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x-none" smtClean="0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Andrej Brodnik: Digitalna forenzika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iksun.com/sandstorm.php" TargetMode="External"/><Relationship Id="rId3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ri.uni-lj.s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na.org/domains/root/db/arpa.html" TargetMode="External"/><Relationship Id="rId4" Type="http://schemas.openxmlformats.org/officeDocument/2006/relationships/hyperlink" Target="http://www.iana.org/assignments/port-numbers" TargetMode="External"/><Relationship Id="rId5" Type="http://schemas.openxmlformats.org/officeDocument/2006/relationships/hyperlink" Target="http://www.iana.org/protocols/" TargetMode="External"/><Relationship Id="rId6" Type="http://schemas.openxmlformats.org/officeDocument/2006/relationships/hyperlink" Target="http://www.iana.org/domains/root/db/si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ana.org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Digitalna forenzika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Andrej Brodnik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Ograda noge 3"/>
          <p:cNvSpPr>
            <a:spLocks noGrp="1"/>
          </p:cNvSpPr>
          <p:nvPr>
            <p:ph type="ftr" sz="quarter" idx="10"/>
          </p:nvPr>
        </p:nvSpPr>
        <p:spPr>
          <a:xfrm>
            <a:off x="306388" y="6400800"/>
            <a:ext cx="2133600" cy="365125"/>
          </a:xfrm>
          <a:noFill/>
        </p:spPr>
        <p:txBody>
          <a:bodyPr/>
          <a:lstStyle/>
          <a:p>
            <a:r>
              <a:rPr lang="en-US" smtClean="0"/>
              <a:t>Andrej Brodnik: Digitalna forenzika</a:t>
            </a:r>
            <a:endParaRPr lang="sl-SI" dirty="0"/>
          </a:p>
        </p:txBody>
      </p:sp>
      <p:sp>
        <p:nvSpPr>
          <p:cNvPr id="8090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Referenčni modeli</a:t>
            </a:r>
            <a:br>
              <a:rPr lang="sl-SI" dirty="0"/>
            </a:br>
            <a:endParaRPr lang="sl-SI" sz="1800" dirty="0"/>
          </a:p>
        </p:txBody>
      </p:sp>
      <p:sp>
        <p:nvSpPr>
          <p:cNvPr id="8090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343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sl-SI" sz="2800" dirty="0" smtClean="0"/>
              <a:t>sloji </a:t>
            </a:r>
            <a:r>
              <a:rPr lang="sl-SI" sz="2800" dirty="0"/>
              <a:t>referenčnega modela OSI:</a:t>
            </a:r>
            <a:r>
              <a:rPr lang="sl-SI" dirty="0"/>
              <a:t> </a:t>
            </a:r>
            <a:r>
              <a:rPr lang="sl-SI" sz="2000" dirty="0"/>
              <a:t>fizični,</a:t>
            </a:r>
            <a:r>
              <a:rPr lang="sl-SI" sz="2000" dirty="0" smtClean="0"/>
              <a:t> povezavni, </a:t>
            </a:r>
            <a:r>
              <a:rPr lang="sl-SI" sz="2000" dirty="0"/>
              <a:t>mrežni, transportni, sejni, predstavitveni, aplikacijski.</a:t>
            </a:r>
          </a:p>
        </p:txBody>
      </p:sp>
      <p:sp>
        <p:nvSpPr>
          <p:cNvPr id="80902" name="Rectangle 1028"/>
          <p:cNvSpPr>
            <a:spLocks noChangeArrowheads="1"/>
          </p:cNvSpPr>
          <p:nvPr/>
        </p:nvSpPr>
        <p:spPr bwMode="auto">
          <a:xfrm>
            <a:off x="836613" y="2514600"/>
            <a:ext cx="1752600" cy="381000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sl-SI" sz="2000"/>
              <a:t>aplikacijski</a:t>
            </a:r>
          </a:p>
        </p:txBody>
      </p:sp>
      <p:sp>
        <p:nvSpPr>
          <p:cNvPr id="80903" name="Rectangle 1030"/>
          <p:cNvSpPr>
            <a:spLocks noChangeArrowheads="1"/>
          </p:cNvSpPr>
          <p:nvPr/>
        </p:nvSpPr>
        <p:spPr bwMode="auto">
          <a:xfrm>
            <a:off x="836613" y="3124200"/>
            <a:ext cx="1752600" cy="381000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sl-SI" sz="2000"/>
              <a:t>prezentacijski</a:t>
            </a:r>
          </a:p>
        </p:txBody>
      </p:sp>
      <p:sp>
        <p:nvSpPr>
          <p:cNvPr id="80904" name="Rectangle 1031"/>
          <p:cNvSpPr>
            <a:spLocks noChangeArrowheads="1"/>
          </p:cNvSpPr>
          <p:nvPr/>
        </p:nvSpPr>
        <p:spPr bwMode="auto">
          <a:xfrm>
            <a:off x="836613" y="3733800"/>
            <a:ext cx="1752600" cy="381000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sl-SI" sz="2000"/>
              <a:t>sejni</a:t>
            </a:r>
          </a:p>
        </p:txBody>
      </p:sp>
      <p:sp>
        <p:nvSpPr>
          <p:cNvPr id="80905" name="Rectangle 1032"/>
          <p:cNvSpPr>
            <a:spLocks noChangeArrowheads="1"/>
          </p:cNvSpPr>
          <p:nvPr/>
        </p:nvSpPr>
        <p:spPr bwMode="auto">
          <a:xfrm>
            <a:off x="836613" y="4343400"/>
            <a:ext cx="1752600" cy="381000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sl-SI" sz="2000"/>
              <a:t>transportni</a:t>
            </a:r>
          </a:p>
        </p:txBody>
      </p:sp>
      <p:sp>
        <p:nvSpPr>
          <p:cNvPr id="80906" name="Rectangle 1033"/>
          <p:cNvSpPr>
            <a:spLocks noChangeArrowheads="1"/>
          </p:cNvSpPr>
          <p:nvPr/>
        </p:nvSpPr>
        <p:spPr bwMode="auto">
          <a:xfrm>
            <a:off x="836613" y="4953000"/>
            <a:ext cx="1752600" cy="381000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sl-SI" sz="2000"/>
              <a:t>mrežni</a:t>
            </a:r>
          </a:p>
        </p:txBody>
      </p:sp>
      <p:sp>
        <p:nvSpPr>
          <p:cNvPr id="80907" name="Rectangle 1034"/>
          <p:cNvSpPr>
            <a:spLocks noChangeArrowheads="1"/>
          </p:cNvSpPr>
          <p:nvPr/>
        </p:nvSpPr>
        <p:spPr bwMode="auto">
          <a:xfrm>
            <a:off x="836613" y="5562600"/>
            <a:ext cx="1752600" cy="381000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sl-SI" sz="2000" dirty="0" smtClean="0"/>
              <a:t>povezavni</a:t>
            </a:r>
            <a:endParaRPr lang="sl-SI" sz="2000" dirty="0"/>
          </a:p>
        </p:txBody>
      </p:sp>
      <p:sp>
        <p:nvSpPr>
          <p:cNvPr id="80908" name="Rectangle 1035"/>
          <p:cNvSpPr>
            <a:spLocks noChangeArrowheads="1"/>
          </p:cNvSpPr>
          <p:nvPr/>
        </p:nvSpPr>
        <p:spPr bwMode="auto">
          <a:xfrm>
            <a:off x="836613" y="6248400"/>
            <a:ext cx="1752600" cy="381000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sl-SI" sz="2000"/>
              <a:t>fizični</a:t>
            </a:r>
          </a:p>
        </p:txBody>
      </p:sp>
      <p:sp>
        <p:nvSpPr>
          <p:cNvPr id="80909" name="Text Box 1036"/>
          <p:cNvSpPr txBox="1">
            <a:spLocks noChangeArrowheads="1"/>
          </p:cNvSpPr>
          <p:nvPr/>
        </p:nvSpPr>
        <p:spPr bwMode="auto">
          <a:xfrm rot="-5400000">
            <a:off x="-309562" y="4422775"/>
            <a:ext cx="15827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sl-SI" sz="2000"/>
              <a:t>računalnik A</a:t>
            </a:r>
          </a:p>
        </p:txBody>
      </p:sp>
      <p:sp>
        <p:nvSpPr>
          <p:cNvPr id="80910" name="Text Box 1044"/>
          <p:cNvSpPr txBox="1">
            <a:spLocks noChangeArrowheads="1"/>
          </p:cNvSpPr>
          <p:nvPr/>
        </p:nvSpPr>
        <p:spPr bwMode="auto">
          <a:xfrm rot="16200000" flipV="1">
            <a:off x="8085138" y="4414838"/>
            <a:ext cx="158273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sl-SI" sz="2000"/>
              <a:t>računalnik B</a:t>
            </a:r>
          </a:p>
        </p:txBody>
      </p:sp>
      <p:sp>
        <p:nvSpPr>
          <p:cNvPr id="80911" name="Line 1045"/>
          <p:cNvSpPr>
            <a:spLocks noChangeShapeType="1"/>
          </p:cNvSpPr>
          <p:nvPr/>
        </p:nvSpPr>
        <p:spPr bwMode="auto">
          <a:xfrm>
            <a:off x="1676400" y="2819400"/>
            <a:ext cx="0" cy="381000"/>
          </a:xfrm>
          <a:prstGeom prst="line">
            <a:avLst/>
          </a:prstGeom>
          <a:noFill/>
          <a:ln w="28575">
            <a:solidFill>
              <a:srgbClr val="00FF99"/>
            </a:solidFill>
            <a:round/>
            <a:headEnd type="arrow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0912" name="Line 1046"/>
          <p:cNvSpPr>
            <a:spLocks noChangeShapeType="1"/>
          </p:cNvSpPr>
          <p:nvPr/>
        </p:nvSpPr>
        <p:spPr bwMode="auto">
          <a:xfrm>
            <a:off x="1676400" y="3429000"/>
            <a:ext cx="0" cy="381000"/>
          </a:xfrm>
          <a:prstGeom prst="line">
            <a:avLst/>
          </a:prstGeom>
          <a:noFill/>
          <a:ln w="28575">
            <a:solidFill>
              <a:srgbClr val="00FF99"/>
            </a:solidFill>
            <a:round/>
            <a:headEnd type="arrow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0913" name="Line 1047"/>
          <p:cNvSpPr>
            <a:spLocks noChangeShapeType="1"/>
          </p:cNvSpPr>
          <p:nvPr/>
        </p:nvSpPr>
        <p:spPr bwMode="auto">
          <a:xfrm>
            <a:off x="1676400" y="4038600"/>
            <a:ext cx="0" cy="381000"/>
          </a:xfrm>
          <a:prstGeom prst="line">
            <a:avLst/>
          </a:prstGeom>
          <a:noFill/>
          <a:ln w="28575">
            <a:solidFill>
              <a:srgbClr val="00FF99"/>
            </a:solidFill>
            <a:round/>
            <a:headEnd type="arrow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0914" name="Line 1048"/>
          <p:cNvSpPr>
            <a:spLocks noChangeShapeType="1"/>
          </p:cNvSpPr>
          <p:nvPr/>
        </p:nvSpPr>
        <p:spPr bwMode="auto">
          <a:xfrm>
            <a:off x="1676400" y="4648200"/>
            <a:ext cx="0" cy="381000"/>
          </a:xfrm>
          <a:prstGeom prst="line">
            <a:avLst/>
          </a:prstGeom>
          <a:noFill/>
          <a:ln w="28575">
            <a:solidFill>
              <a:srgbClr val="00FF99"/>
            </a:solidFill>
            <a:round/>
            <a:headEnd type="arrow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0915" name="Line 1049"/>
          <p:cNvSpPr>
            <a:spLocks noChangeShapeType="1"/>
          </p:cNvSpPr>
          <p:nvPr/>
        </p:nvSpPr>
        <p:spPr bwMode="auto">
          <a:xfrm>
            <a:off x="1676400" y="5257800"/>
            <a:ext cx="0" cy="381000"/>
          </a:xfrm>
          <a:prstGeom prst="line">
            <a:avLst/>
          </a:prstGeom>
          <a:noFill/>
          <a:ln w="28575">
            <a:solidFill>
              <a:srgbClr val="00FF99"/>
            </a:solidFill>
            <a:round/>
            <a:headEnd type="arrow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0916" name="Line 1050"/>
          <p:cNvSpPr>
            <a:spLocks noChangeShapeType="1"/>
          </p:cNvSpPr>
          <p:nvPr/>
        </p:nvSpPr>
        <p:spPr bwMode="auto">
          <a:xfrm>
            <a:off x="1676400" y="5881688"/>
            <a:ext cx="0" cy="381000"/>
          </a:xfrm>
          <a:prstGeom prst="line">
            <a:avLst/>
          </a:prstGeom>
          <a:noFill/>
          <a:ln w="28575">
            <a:solidFill>
              <a:srgbClr val="00FF99"/>
            </a:solidFill>
            <a:round/>
            <a:headEnd type="arrow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0917" name="Rectangle 1051"/>
          <p:cNvSpPr>
            <a:spLocks noChangeArrowheads="1"/>
          </p:cNvSpPr>
          <p:nvPr/>
        </p:nvSpPr>
        <p:spPr bwMode="auto">
          <a:xfrm>
            <a:off x="6781800" y="2514600"/>
            <a:ext cx="1752600" cy="3810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sl-SI" sz="2000"/>
              <a:t>aplikacijski</a:t>
            </a:r>
          </a:p>
        </p:txBody>
      </p:sp>
      <p:sp>
        <p:nvSpPr>
          <p:cNvPr id="80918" name="Rectangle 1052"/>
          <p:cNvSpPr>
            <a:spLocks noChangeArrowheads="1"/>
          </p:cNvSpPr>
          <p:nvPr/>
        </p:nvSpPr>
        <p:spPr bwMode="auto">
          <a:xfrm>
            <a:off x="6781800" y="3124200"/>
            <a:ext cx="1752600" cy="3810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sl-SI" sz="2000"/>
              <a:t>prezentacijski</a:t>
            </a:r>
          </a:p>
        </p:txBody>
      </p:sp>
      <p:sp>
        <p:nvSpPr>
          <p:cNvPr id="80919" name="Rectangle 1053"/>
          <p:cNvSpPr>
            <a:spLocks noChangeArrowheads="1"/>
          </p:cNvSpPr>
          <p:nvPr/>
        </p:nvSpPr>
        <p:spPr bwMode="auto">
          <a:xfrm>
            <a:off x="6781800" y="3733800"/>
            <a:ext cx="1752600" cy="3810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sl-SI" sz="2000"/>
              <a:t>sejni</a:t>
            </a:r>
          </a:p>
        </p:txBody>
      </p:sp>
      <p:sp>
        <p:nvSpPr>
          <p:cNvPr id="80920" name="Rectangle 1054"/>
          <p:cNvSpPr>
            <a:spLocks noChangeArrowheads="1"/>
          </p:cNvSpPr>
          <p:nvPr/>
        </p:nvSpPr>
        <p:spPr bwMode="auto">
          <a:xfrm>
            <a:off x="6781800" y="4343400"/>
            <a:ext cx="1752600" cy="3810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sl-SI" sz="2000"/>
              <a:t>transportni</a:t>
            </a:r>
          </a:p>
        </p:txBody>
      </p:sp>
      <p:sp>
        <p:nvSpPr>
          <p:cNvPr id="80921" name="Rectangle 1055"/>
          <p:cNvSpPr>
            <a:spLocks noChangeArrowheads="1"/>
          </p:cNvSpPr>
          <p:nvPr/>
        </p:nvSpPr>
        <p:spPr bwMode="auto">
          <a:xfrm>
            <a:off x="6781800" y="4953000"/>
            <a:ext cx="1752600" cy="3810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sl-SI" sz="2000"/>
              <a:t>mrežni</a:t>
            </a:r>
          </a:p>
        </p:txBody>
      </p:sp>
      <p:sp>
        <p:nvSpPr>
          <p:cNvPr id="80922" name="Rectangle 1056"/>
          <p:cNvSpPr>
            <a:spLocks noChangeArrowheads="1"/>
          </p:cNvSpPr>
          <p:nvPr/>
        </p:nvSpPr>
        <p:spPr bwMode="auto">
          <a:xfrm>
            <a:off x="6781800" y="5562600"/>
            <a:ext cx="1752600" cy="3810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sl-SI" sz="2000" dirty="0" smtClean="0"/>
              <a:t>povezavni</a:t>
            </a:r>
            <a:endParaRPr lang="sl-SI" sz="2000" dirty="0"/>
          </a:p>
        </p:txBody>
      </p:sp>
      <p:sp>
        <p:nvSpPr>
          <p:cNvPr id="80923" name="Rectangle 1057"/>
          <p:cNvSpPr>
            <a:spLocks noChangeArrowheads="1"/>
          </p:cNvSpPr>
          <p:nvPr/>
        </p:nvSpPr>
        <p:spPr bwMode="auto">
          <a:xfrm>
            <a:off x="6781800" y="6248400"/>
            <a:ext cx="1752600" cy="3810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sl-SI" sz="2000"/>
              <a:t>fizični</a:t>
            </a:r>
          </a:p>
        </p:txBody>
      </p:sp>
      <p:sp>
        <p:nvSpPr>
          <p:cNvPr id="80924" name="Line 1058"/>
          <p:cNvSpPr>
            <a:spLocks noChangeShapeType="1"/>
          </p:cNvSpPr>
          <p:nvPr/>
        </p:nvSpPr>
        <p:spPr bwMode="auto">
          <a:xfrm>
            <a:off x="7621588" y="2819400"/>
            <a:ext cx="0" cy="381000"/>
          </a:xfrm>
          <a:prstGeom prst="line">
            <a:avLst/>
          </a:prstGeom>
          <a:noFill/>
          <a:ln w="28575">
            <a:solidFill>
              <a:srgbClr val="00FF99"/>
            </a:solidFill>
            <a:round/>
            <a:headEnd type="arrow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0925" name="Line 1059"/>
          <p:cNvSpPr>
            <a:spLocks noChangeShapeType="1"/>
          </p:cNvSpPr>
          <p:nvPr/>
        </p:nvSpPr>
        <p:spPr bwMode="auto">
          <a:xfrm>
            <a:off x="7621588" y="3429000"/>
            <a:ext cx="0" cy="381000"/>
          </a:xfrm>
          <a:prstGeom prst="line">
            <a:avLst/>
          </a:prstGeom>
          <a:noFill/>
          <a:ln w="28575">
            <a:solidFill>
              <a:srgbClr val="00FF99"/>
            </a:solidFill>
            <a:round/>
            <a:headEnd type="arrow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0926" name="Line 1060"/>
          <p:cNvSpPr>
            <a:spLocks noChangeShapeType="1"/>
          </p:cNvSpPr>
          <p:nvPr/>
        </p:nvSpPr>
        <p:spPr bwMode="auto">
          <a:xfrm>
            <a:off x="7621588" y="4038600"/>
            <a:ext cx="0" cy="381000"/>
          </a:xfrm>
          <a:prstGeom prst="line">
            <a:avLst/>
          </a:prstGeom>
          <a:noFill/>
          <a:ln w="28575">
            <a:solidFill>
              <a:srgbClr val="00FF99"/>
            </a:solidFill>
            <a:round/>
            <a:headEnd type="arrow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0927" name="Line 1061"/>
          <p:cNvSpPr>
            <a:spLocks noChangeShapeType="1"/>
          </p:cNvSpPr>
          <p:nvPr/>
        </p:nvSpPr>
        <p:spPr bwMode="auto">
          <a:xfrm>
            <a:off x="7621588" y="4648200"/>
            <a:ext cx="0" cy="381000"/>
          </a:xfrm>
          <a:prstGeom prst="line">
            <a:avLst/>
          </a:prstGeom>
          <a:noFill/>
          <a:ln w="28575">
            <a:solidFill>
              <a:srgbClr val="00FF99"/>
            </a:solidFill>
            <a:round/>
            <a:headEnd type="arrow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0928" name="Line 1062"/>
          <p:cNvSpPr>
            <a:spLocks noChangeShapeType="1"/>
          </p:cNvSpPr>
          <p:nvPr/>
        </p:nvSpPr>
        <p:spPr bwMode="auto">
          <a:xfrm>
            <a:off x="7621588" y="5257800"/>
            <a:ext cx="0" cy="381000"/>
          </a:xfrm>
          <a:prstGeom prst="line">
            <a:avLst/>
          </a:prstGeom>
          <a:noFill/>
          <a:ln w="28575">
            <a:solidFill>
              <a:srgbClr val="00FF99"/>
            </a:solidFill>
            <a:round/>
            <a:headEnd type="arrow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0929" name="Line 1063"/>
          <p:cNvSpPr>
            <a:spLocks noChangeShapeType="1"/>
          </p:cNvSpPr>
          <p:nvPr/>
        </p:nvSpPr>
        <p:spPr bwMode="auto">
          <a:xfrm>
            <a:off x="7621588" y="5881688"/>
            <a:ext cx="0" cy="381000"/>
          </a:xfrm>
          <a:prstGeom prst="line">
            <a:avLst/>
          </a:prstGeom>
          <a:noFill/>
          <a:ln w="28575">
            <a:solidFill>
              <a:srgbClr val="00FF99"/>
            </a:solidFill>
            <a:round/>
            <a:headEnd type="arrow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0930" name="Line 1064"/>
          <p:cNvSpPr>
            <a:spLocks noChangeShapeType="1"/>
          </p:cNvSpPr>
          <p:nvPr/>
        </p:nvSpPr>
        <p:spPr bwMode="auto">
          <a:xfrm>
            <a:off x="1828800" y="2971800"/>
            <a:ext cx="1241425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arrow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0931" name="Text Box 1065"/>
          <p:cNvSpPr txBox="1">
            <a:spLocks noChangeArrowheads="1"/>
          </p:cNvSpPr>
          <p:nvPr/>
        </p:nvSpPr>
        <p:spPr bwMode="auto">
          <a:xfrm>
            <a:off x="3048000" y="2792413"/>
            <a:ext cx="111601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sl-SI" sz="2000"/>
              <a:t>vmesnik</a:t>
            </a:r>
          </a:p>
        </p:txBody>
      </p:sp>
      <p:sp>
        <p:nvSpPr>
          <p:cNvPr id="80932" name="Line 1068"/>
          <p:cNvSpPr>
            <a:spLocks noChangeShapeType="1"/>
          </p:cNvSpPr>
          <p:nvPr/>
        </p:nvSpPr>
        <p:spPr bwMode="auto">
          <a:xfrm>
            <a:off x="2743200" y="2667000"/>
            <a:ext cx="3886200" cy="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 type="arrow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0933" name="Text Box 1069"/>
          <p:cNvSpPr txBox="1">
            <a:spLocks noChangeArrowheads="1"/>
          </p:cNvSpPr>
          <p:nvPr/>
        </p:nvSpPr>
        <p:spPr bwMode="auto">
          <a:xfrm>
            <a:off x="5105400" y="2776538"/>
            <a:ext cx="10874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sl-SI" sz="2000"/>
              <a:t>protokol</a:t>
            </a:r>
          </a:p>
        </p:txBody>
      </p:sp>
      <p:grpSp>
        <p:nvGrpSpPr>
          <p:cNvPr id="2" name="Group 1075"/>
          <p:cNvGrpSpPr>
            <a:grpSpLocks/>
          </p:cNvGrpSpPr>
          <p:nvPr/>
        </p:nvGrpSpPr>
        <p:grpSpPr bwMode="auto">
          <a:xfrm>
            <a:off x="3352800" y="4953000"/>
            <a:ext cx="914400" cy="1676400"/>
            <a:chOff x="2112" y="3120"/>
            <a:chExt cx="1104" cy="1056"/>
          </a:xfrm>
        </p:grpSpPr>
        <p:sp>
          <p:nvSpPr>
            <p:cNvPr id="80956" name="Rectangle 1070"/>
            <p:cNvSpPr>
              <a:spLocks noChangeArrowheads="1"/>
            </p:cNvSpPr>
            <p:nvPr/>
          </p:nvSpPr>
          <p:spPr bwMode="auto">
            <a:xfrm>
              <a:off x="2112" y="3120"/>
              <a:ext cx="1104" cy="240"/>
            </a:xfrm>
            <a:prstGeom prst="rect">
              <a:avLst/>
            </a:prstGeom>
            <a:solidFill>
              <a:srgbClr val="FF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buFontTx/>
                <a:buNone/>
              </a:pPr>
              <a:r>
                <a:rPr lang="sl-SI" sz="2000"/>
                <a:t>mrežni</a:t>
              </a:r>
            </a:p>
          </p:txBody>
        </p:sp>
        <p:sp>
          <p:nvSpPr>
            <p:cNvPr id="80957" name="Rectangle 1071"/>
            <p:cNvSpPr>
              <a:spLocks noChangeArrowheads="1"/>
            </p:cNvSpPr>
            <p:nvPr/>
          </p:nvSpPr>
          <p:spPr bwMode="auto">
            <a:xfrm>
              <a:off x="2112" y="3504"/>
              <a:ext cx="1104" cy="240"/>
            </a:xfrm>
            <a:prstGeom prst="rect">
              <a:avLst/>
            </a:prstGeom>
            <a:solidFill>
              <a:srgbClr val="FF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buFontTx/>
                <a:buNone/>
              </a:pPr>
              <a:r>
                <a:rPr lang="sl-SI" sz="2000" dirty="0" smtClean="0"/>
                <a:t>povezavni</a:t>
              </a:r>
              <a:endParaRPr lang="sl-SI" sz="2000" dirty="0"/>
            </a:p>
          </p:txBody>
        </p:sp>
        <p:sp>
          <p:nvSpPr>
            <p:cNvPr id="80958" name="Rectangle 1072"/>
            <p:cNvSpPr>
              <a:spLocks noChangeArrowheads="1"/>
            </p:cNvSpPr>
            <p:nvPr/>
          </p:nvSpPr>
          <p:spPr bwMode="auto">
            <a:xfrm>
              <a:off x="2112" y="3936"/>
              <a:ext cx="1104" cy="240"/>
            </a:xfrm>
            <a:prstGeom prst="rect">
              <a:avLst/>
            </a:prstGeom>
            <a:solidFill>
              <a:srgbClr val="FF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buFontTx/>
                <a:buNone/>
              </a:pPr>
              <a:r>
                <a:rPr lang="sl-SI" sz="2000"/>
                <a:t>fizični</a:t>
              </a:r>
            </a:p>
          </p:txBody>
        </p:sp>
        <p:sp>
          <p:nvSpPr>
            <p:cNvPr id="80959" name="Line 1073"/>
            <p:cNvSpPr>
              <a:spLocks noChangeShapeType="1"/>
            </p:cNvSpPr>
            <p:nvPr/>
          </p:nvSpPr>
          <p:spPr bwMode="auto">
            <a:xfrm>
              <a:off x="2641" y="3312"/>
              <a:ext cx="0" cy="240"/>
            </a:xfrm>
            <a:prstGeom prst="line">
              <a:avLst/>
            </a:prstGeom>
            <a:noFill/>
            <a:ln w="28575">
              <a:solidFill>
                <a:srgbClr val="00FF99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80960" name="Line 1074"/>
            <p:cNvSpPr>
              <a:spLocks noChangeShapeType="1"/>
            </p:cNvSpPr>
            <p:nvPr/>
          </p:nvSpPr>
          <p:spPr bwMode="auto">
            <a:xfrm>
              <a:off x="2641" y="3705"/>
              <a:ext cx="0" cy="240"/>
            </a:xfrm>
            <a:prstGeom prst="line">
              <a:avLst/>
            </a:prstGeom>
            <a:noFill/>
            <a:ln w="28575">
              <a:solidFill>
                <a:srgbClr val="00FF99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</p:grpSp>
      <p:grpSp>
        <p:nvGrpSpPr>
          <p:cNvPr id="3" name="Group 1076"/>
          <p:cNvGrpSpPr>
            <a:grpSpLocks/>
          </p:cNvGrpSpPr>
          <p:nvPr/>
        </p:nvGrpSpPr>
        <p:grpSpPr bwMode="auto">
          <a:xfrm>
            <a:off x="5105400" y="4953000"/>
            <a:ext cx="914400" cy="1676400"/>
            <a:chOff x="2112" y="3120"/>
            <a:chExt cx="1104" cy="1056"/>
          </a:xfrm>
        </p:grpSpPr>
        <p:sp>
          <p:nvSpPr>
            <p:cNvPr id="80951" name="Rectangle 1077"/>
            <p:cNvSpPr>
              <a:spLocks noChangeArrowheads="1"/>
            </p:cNvSpPr>
            <p:nvPr/>
          </p:nvSpPr>
          <p:spPr bwMode="auto">
            <a:xfrm>
              <a:off x="2112" y="3120"/>
              <a:ext cx="1104" cy="240"/>
            </a:xfrm>
            <a:prstGeom prst="rect">
              <a:avLst/>
            </a:prstGeom>
            <a:solidFill>
              <a:srgbClr val="FF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buFontTx/>
                <a:buNone/>
              </a:pPr>
              <a:r>
                <a:rPr lang="sl-SI" sz="2000"/>
                <a:t>mrežni</a:t>
              </a:r>
            </a:p>
          </p:txBody>
        </p:sp>
        <p:sp>
          <p:nvSpPr>
            <p:cNvPr id="80952" name="Rectangle 1078"/>
            <p:cNvSpPr>
              <a:spLocks noChangeArrowheads="1"/>
            </p:cNvSpPr>
            <p:nvPr/>
          </p:nvSpPr>
          <p:spPr bwMode="auto">
            <a:xfrm>
              <a:off x="2112" y="3504"/>
              <a:ext cx="1104" cy="240"/>
            </a:xfrm>
            <a:prstGeom prst="rect">
              <a:avLst/>
            </a:prstGeom>
            <a:solidFill>
              <a:srgbClr val="FF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buFontTx/>
                <a:buNone/>
              </a:pPr>
              <a:r>
                <a:rPr lang="sl-SI" sz="2000" dirty="0" smtClean="0"/>
                <a:t>povezavni</a:t>
              </a:r>
              <a:endParaRPr lang="sl-SI" sz="2000" dirty="0"/>
            </a:p>
          </p:txBody>
        </p:sp>
        <p:sp>
          <p:nvSpPr>
            <p:cNvPr id="80953" name="Rectangle 1079"/>
            <p:cNvSpPr>
              <a:spLocks noChangeArrowheads="1"/>
            </p:cNvSpPr>
            <p:nvPr/>
          </p:nvSpPr>
          <p:spPr bwMode="auto">
            <a:xfrm>
              <a:off x="2112" y="3936"/>
              <a:ext cx="1104" cy="240"/>
            </a:xfrm>
            <a:prstGeom prst="rect">
              <a:avLst/>
            </a:prstGeom>
            <a:solidFill>
              <a:srgbClr val="FF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buFontTx/>
                <a:buNone/>
              </a:pPr>
              <a:r>
                <a:rPr lang="sl-SI" sz="2000"/>
                <a:t>fizični</a:t>
              </a:r>
            </a:p>
          </p:txBody>
        </p:sp>
        <p:sp>
          <p:nvSpPr>
            <p:cNvPr id="80954" name="Line 1080"/>
            <p:cNvSpPr>
              <a:spLocks noChangeShapeType="1"/>
            </p:cNvSpPr>
            <p:nvPr/>
          </p:nvSpPr>
          <p:spPr bwMode="auto">
            <a:xfrm>
              <a:off x="2641" y="3312"/>
              <a:ext cx="0" cy="240"/>
            </a:xfrm>
            <a:prstGeom prst="line">
              <a:avLst/>
            </a:prstGeom>
            <a:noFill/>
            <a:ln w="28575">
              <a:solidFill>
                <a:srgbClr val="00FF99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80955" name="Line 1081"/>
            <p:cNvSpPr>
              <a:spLocks noChangeShapeType="1"/>
            </p:cNvSpPr>
            <p:nvPr/>
          </p:nvSpPr>
          <p:spPr bwMode="auto">
            <a:xfrm>
              <a:off x="2641" y="3705"/>
              <a:ext cx="0" cy="240"/>
            </a:xfrm>
            <a:prstGeom prst="line">
              <a:avLst/>
            </a:prstGeom>
            <a:noFill/>
            <a:ln w="28575">
              <a:solidFill>
                <a:srgbClr val="00FF99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</p:grpSp>
      <p:sp>
        <p:nvSpPr>
          <p:cNvPr id="80936" name="Line 1082"/>
          <p:cNvSpPr>
            <a:spLocks noChangeShapeType="1"/>
          </p:cNvSpPr>
          <p:nvPr/>
        </p:nvSpPr>
        <p:spPr bwMode="auto">
          <a:xfrm>
            <a:off x="2743200" y="3276600"/>
            <a:ext cx="3886200" cy="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 type="arrow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0937" name="Line 1083"/>
          <p:cNvSpPr>
            <a:spLocks noChangeShapeType="1"/>
          </p:cNvSpPr>
          <p:nvPr/>
        </p:nvSpPr>
        <p:spPr bwMode="auto">
          <a:xfrm>
            <a:off x="2743200" y="3886200"/>
            <a:ext cx="3886200" cy="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 type="arrow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0938" name="Line 1084"/>
          <p:cNvSpPr>
            <a:spLocks noChangeShapeType="1"/>
          </p:cNvSpPr>
          <p:nvPr/>
        </p:nvSpPr>
        <p:spPr bwMode="auto">
          <a:xfrm>
            <a:off x="2743200" y="4495800"/>
            <a:ext cx="3886200" cy="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 type="arrow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0939" name="Line 1085"/>
          <p:cNvSpPr>
            <a:spLocks noChangeShapeType="1"/>
          </p:cNvSpPr>
          <p:nvPr/>
        </p:nvSpPr>
        <p:spPr bwMode="auto">
          <a:xfrm>
            <a:off x="2743200" y="5133975"/>
            <a:ext cx="457200" cy="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 type="arrow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0940" name="Line 1086"/>
          <p:cNvSpPr>
            <a:spLocks noChangeShapeType="1"/>
          </p:cNvSpPr>
          <p:nvPr/>
        </p:nvSpPr>
        <p:spPr bwMode="auto">
          <a:xfrm>
            <a:off x="2743200" y="5729288"/>
            <a:ext cx="457200" cy="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 type="arrow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0941" name="Line 1087"/>
          <p:cNvSpPr>
            <a:spLocks noChangeShapeType="1"/>
          </p:cNvSpPr>
          <p:nvPr/>
        </p:nvSpPr>
        <p:spPr bwMode="auto">
          <a:xfrm>
            <a:off x="2743200" y="6400800"/>
            <a:ext cx="457200" cy="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 type="arrow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0942" name="Line 1088"/>
          <p:cNvSpPr>
            <a:spLocks noChangeShapeType="1"/>
          </p:cNvSpPr>
          <p:nvPr/>
        </p:nvSpPr>
        <p:spPr bwMode="auto">
          <a:xfrm>
            <a:off x="4467225" y="5133975"/>
            <a:ext cx="457200" cy="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 type="arrow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0943" name="Line 1089"/>
          <p:cNvSpPr>
            <a:spLocks noChangeShapeType="1"/>
          </p:cNvSpPr>
          <p:nvPr/>
        </p:nvSpPr>
        <p:spPr bwMode="auto">
          <a:xfrm>
            <a:off x="4467225" y="5729288"/>
            <a:ext cx="457200" cy="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 type="arrow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0944" name="Line 1090"/>
          <p:cNvSpPr>
            <a:spLocks noChangeShapeType="1"/>
          </p:cNvSpPr>
          <p:nvPr/>
        </p:nvSpPr>
        <p:spPr bwMode="auto">
          <a:xfrm>
            <a:off x="4467225" y="6400800"/>
            <a:ext cx="457200" cy="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 type="arrow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0945" name="Line 1091"/>
          <p:cNvSpPr>
            <a:spLocks noChangeShapeType="1"/>
          </p:cNvSpPr>
          <p:nvPr/>
        </p:nvSpPr>
        <p:spPr bwMode="auto">
          <a:xfrm>
            <a:off x="6172200" y="5119688"/>
            <a:ext cx="457200" cy="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 type="arrow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0946" name="Line 1092"/>
          <p:cNvSpPr>
            <a:spLocks noChangeShapeType="1"/>
          </p:cNvSpPr>
          <p:nvPr/>
        </p:nvSpPr>
        <p:spPr bwMode="auto">
          <a:xfrm>
            <a:off x="6172200" y="5715000"/>
            <a:ext cx="457200" cy="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 type="arrow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0947" name="Line 1093"/>
          <p:cNvSpPr>
            <a:spLocks noChangeShapeType="1"/>
          </p:cNvSpPr>
          <p:nvPr/>
        </p:nvSpPr>
        <p:spPr bwMode="auto">
          <a:xfrm>
            <a:off x="6172200" y="6386513"/>
            <a:ext cx="457200" cy="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 type="arrow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0948" name="Line 1094"/>
          <p:cNvSpPr>
            <a:spLocks noChangeShapeType="1"/>
          </p:cNvSpPr>
          <p:nvPr/>
        </p:nvSpPr>
        <p:spPr bwMode="auto">
          <a:xfrm flipH="1">
            <a:off x="1828800" y="3048000"/>
            <a:ext cx="1219200" cy="53340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0949" name="Line 1095"/>
          <p:cNvSpPr>
            <a:spLocks noChangeShapeType="1"/>
          </p:cNvSpPr>
          <p:nvPr/>
        </p:nvSpPr>
        <p:spPr bwMode="auto">
          <a:xfrm flipH="1">
            <a:off x="4114800" y="3124200"/>
            <a:ext cx="1066800" cy="685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0950" name="Line 1096"/>
          <p:cNvSpPr>
            <a:spLocks noChangeShapeType="1"/>
          </p:cNvSpPr>
          <p:nvPr/>
        </p:nvSpPr>
        <p:spPr bwMode="auto">
          <a:xfrm flipH="1">
            <a:off x="4038600" y="3124200"/>
            <a:ext cx="1295400" cy="1295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sl-SI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Ograda noge 3"/>
          <p:cNvSpPr>
            <a:spLocks noGrp="1"/>
          </p:cNvSpPr>
          <p:nvPr>
            <p:ph type="ftr" sz="quarter" idx="10"/>
          </p:nvPr>
        </p:nvSpPr>
        <p:spPr>
          <a:xfrm>
            <a:off x="3352800" y="5645150"/>
            <a:ext cx="2133600" cy="365125"/>
          </a:xfrm>
          <a:noFill/>
        </p:spPr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Referenčni </a:t>
            </a:r>
            <a:r>
              <a:rPr lang="sl-SI" dirty="0" smtClean="0"/>
              <a:t>model – TCP/IP</a:t>
            </a:r>
            <a:endParaRPr lang="sl-SI" sz="1800" dirty="0"/>
          </a:p>
        </p:txBody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8565" y="1600200"/>
            <a:ext cx="7878788" cy="198966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sl-SI" dirty="0" smtClean="0"/>
              <a:t>referenčni </a:t>
            </a:r>
            <a:r>
              <a:rPr lang="sl-SI" dirty="0"/>
              <a:t>model TCP/</a:t>
            </a:r>
            <a:r>
              <a:rPr lang="sl-SI" dirty="0" smtClean="0"/>
              <a:t>IP</a:t>
            </a:r>
          </a:p>
          <a:p>
            <a:pPr lvl="1">
              <a:lnSpc>
                <a:spcPct val="85000"/>
              </a:lnSpc>
            </a:pPr>
            <a:r>
              <a:rPr lang="sl-SI" dirty="0" smtClean="0">
                <a:ea typeface="ＭＳ Ｐゴシック" pitchFamily="-112" charset="-128"/>
              </a:rPr>
              <a:t>je </a:t>
            </a:r>
            <a:r>
              <a:rPr lang="sl-SI" dirty="0">
                <a:ea typeface="ＭＳ Ｐゴシック" pitchFamily="-112" charset="-128"/>
              </a:rPr>
              <a:t>osnova Interneta in </a:t>
            </a:r>
            <a:r>
              <a:rPr lang="sl-SI" i="1" dirty="0">
                <a:ea typeface="ＭＳ Ｐゴシック" pitchFamily="-112" charset="-128"/>
              </a:rPr>
              <a:t>de facto</a:t>
            </a:r>
            <a:r>
              <a:rPr lang="sl-SI" dirty="0">
                <a:ea typeface="ＭＳ Ｐゴシック" pitchFamily="-112" charset="-128"/>
              </a:rPr>
              <a:t> standard</a:t>
            </a:r>
            <a:endParaRPr lang="sl-SI" dirty="0" smtClean="0">
              <a:ea typeface="ＭＳ Ｐゴシック" pitchFamily="-112" charset="-128"/>
            </a:endParaRPr>
          </a:p>
          <a:p>
            <a:pPr lvl="1">
              <a:lnSpc>
                <a:spcPct val="85000"/>
              </a:lnSpc>
            </a:pPr>
            <a:r>
              <a:rPr lang="sl-SI" dirty="0" smtClean="0">
                <a:ea typeface="ＭＳ Ｐゴシック" pitchFamily="-112" charset="-128"/>
              </a:rPr>
              <a:t>nima </a:t>
            </a:r>
            <a:r>
              <a:rPr lang="sl-SI" dirty="0">
                <a:ea typeface="ＭＳ Ｐゴシック" pitchFamily="-112" charset="-128"/>
              </a:rPr>
              <a:t>prezentacijskega in sejnega </a:t>
            </a:r>
            <a:r>
              <a:rPr lang="sl-SI" dirty="0" smtClean="0">
                <a:ea typeface="ＭＳ Ｐゴシック" pitchFamily="-112" charset="-128"/>
              </a:rPr>
              <a:t>sloja</a:t>
            </a:r>
          </a:p>
          <a:p>
            <a:pPr lvl="1">
              <a:lnSpc>
                <a:spcPct val="85000"/>
              </a:lnSpc>
            </a:pPr>
            <a:r>
              <a:rPr lang="sl-SI" dirty="0" smtClean="0">
                <a:ea typeface="ＭＳ Ｐゴシック" pitchFamily="-112" charset="-128"/>
              </a:rPr>
              <a:t>fizični in linijski </a:t>
            </a:r>
            <a:r>
              <a:rPr lang="sl-SI" dirty="0">
                <a:ea typeface="ＭＳ Ｐゴシック" pitchFamily="-112" charset="-128"/>
              </a:rPr>
              <a:t>sloj je združen v t.i.</a:t>
            </a:r>
            <a:r>
              <a:rPr lang="sl-SI" dirty="0" smtClean="0">
                <a:ea typeface="ＭＳ Ｐゴシック" pitchFamily="-112" charset="-128"/>
              </a:rPr>
              <a:t> “</a:t>
            </a:r>
            <a:r>
              <a:rPr lang="sl-SI" i="1" dirty="0" smtClean="0">
                <a:ea typeface="ＭＳ Ｐゴシック" pitchFamily="-112" charset="-128"/>
              </a:rPr>
              <a:t>host </a:t>
            </a:r>
            <a:r>
              <a:rPr lang="sl-SI" i="1" dirty="0">
                <a:ea typeface="ＭＳ Ｐゴシック" pitchFamily="-112" charset="-128"/>
              </a:rPr>
              <a:t>to network </a:t>
            </a:r>
            <a:r>
              <a:rPr lang="sl-SI" i="1" dirty="0" smtClean="0">
                <a:ea typeface="ＭＳ Ｐゴシック" pitchFamily="-112" charset="-128"/>
              </a:rPr>
              <a:t>layer</a:t>
            </a:r>
            <a:r>
              <a:rPr lang="sl-SI" dirty="0" smtClean="0">
                <a:ea typeface="ＭＳ Ｐゴシック" pitchFamily="-112" charset="-128"/>
              </a:rPr>
              <a:t>”</a:t>
            </a:r>
          </a:p>
          <a:p>
            <a:pPr lvl="1">
              <a:lnSpc>
                <a:spcPct val="85000"/>
              </a:lnSpc>
            </a:pPr>
            <a:r>
              <a:rPr lang="sl-SI" dirty="0" smtClean="0">
                <a:ea typeface="ＭＳ Ｐゴシック" pitchFamily="-112" charset="-128"/>
              </a:rPr>
              <a:t>povezavna plast razdeljena na MAC in LLC (IEEE 802)</a:t>
            </a:r>
            <a:endParaRPr lang="sl-SI" dirty="0">
              <a:ea typeface="ＭＳ Ｐゴシック" pitchFamily="-112" charset="-128"/>
            </a:endParaRPr>
          </a:p>
        </p:txBody>
      </p:sp>
      <p:sp>
        <p:nvSpPr>
          <p:cNvPr id="96262" name="Rectangle 4"/>
          <p:cNvSpPr>
            <a:spLocks noChangeArrowheads="1"/>
          </p:cNvSpPr>
          <p:nvPr/>
        </p:nvSpPr>
        <p:spPr bwMode="auto">
          <a:xfrm>
            <a:off x="685800" y="3479800"/>
            <a:ext cx="5791200" cy="2514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sl-SI" sz="3200"/>
          </a:p>
        </p:txBody>
      </p:sp>
      <p:sp>
        <p:nvSpPr>
          <p:cNvPr id="96263" name="Line 5"/>
          <p:cNvSpPr>
            <a:spLocks noChangeShapeType="1"/>
          </p:cNvSpPr>
          <p:nvPr/>
        </p:nvSpPr>
        <p:spPr bwMode="auto">
          <a:xfrm>
            <a:off x="685800" y="4699000"/>
            <a:ext cx="579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96264" name="Line 6"/>
          <p:cNvSpPr>
            <a:spLocks noChangeShapeType="1"/>
          </p:cNvSpPr>
          <p:nvPr/>
        </p:nvSpPr>
        <p:spPr bwMode="auto">
          <a:xfrm>
            <a:off x="685800" y="4089400"/>
            <a:ext cx="579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96265" name="Line 7"/>
          <p:cNvSpPr>
            <a:spLocks noChangeShapeType="1"/>
          </p:cNvSpPr>
          <p:nvPr/>
        </p:nvSpPr>
        <p:spPr bwMode="auto">
          <a:xfrm>
            <a:off x="685800" y="5308600"/>
            <a:ext cx="579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96266" name="Rectangle 8"/>
          <p:cNvSpPr>
            <a:spLocks noChangeArrowheads="1"/>
          </p:cNvSpPr>
          <p:nvPr/>
        </p:nvSpPr>
        <p:spPr bwMode="auto">
          <a:xfrm>
            <a:off x="762000" y="3560763"/>
            <a:ext cx="1219200" cy="452437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sl-SI" sz="2000">
                <a:solidFill>
                  <a:schemeClr val="tx1"/>
                </a:solidFill>
              </a:rPr>
              <a:t>TELNET</a:t>
            </a:r>
          </a:p>
        </p:txBody>
      </p:sp>
      <p:sp>
        <p:nvSpPr>
          <p:cNvPr id="96267" name="Rectangle 10"/>
          <p:cNvSpPr>
            <a:spLocks noChangeArrowheads="1"/>
          </p:cNvSpPr>
          <p:nvPr/>
        </p:nvSpPr>
        <p:spPr bwMode="auto">
          <a:xfrm>
            <a:off x="2057400" y="3556000"/>
            <a:ext cx="990600" cy="452438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sl-SI" sz="2000">
                <a:solidFill>
                  <a:schemeClr val="tx1"/>
                </a:solidFill>
              </a:rPr>
              <a:t>FTP</a:t>
            </a:r>
          </a:p>
        </p:txBody>
      </p:sp>
      <p:sp>
        <p:nvSpPr>
          <p:cNvPr id="96268" name="Rectangle 11"/>
          <p:cNvSpPr>
            <a:spLocks noChangeArrowheads="1"/>
          </p:cNvSpPr>
          <p:nvPr/>
        </p:nvSpPr>
        <p:spPr bwMode="auto">
          <a:xfrm>
            <a:off x="3138488" y="3556000"/>
            <a:ext cx="990600" cy="452438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sl-SI" sz="2000">
                <a:solidFill>
                  <a:schemeClr val="tx1"/>
                </a:solidFill>
              </a:rPr>
              <a:t>SMNP</a:t>
            </a:r>
          </a:p>
        </p:txBody>
      </p:sp>
      <p:sp>
        <p:nvSpPr>
          <p:cNvPr id="96269" name="Rectangle 12"/>
          <p:cNvSpPr>
            <a:spLocks noChangeArrowheads="1"/>
          </p:cNvSpPr>
          <p:nvPr/>
        </p:nvSpPr>
        <p:spPr bwMode="auto">
          <a:xfrm>
            <a:off x="838200" y="4165600"/>
            <a:ext cx="1752600" cy="452438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sl-SI" sz="200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96270" name="Rectangle 13"/>
          <p:cNvSpPr>
            <a:spLocks noChangeArrowheads="1"/>
          </p:cNvSpPr>
          <p:nvPr/>
        </p:nvSpPr>
        <p:spPr bwMode="auto">
          <a:xfrm>
            <a:off x="2819400" y="4165600"/>
            <a:ext cx="1600200" cy="452438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sl-SI" sz="2000">
                <a:solidFill>
                  <a:schemeClr val="tx1"/>
                </a:solidFill>
              </a:rPr>
              <a:t>UDP</a:t>
            </a:r>
          </a:p>
        </p:txBody>
      </p:sp>
      <p:sp>
        <p:nvSpPr>
          <p:cNvPr id="96271" name="Rectangle 14"/>
          <p:cNvSpPr>
            <a:spLocks noChangeArrowheads="1"/>
          </p:cNvSpPr>
          <p:nvPr/>
        </p:nvSpPr>
        <p:spPr bwMode="auto">
          <a:xfrm>
            <a:off x="4724400" y="4165600"/>
            <a:ext cx="1447800" cy="452438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sl-SI" sz="2000">
                <a:solidFill>
                  <a:schemeClr val="tx1"/>
                </a:solidFill>
              </a:rPr>
              <a:t>ICMP</a:t>
            </a:r>
          </a:p>
        </p:txBody>
      </p:sp>
      <p:sp>
        <p:nvSpPr>
          <p:cNvPr id="96272" name="Rectangle 16"/>
          <p:cNvSpPr>
            <a:spLocks noChangeArrowheads="1"/>
          </p:cNvSpPr>
          <p:nvPr/>
        </p:nvSpPr>
        <p:spPr bwMode="auto">
          <a:xfrm>
            <a:off x="4219575" y="3556000"/>
            <a:ext cx="990600" cy="452438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sl-SI" sz="2000" dirty="0">
                <a:solidFill>
                  <a:schemeClr val="tx1"/>
                </a:solidFill>
              </a:rPr>
              <a:t>SMTP</a:t>
            </a:r>
          </a:p>
        </p:txBody>
      </p:sp>
      <p:sp>
        <p:nvSpPr>
          <p:cNvPr id="96273" name="Rectangle 17"/>
          <p:cNvSpPr>
            <a:spLocks noChangeArrowheads="1"/>
          </p:cNvSpPr>
          <p:nvPr/>
        </p:nvSpPr>
        <p:spPr bwMode="auto">
          <a:xfrm>
            <a:off x="5334000" y="3556000"/>
            <a:ext cx="990600" cy="452438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sl-SI" sz="2000">
                <a:solidFill>
                  <a:schemeClr val="tx1"/>
                </a:solidFill>
              </a:rPr>
              <a:t>HTTP</a:t>
            </a:r>
          </a:p>
        </p:txBody>
      </p:sp>
      <p:sp>
        <p:nvSpPr>
          <p:cNvPr id="96274" name="Rectangle 18"/>
          <p:cNvSpPr>
            <a:spLocks noChangeArrowheads="1"/>
          </p:cNvSpPr>
          <p:nvPr/>
        </p:nvSpPr>
        <p:spPr bwMode="auto">
          <a:xfrm>
            <a:off x="838200" y="4775200"/>
            <a:ext cx="5334000" cy="452438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sl-SI" sz="200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96275" name="Rectangle 19"/>
          <p:cNvSpPr>
            <a:spLocks noChangeArrowheads="1"/>
          </p:cNvSpPr>
          <p:nvPr/>
        </p:nvSpPr>
        <p:spPr bwMode="auto">
          <a:xfrm>
            <a:off x="990600" y="5427663"/>
            <a:ext cx="1447800" cy="452437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sl-SI" sz="2000">
                <a:solidFill>
                  <a:schemeClr val="tx1"/>
                </a:solidFill>
              </a:rPr>
              <a:t>ARPANET</a:t>
            </a:r>
          </a:p>
        </p:txBody>
      </p:sp>
      <p:sp>
        <p:nvSpPr>
          <p:cNvPr id="96276" name="Rectangle 20"/>
          <p:cNvSpPr>
            <a:spLocks noChangeArrowheads="1"/>
          </p:cNvSpPr>
          <p:nvPr/>
        </p:nvSpPr>
        <p:spPr bwMode="auto">
          <a:xfrm>
            <a:off x="2667000" y="5432425"/>
            <a:ext cx="1676400" cy="452438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sl-SI" sz="2000">
                <a:solidFill>
                  <a:schemeClr val="tx1"/>
                </a:solidFill>
              </a:rPr>
              <a:t>paketni radio</a:t>
            </a:r>
          </a:p>
        </p:txBody>
      </p:sp>
      <p:sp>
        <p:nvSpPr>
          <p:cNvPr id="96277" name="Rectangle 21"/>
          <p:cNvSpPr>
            <a:spLocks noChangeArrowheads="1"/>
          </p:cNvSpPr>
          <p:nvPr/>
        </p:nvSpPr>
        <p:spPr bwMode="auto">
          <a:xfrm>
            <a:off x="4572000" y="5432425"/>
            <a:ext cx="1447800" cy="452438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sl-SI" sz="2000">
                <a:solidFill>
                  <a:schemeClr val="tx1"/>
                </a:solidFill>
              </a:rPr>
              <a:t>LAN</a:t>
            </a:r>
          </a:p>
        </p:txBody>
      </p:sp>
      <p:sp>
        <p:nvSpPr>
          <p:cNvPr id="96278" name="Text Box 22"/>
          <p:cNvSpPr txBox="1">
            <a:spLocks noChangeArrowheads="1"/>
          </p:cNvSpPr>
          <p:nvPr/>
        </p:nvSpPr>
        <p:spPr bwMode="auto">
          <a:xfrm>
            <a:off x="6781800" y="3556000"/>
            <a:ext cx="18542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sl-SI" sz="2000"/>
              <a:t>aplikacijski sloj</a:t>
            </a:r>
          </a:p>
        </p:txBody>
      </p:sp>
      <p:sp>
        <p:nvSpPr>
          <p:cNvPr id="96279" name="Text Box 23"/>
          <p:cNvSpPr txBox="1">
            <a:spLocks noChangeArrowheads="1"/>
          </p:cNvSpPr>
          <p:nvPr/>
        </p:nvSpPr>
        <p:spPr bwMode="auto">
          <a:xfrm>
            <a:off x="6781800" y="4178300"/>
            <a:ext cx="18351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sl-SI" sz="2000"/>
              <a:t>transportni sloj</a:t>
            </a:r>
          </a:p>
        </p:txBody>
      </p:sp>
      <p:sp>
        <p:nvSpPr>
          <p:cNvPr id="96280" name="Text Box 24"/>
          <p:cNvSpPr txBox="1">
            <a:spLocks noChangeArrowheads="1"/>
          </p:cNvSpPr>
          <p:nvPr/>
        </p:nvSpPr>
        <p:spPr bwMode="auto">
          <a:xfrm>
            <a:off x="6781800" y="4802188"/>
            <a:ext cx="13985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sl-SI" sz="2000"/>
              <a:t>mrežni sloj</a:t>
            </a:r>
          </a:p>
        </p:txBody>
      </p:sp>
      <p:sp>
        <p:nvSpPr>
          <p:cNvPr id="96281" name="Text Box 25"/>
          <p:cNvSpPr txBox="1">
            <a:spLocks noChangeArrowheads="1"/>
          </p:cNvSpPr>
          <p:nvPr/>
        </p:nvSpPr>
        <p:spPr bwMode="auto">
          <a:xfrm>
            <a:off x="6615750" y="5326063"/>
            <a:ext cx="21720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sl-SI" sz="2000" dirty="0"/>
              <a:t>fizični in</a:t>
            </a:r>
            <a:r>
              <a:rPr lang="sl-SI" sz="2000" dirty="0" smtClean="0"/>
              <a:t> povezavni</a:t>
            </a:r>
          </a:p>
          <a:p>
            <a:pPr algn="ctr">
              <a:buFontTx/>
              <a:buNone/>
            </a:pPr>
            <a:r>
              <a:rPr lang="sl-SI" sz="2000" dirty="0"/>
              <a:t>sloj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Vsebniki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601662"/>
          </a:xfrm>
        </p:spPr>
        <p:txBody>
          <a:bodyPr/>
          <a:lstStyle/>
          <a:p>
            <a:r>
              <a:rPr lang="sl-SI" dirty="0" smtClean="0"/>
              <a:t>primer TCP/IP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5" name="Picture 7" descr="C:\Documents and Settings\palaniv\Desktop\Imagebank\21\f21-10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201863"/>
            <a:ext cx="47244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Fizični in povezavni sloj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fizični: fizični prenos signalov</a:t>
            </a:r>
          </a:p>
          <a:p>
            <a:r>
              <a:rPr lang="sl-SI" dirty="0" smtClean="0"/>
              <a:t>povezavni:</a:t>
            </a:r>
          </a:p>
          <a:p>
            <a:pPr lvl="1"/>
            <a:r>
              <a:rPr lang="sl-SI" dirty="0" smtClean="0"/>
              <a:t>najpogostejši IEEE 802.11</a:t>
            </a:r>
          </a:p>
          <a:p>
            <a:pPr lvl="1"/>
            <a:r>
              <a:rPr lang="sl-SI" dirty="0" smtClean="0"/>
              <a:t>združuje različne tehnologije</a:t>
            </a:r>
          </a:p>
          <a:p>
            <a:pPr lvl="2"/>
            <a:r>
              <a:rPr lang="sl-SI" dirty="0" smtClean="0"/>
              <a:t>med najbolj znanimi IEEE 802.3, 11, 15, 16, ...</a:t>
            </a:r>
          </a:p>
          <a:p>
            <a:pPr lvl="1"/>
            <a:r>
              <a:rPr lang="sl-SI" dirty="0" smtClean="0"/>
              <a:t>razdeljen na MAC in LLC</a:t>
            </a:r>
          </a:p>
          <a:p>
            <a:pPr lvl="2"/>
            <a:r>
              <a:rPr lang="sl-SI" dirty="0" smtClean="0"/>
              <a:t>MAC – </a:t>
            </a:r>
            <a:r>
              <a:rPr lang="sl-SI" i="1" dirty="0" smtClean="0"/>
              <a:t>media access control</a:t>
            </a:r>
            <a:r>
              <a:rPr lang="sl-SI" dirty="0" smtClean="0"/>
              <a:t>: različen ed tehnologijami</a:t>
            </a:r>
          </a:p>
          <a:p>
            <a:pPr lvl="2"/>
            <a:r>
              <a:rPr lang="sl-SI" dirty="0" smtClean="0"/>
              <a:t>LLC – </a:t>
            </a:r>
            <a:r>
              <a:rPr lang="sl-SI" i="1" dirty="0" smtClean="0"/>
              <a:t>link layer control</a:t>
            </a:r>
            <a:r>
              <a:rPr lang="sl-SI" dirty="0" smtClean="0"/>
              <a:t>: enak za vse tehnologije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Mrežni sloj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IP (</a:t>
            </a:r>
            <a:r>
              <a:rPr lang="sl-SI" i="1" dirty="0" smtClean="0"/>
              <a:t>internet protocol</a:t>
            </a:r>
            <a:r>
              <a:rPr lang="sl-SI" dirty="0" smtClean="0"/>
              <a:t> – medmrežni protokol) skrbi za transparentno pošiljanje podatkov med mrežami</a:t>
            </a:r>
          </a:p>
          <a:p>
            <a:r>
              <a:rPr lang="sl-SI" dirty="0" smtClean="0"/>
              <a:t>dostava ni zagotovljena niti vrstni red dostave</a:t>
            </a:r>
          </a:p>
          <a:p>
            <a:r>
              <a:rPr lang="sl-SI" dirty="0" smtClean="0"/>
              <a:t>osnova je skupni naslovni prostor (IPv4, IPv6)</a:t>
            </a:r>
          </a:p>
          <a:p>
            <a:r>
              <a:rPr lang="sl-SI" dirty="0" smtClean="0"/>
              <a:t>povezava s povezavnim slojem je protokol ARP (orodje arp)</a:t>
            </a:r>
          </a:p>
          <a:p>
            <a:r>
              <a:rPr lang="sl-SI" i="1" dirty="0" smtClean="0">
                <a:solidFill>
                  <a:srgbClr val="FFFF00"/>
                </a:solidFill>
              </a:rPr>
              <a:t>Izziv:</a:t>
            </a:r>
            <a:r>
              <a:rPr lang="sl-SI" dirty="0" smtClean="0">
                <a:solidFill>
                  <a:srgbClr val="FFFF00"/>
                </a:solidFill>
              </a:rPr>
              <a:t> preverite kateri računalniki so v vaši mreži. Kako lahko uporabimo protokol v forenzični preiskavi? Kako lahko s protokolom in še kakšnim orodjem sledimo dogodkom v naši mreži?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Prenosni sloj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prenosni ali transportni sloj</a:t>
            </a:r>
          </a:p>
          <a:p>
            <a:r>
              <a:rPr lang="sl-SI" dirty="0" smtClean="0"/>
              <a:t>TCP in UDP osnovna protokola: povezavni in brezpovezavni način delovanja</a:t>
            </a:r>
          </a:p>
          <a:p>
            <a:r>
              <a:rPr lang="sl-SI" dirty="0" smtClean="0"/>
              <a:t>TCP predstavlja tok podatkov med procesoma na različnih računalnikih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Aplikacijski sloj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standardne aplikacije: pošta, splet, novičke, IRC, ...</a:t>
            </a:r>
          </a:p>
          <a:p>
            <a:r>
              <a:rPr lang="sl-SI" dirty="0" smtClean="0"/>
              <a:t>nestandardne aplikacije: definira uporabnik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 TCP/IP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634999"/>
          </a:xfrm>
        </p:spPr>
        <p:txBody>
          <a:bodyPr/>
          <a:lstStyle/>
          <a:p>
            <a:r>
              <a:rPr lang="sl-SI" dirty="0" smtClean="0"/>
              <a:t>primer taksonomije protokolov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5" name="Picture 7" descr="C:\Documents and Settings\palaniv\Desktop\Imagebank\21\f21-12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353" y="2489201"/>
            <a:ext cx="8001000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Protokolni sklad TCP/IP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6" name="Picture 7" descr="C:\Documents and Settings\palaniv\Desktop\Imagebank\21\f21-13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8600" y="1869976"/>
            <a:ext cx="6705600" cy="442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Nekaj osnovnih orodij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0" y="1600200"/>
            <a:ext cx="7878788" cy="4639235"/>
          </a:xfrm>
        </p:spPr>
        <p:txBody>
          <a:bodyPr>
            <a:normAutofit/>
          </a:bodyPr>
          <a:lstStyle/>
          <a:p>
            <a:r>
              <a:rPr lang="sl-SI" dirty="0" smtClean="0"/>
              <a:t>osnovna orodja na voljo v operacijskem sistemu</a:t>
            </a:r>
          </a:p>
          <a:p>
            <a:pPr lvl="1"/>
            <a:r>
              <a:rPr lang="sl-SI" dirty="0" smtClean="0"/>
              <a:t>arp: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Andy@svarun:~[122]%&gt; </a:t>
            </a:r>
            <a:r>
              <a:rPr lang="en-US" sz="1600" dirty="0" err="1" smtClean="0">
                <a:latin typeface="Courier"/>
                <a:cs typeface="Courier"/>
              </a:rPr>
              <a:t>arp</a:t>
            </a:r>
            <a:r>
              <a:rPr lang="en-US" sz="1600" dirty="0" smtClean="0">
                <a:latin typeface="Courier"/>
                <a:cs typeface="Courier"/>
              </a:rPr>
              <a:t> -an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? (192.168.127.7) at 00:1f:5b:f2:e1:da on rl0 expires in 1189 seconds [</a:t>
            </a:r>
            <a:r>
              <a:rPr lang="en-US" sz="1600" dirty="0" err="1" smtClean="0">
                <a:latin typeface="Courier"/>
                <a:cs typeface="Courier"/>
              </a:rPr>
              <a:t>ethernet</a:t>
            </a:r>
            <a:r>
              <a:rPr lang="en-US" sz="1600" dirty="0" smtClean="0">
                <a:latin typeface="Courier"/>
                <a:cs typeface="Courier"/>
              </a:rPr>
              <a:t>]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? (192.168.127.1) at 00:13:f7:39:d8:d1 on rl0 permanent [</a:t>
            </a:r>
            <a:r>
              <a:rPr lang="en-US" sz="1600" dirty="0" err="1" smtClean="0">
                <a:latin typeface="Courier"/>
                <a:cs typeface="Courier"/>
              </a:rPr>
              <a:t>ethernet</a:t>
            </a:r>
            <a:r>
              <a:rPr lang="en-US" sz="1600" dirty="0" smtClean="0">
                <a:latin typeface="Courier"/>
                <a:cs typeface="Courier"/>
              </a:rPr>
              <a:t>]</a:t>
            </a:r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Osnove računalniških omrežij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1193800"/>
          </a:xfrm>
        </p:spPr>
        <p:txBody>
          <a:bodyPr/>
          <a:lstStyle/>
          <a:p>
            <a:pPr algn="r">
              <a:buNone/>
            </a:pPr>
            <a:r>
              <a:rPr lang="sl-SI" i="1" smtClean="0">
                <a:solidFill>
                  <a:srgbClr val="FFFF00"/>
                </a:solidFill>
              </a:rPr>
              <a:t>poglavja 21, 23, 24 in 25</a:t>
            </a:r>
          </a:p>
          <a:p>
            <a:r>
              <a:rPr lang="sl-SI" dirty="0" smtClean="0"/>
              <a:t>iz zgodovine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5" name="Picture 7" descr="C:\Documents and Settings\palaniv\Desktop\Imagebank\21\f21-02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765550"/>
            <a:ext cx="7650163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Nekaj osnovnih orodij ...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l-SI" dirty="0" smtClean="0"/>
              <a:t>netstat:</a:t>
            </a:r>
          </a:p>
          <a:p>
            <a:pPr>
              <a:buNone/>
            </a:pPr>
            <a:endParaRPr lang="sl-SI" dirty="0" smtClean="0"/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Andy@svarun:~[124]%&gt; </a:t>
            </a:r>
            <a:r>
              <a:rPr lang="en-US" sz="1600" dirty="0" err="1" smtClean="0">
                <a:latin typeface="Courier"/>
                <a:cs typeface="Courier"/>
              </a:rPr>
              <a:t>netstat</a:t>
            </a:r>
            <a:r>
              <a:rPr lang="en-US" sz="1600" dirty="0" smtClean="0">
                <a:latin typeface="Courier"/>
                <a:cs typeface="Courier"/>
              </a:rPr>
              <a:t> -</a:t>
            </a:r>
            <a:r>
              <a:rPr lang="en-US" sz="1600" dirty="0" err="1" smtClean="0">
                <a:latin typeface="Courier"/>
                <a:cs typeface="Courier"/>
              </a:rPr>
              <a:t>rn</a:t>
            </a:r>
            <a:endParaRPr lang="en-US" sz="1600" dirty="0" smtClean="0">
              <a:latin typeface="Courier"/>
              <a:cs typeface="Courier"/>
            </a:endParaRP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Routing tables</a:t>
            </a:r>
          </a:p>
          <a:p>
            <a:pPr marL="349200">
              <a:spcBef>
                <a:spcPts val="0"/>
              </a:spcBef>
              <a:buNone/>
            </a:pPr>
            <a:endParaRPr lang="en-US" sz="1600" dirty="0" smtClean="0">
              <a:latin typeface="Courier"/>
              <a:cs typeface="Courier"/>
            </a:endParaRP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Internet: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Destination        Gateway            Flags    Refs      Use  </a:t>
            </a:r>
            <a:r>
              <a:rPr lang="en-US" sz="1600" dirty="0" err="1" smtClean="0">
                <a:latin typeface="Courier"/>
                <a:cs typeface="Courier"/>
              </a:rPr>
              <a:t>Netif</a:t>
            </a:r>
            <a:r>
              <a:rPr lang="en-US" sz="1600" dirty="0" smtClean="0">
                <a:latin typeface="Courier"/>
                <a:cs typeface="Courier"/>
              </a:rPr>
              <a:t> Expire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default            213.250.19.90      UGS         0 15915184   tun0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10.0.0.1           link#11            UHS         0        0    lo0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10.0.0.2           link#11            UHS         0        0   tun0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127.0.0.1          link#10            UH          0   168729    lo0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192.168.127.0/24   link#7             U           0  3843148    rl0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192.168.127.1      link#7             UHS         0   134062    lo0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193.77.156.167     link#11            UHS         0        0    lo0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213.250.19.90      link#11            UHS         0        0   tun0</a:t>
            </a:r>
          </a:p>
          <a:p>
            <a:pPr marL="349200">
              <a:spcBef>
                <a:spcPts val="0"/>
              </a:spcBef>
              <a:buNone/>
            </a:pPr>
            <a:endParaRPr lang="en-US" sz="1600" dirty="0" smtClean="0">
              <a:latin typeface="Courier"/>
              <a:cs typeface="Courier"/>
            </a:endParaRP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Internet6: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Destination                       Gateway                       Flags      </a:t>
            </a:r>
            <a:r>
              <a:rPr lang="en-US" sz="1600" dirty="0" err="1" smtClean="0">
                <a:latin typeface="Courier"/>
                <a:cs typeface="Courier"/>
              </a:rPr>
              <a:t>Netif</a:t>
            </a:r>
            <a:r>
              <a:rPr lang="en-US" sz="1600" dirty="0" smtClean="0">
                <a:latin typeface="Courier"/>
                <a:cs typeface="Courier"/>
              </a:rPr>
              <a:t> Expire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::/96                             ::1                           UGRS        lo0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::1                               ::1                           UH          lo0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::ffff:0.0.0.0/96                 ::1                           UGRS        lo0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fe80::/10                         ::1                           UGRS        lo0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fe80::%rl0/64                     link#7                        U           rl0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fe80::213:f7ff:fe39:d8d1%rl0      link#7                        UHS         lo0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fe80::%rl1/64                     link#8                        U           rl1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fe80::213:f7ff:fe39:dac7%rl1      link#8                        UHS         lo0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fe80::%lo0/64                     link#10                       U           lo0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fe80::1%lo0                       link#10                       UHS         lo0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ff01::%rl0/32                     fe80::213:f7ff:fe39:d8d1%rl0  U           rl0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ff01::%rl1/32                     fe80::213:f7ff:fe39:dac7%rl1  U           rl1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ff01::%lo0/32                     ::1                           U           lo0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ff02::/16                         ::1                           UGRS        lo0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ff02::%rl0/32                     fe80::213:f7ff:fe39:d8d1%rl0  U           rl0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ff02::%rl1/32                     fe80::213:f7ff:fe39:dac7%rl1  U           rl1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ff02::%lo0/32                     ::1                           U           lo0</a:t>
            </a:r>
          </a:p>
          <a:p>
            <a:pPr lvl="1"/>
            <a:endParaRPr lang="sl-SI" dirty="0" smtClean="0"/>
          </a:p>
          <a:p>
            <a:pPr lvl="1"/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Nekaj osnovnih orodij ...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sockstat:</a:t>
            </a:r>
          </a:p>
          <a:p>
            <a:pPr>
              <a:buNone/>
            </a:pPr>
            <a:endParaRPr lang="sl-SI" dirty="0" smtClean="0"/>
          </a:p>
          <a:p>
            <a:pPr marL="349200">
              <a:spcBef>
                <a:spcPts val="0"/>
              </a:spcBef>
              <a:buNone/>
            </a:pPr>
            <a:r>
              <a:rPr lang="en-US" sz="1400" dirty="0" smtClean="0">
                <a:latin typeface="Courier"/>
                <a:cs typeface="Courier"/>
              </a:rPr>
              <a:t>Andy@svarun:~[128]%&gt; </a:t>
            </a:r>
            <a:r>
              <a:rPr lang="en-US" sz="1400" dirty="0" err="1" smtClean="0">
                <a:latin typeface="Courier"/>
                <a:cs typeface="Courier"/>
              </a:rPr>
              <a:t>sockstat</a:t>
            </a:r>
            <a:r>
              <a:rPr lang="en-US" sz="1400" dirty="0" smtClean="0">
                <a:latin typeface="Courier"/>
                <a:cs typeface="Courier"/>
              </a:rPr>
              <a:t> 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400" dirty="0" smtClean="0">
                <a:latin typeface="Courier"/>
                <a:cs typeface="Courier"/>
              </a:rPr>
              <a:t>USER     COMMAND    PID   FD PROTO  LOCAL ADDRESS         FOREIGN ADDRESS      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400" dirty="0" smtClean="0">
                <a:latin typeface="Courier"/>
                <a:cs typeface="Courier"/>
              </a:rPr>
              <a:t>....     </a:t>
            </a:r>
            <a:r>
              <a:rPr lang="en-US" sz="1400" dirty="0" err="1" smtClean="0">
                <a:latin typeface="Courier"/>
                <a:cs typeface="Courier"/>
              </a:rPr>
              <a:t>imap</a:t>
            </a:r>
            <a:r>
              <a:rPr lang="en-US" sz="1400" dirty="0" smtClean="0">
                <a:latin typeface="Courier"/>
                <a:cs typeface="Courier"/>
              </a:rPr>
              <a:t>       97205 0  stream -&gt; ??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400" dirty="0" smtClean="0">
                <a:latin typeface="Courier"/>
                <a:cs typeface="Courier"/>
              </a:rPr>
              <a:t>dovecot  </a:t>
            </a:r>
            <a:r>
              <a:rPr lang="en-US" sz="1400" dirty="0" err="1" smtClean="0">
                <a:latin typeface="Courier"/>
                <a:cs typeface="Courier"/>
              </a:rPr>
              <a:t>imap</a:t>
            </a:r>
            <a:r>
              <a:rPr lang="en-US" sz="1400" dirty="0" smtClean="0">
                <a:latin typeface="Courier"/>
                <a:cs typeface="Courier"/>
              </a:rPr>
              <a:t>-login 97204 3  stream -&gt; ??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400" dirty="0" smtClean="0">
                <a:latin typeface="Courier"/>
                <a:cs typeface="Courier"/>
              </a:rPr>
              <a:t>dovecot  </a:t>
            </a:r>
            <a:r>
              <a:rPr lang="en-US" sz="1400" dirty="0" err="1" smtClean="0">
                <a:latin typeface="Courier"/>
                <a:cs typeface="Courier"/>
              </a:rPr>
              <a:t>imap</a:t>
            </a:r>
            <a:r>
              <a:rPr lang="en-US" sz="1400" dirty="0" smtClean="0">
                <a:latin typeface="Courier"/>
                <a:cs typeface="Courier"/>
              </a:rPr>
              <a:t>-login 97204 4  tcp4   *:143                 *:*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400" dirty="0" smtClean="0">
                <a:latin typeface="Courier"/>
                <a:cs typeface="Courier"/>
              </a:rPr>
              <a:t>dovecot  </a:t>
            </a:r>
            <a:r>
              <a:rPr lang="en-US" sz="1400" dirty="0" err="1" smtClean="0">
                <a:latin typeface="Courier"/>
                <a:cs typeface="Courier"/>
              </a:rPr>
              <a:t>imap</a:t>
            </a:r>
            <a:r>
              <a:rPr lang="en-US" sz="1400" dirty="0" smtClean="0">
                <a:latin typeface="Courier"/>
                <a:cs typeface="Courier"/>
              </a:rPr>
              <a:t>-login 97204 5  tcp4   *:993                 *:*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400" dirty="0" smtClean="0">
                <a:latin typeface="Courier"/>
                <a:cs typeface="Courier"/>
              </a:rPr>
              <a:t>dovecot  </a:t>
            </a:r>
            <a:r>
              <a:rPr lang="en-US" sz="1400" dirty="0" err="1" smtClean="0">
                <a:latin typeface="Courier"/>
                <a:cs typeface="Courier"/>
              </a:rPr>
              <a:t>imap</a:t>
            </a:r>
            <a:r>
              <a:rPr lang="en-US" sz="1400" dirty="0" smtClean="0">
                <a:latin typeface="Courier"/>
                <a:cs typeface="Courier"/>
              </a:rPr>
              <a:t>-login 97204 11 stream -&gt; /</a:t>
            </a:r>
            <a:r>
              <a:rPr lang="en-US" sz="1400" dirty="0" err="1" smtClean="0">
                <a:latin typeface="Courier"/>
                <a:cs typeface="Courier"/>
              </a:rPr>
              <a:t>var</a:t>
            </a:r>
            <a:r>
              <a:rPr lang="en-US" sz="1400" dirty="0" smtClean="0">
                <a:latin typeface="Courier"/>
                <a:cs typeface="Courier"/>
              </a:rPr>
              <a:t>/run/dovecot/login/default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400" dirty="0" smtClean="0">
                <a:latin typeface="Courier"/>
                <a:cs typeface="Courier"/>
              </a:rPr>
              <a:t>bind     named      1750  513 udp4  127.0.0.1:53          *:*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400" dirty="0" smtClean="0">
                <a:latin typeface="Courier"/>
                <a:cs typeface="Courier"/>
              </a:rPr>
              <a:t>bind     named      1750  514 udp4  10.0.0.1:53           *:*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400" dirty="0" smtClean="0">
                <a:latin typeface="Courier"/>
                <a:cs typeface="Courier"/>
              </a:rPr>
              <a:t>root     </a:t>
            </a:r>
            <a:r>
              <a:rPr lang="en-US" sz="1400" dirty="0" err="1" smtClean="0">
                <a:latin typeface="Courier"/>
                <a:cs typeface="Courier"/>
              </a:rPr>
              <a:t>syslogd</a:t>
            </a:r>
            <a:r>
              <a:rPr lang="en-US" sz="1400" dirty="0" smtClean="0">
                <a:latin typeface="Courier"/>
                <a:cs typeface="Courier"/>
              </a:rPr>
              <a:t>    1649  4  </a:t>
            </a:r>
            <a:r>
              <a:rPr lang="en-US" sz="1400" dirty="0" err="1" smtClean="0">
                <a:latin typeface="Courier"/>
                <a:cs typeface="Courier"/>
              </a:rPr>
              <a:t>dgram</a:t>
            </a:r>
            <a:r>
              <a:rPr lang="en-US" sz="1400" dirty="0" smtClean="0">
                <a:latin typeface="Courier"/>
                <a:cs typeface="Courier"/>
              </a:rPr>
              <a:t>  /</a:t>
            </a:r>
            <a:r>
              <a:rPr lang="en-US" sz="1400" dirty="0" err="1" smtClean="0">
                <a:latin typeface="Courier"/>
                <a:cs typeface="Courier"/>
              </a:rPr>
              <a:t>var</a:t>
            </a:r>
            <a:r>
              <a:rPr lang="en-US" sz="1400" dirty="0" smtClean="0">
                <a:latin typeface="Courier"/>
                <a:cs typeface="Courier"/>
              </a:rPr>
              <a:t>/run/log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400" dirty="0" smtClean="0">
                <a:latin typeface="Courier"/>
                <a:cs typeface="Courier"/>
              </a:rPr>
              <a:t>root     </a:t>
            </a:r>
            <a:r>
              <a:rPr lang="en-US" sz="1400" dirty="0" err="1" smtClean="0">
                <a:latin typeface="Courier"/>
                <a:cs typeface="Courier"/>
              </a:rPr>
              <a:t>syslogd</a:t>
            </a:r>
            <a:r>
              <a:rPr lang="en-US" sz="1400" dirty="0" smtClean="0">
                <a:latin typeface="Courier"/>
                <a:cs typeface="Courier"/>
              </a:rPr>
              <a:t>    1649  5  </a:t>
            </a:r>
            <a:r>
              <a:rPr lang="en-US" sz="1400" dirty="0" err="1" smtClean="0">
                <a:latin typeface="Courier"/>
                <a:cs typeface="Courier"/>
              </a:rPr>
              <a:t>dgram</a:t>
            </a:r>
            <a:r>
              <a:rPr lang="en-US" sz="1400" dirty="0" smtClean="0">
                <a:latin typeface="Courier"/>
                <a:cs typeface="Courier"/>
              </a:rPr>
              <a:t>  /</a:t>
            </a:r>
            <a:r>
              <a:rPr lang="en-US" sz="1400" dirty="0" err="1" smtClean="0">
                <a:latin typeface="Courier"/>
                <a:cs typeface="Courier"/>
              </a:rPr>
              <a:t>var/run/logpriv</a:t>
            </a:r>
            <a:endParaRPr lang="en-US" sz="1400" dirty="0" smtClean="0">
              <a:latin typeface="Courier"/>
              <a:cs typeface="Courier"/>
            </a:endParaRP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...</a:t>
            </a:r>
            <a:endParaRPr lang="sl-SI" dirty="0" smtClean="0"/>
          </a:p>
          <a:p>
            <a:pPr lvl="1"/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Nekaj osnovnih orodij ...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16" y="1600200"/>
            <a:ext cx="8474117" cy="4639235"/>
          </a:xfrm>
        </p:spPr>
        <p:txBody>
          <a:bodyPr>
            <a:normAutofit fontScale="85000" lnSpcReduction="20000"/>
          </a:bodyPr>
          <a:lstStyle/>
          <a:p>
            <a:r>
              <a:rPr lang="sl-SI" dirty="0" smtClean="0"/>
              <a:t>ifconfig: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Andy@svarun:~[131]%&gt; </a:t>
            </a:r>
            <a:r>
              <a:rPr lang="en-US" sz="1600" dirty="0" err="1" smtClean="0">
                <a:latin typeface="Courier"/>
                <a:cs typeface="Courier"/>
              </a:rPr>
              <a:t>ifconfig</a:t>
            </a:r>
            <a:endParaRPr lang="en-US" sz="1600" dirty="0" smtClean="0">
              <a:latin typeface="Courier"/>
              <a:cs typeface="Courier"/>
            </a:endParaRP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alc0: flags=8802&lt;BROADCAST,SIMPLEX,MULTICAST&gt; metric 0 </a:t>
            </a:r>
            <a:r>
              <a:rPr lang="en-US" sz="1600" dirty="0" err="1" smtClean="0">
                <a:latin typeface="Courier"/>
                <a:cs typeface="Courier"/>
              </a:rPr>
              <a:t>mtu</a:t>
            </a:r>
            <a:r>
              <a:rPr lang="en-US" sz="1600" dirty="0" smtClean="0">
                <a:latin typeface="Courier"/>
                <a:cs typeface="Courier"/>
              </a:rPr>
              <a:t> 1500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      options=c3198&lt;VLAN_MTU,VLAN_HWTAGGING,VLAN_HWCSUM,TSO4,WOL_MCAST,WOL_MAGIC,VLAN_HWTSO,LINKSTATE&gt;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      ether 54:04:a6:94:54:0b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      nd6 options=23&lt;PERFORMNUD,ACCEPT_RTADV,AUTO_LINKLOCAL&gt;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      media: Ethernet </a:t>
            </a:r>
            <a:r>
              <a:rPr lang="en-US" sz="1600" dirty="0" err="1" smtClean="0">
                <a:latin typeface="Courier"/>
                <a:cs typeface="Courier"/>
              </a:rPr>
              <a:t>autoselect</a:t>
            </a:r>
            <a:endParaRPr lang="en-US" sz="1600" dirty="0" smtClean="0">
              <a:latin typeface="Courier"/>
              <a:cs typeface="Courier"/>
            </a:endParaRP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rl0: flags=8843&lt;UP,BROADCAST,RUNNING,SIMPLEX,MULTICAST&gt; metric 0 </a:t>
            </a:r>
            <a:r>
              <a:rPr lang="en-US" sz="1600" dirty="0" err="1" smtClean="0">
                <a:latin typeface="Courier"/>
                <a:cs typeface="Courier"/>
              </a:rPr>
              <a:t>mtu</a:t>
            </a:r>
            <a:r>
              <a:rPr lang="en-US" sz="1600" dirty="0" smtClean="0">
                <a:latin typeface="Courier"/>
                <a:cs typeface="Courier"/>
              </a:rPr>
              <a:t> 1500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      options=3808&lt;VLAN_MTU,WOL_UCAST,WOL_MCAST,WOL_MAGIC&gt;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      ether 00:13:f7:39:d8:d1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      inet6 fe80::213:f7ff:fe39:d8d1%rl0 </a:t>
            </a:r>
            <a:r>
              <a:rPr lang="en-US" sz="1600" dirty="0" err="1" smtClean="0">
                <a:latin typeface="Courier"/>
                <a:cs typeface="Courier"/>
              </a:rPr>
              <a:t>prefixlen</a:t>
            </a:r>
            <a:r>
              <a:rPr lang="en-US" sz="1600" dirty="0" smtClean="0">
                <a:latin typeface="Courier"/>
                <a:cs typeface="Courier"/>
              </a:rPr>
              <a:t> 64 </a:t>
            </a:r>
            <a:r>
              <a:rPr lang="en-US" sz="1600" dirty="0" err="1" smtClean="0">
                <a:latin typeface="Courier"/>
                <a:cs typeface="Courier"/>
              </a:rPr>
              <a:t>scopeid</a:t>
            </a:r>
            <a:r>
              <a:rPr lang="en-US" sz="1600" dirty="0" smtClean="0">
                <a:latin typeface="Courier"/>
                <a:cs typeface="Courier"/>
              </a:rPr>
              <a:t> 0x7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      </a:t>
            </a:r>
            <a:r>
              <a:rPr lang="en-US" sz="1600" dirty="0" err="1" smtClean="0">
                <a:latin typeface="Courier"/>
                <a:cs typeface="Courier"/>
              </a:rPr>
              <a:t>inet</a:t>
            </a:r>
            <a:r>
              <a:rPr lang="en-US" sz="1600" dirty="0" smtClean="0">
                <a:latin typeface="Courier"/>
                <a:cs typeface="Courier"/>
              </a:rPr>
              <a:t> 192.168.127.1 </a:t>
            </a:r>
            <a:r>
              <a:rPr lang="en-US" sz="1600" dirty="0" err="1" smtClean="0">
                <a:latin typeface="Courier"/>
                <a:cs typeface="Courier"/>
              </a:rPr>
              <a:t>netmask</a:t>
            </a:r>
            <a:r>
              <a:rPr lang="en-US" sz="1600" dirty="0" smtClean="0">
                <a:latin typeface="Courier"/>
                <a:cs typeface="Courier"/>
              </a:rPr>
              <a:t> 0xffffff00 broadcast 192.168.127.255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      nd6 options=23&lt;PERFORMNUD,ACCEPT_RTADV,AUTO_LINKLOCAL&gt;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      media: Ethernet </a:t>
            </a:r>
            <a:r>
              <a:rPr lang="en-US" sz="1600" dirty="0" err="1" smtClean="0">
                <a:latin typeface="Courier"/>
                <a:cs typeface="Courier"/>
              </a:rPr>
              <a:t>autoselect</a:t>
            </a:r>
            <a:r>
              <a:rPr lang="en-US" sz="1600" dirty="0" smtClean="0">
                <a:latin typeface="Courier"/>
                <a:cs typeface="Courier"/>
              </a:rPr>
              <a:t> (100baseTX &lt;full-duplex&gt;)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      status: active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rl1: flags=8843&lt;UP,BROADCAST,RUNNING,SIMPLEX,MULTICAST&gt; metric 0 </a:t>
            </a:r>
            <a:r>
              <a:rPr lang="en-US" sz="1600" dirty="0" err="1" smtClean="0">
                <a:latin typeface="Courier"/>
                <a:cs typeface="Courier"/>
              </a:rPr>
              <a:t>mtu</a:t>
            </a:r>
            <a:r>
              <a:rPr lang="en-US" sz="1600" dirty="0" smtClean="0">
                <a:latin typeface="Courier"/>
                <a:cs typeface="Courier"/>
              </a:rPr>
              <a:t> 1500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      options=3808&lt;VLAN_MTU,WOL_UCAST,WOL_MCAST,WOL_MAGIC&gt;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      ether 00:13:f7:39:da:c7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      inet6 fe80::213:f7ff:fe39:dac7%rl1 </a:t>
            </a:r>
            <a:r>
              <a:rPr lang="en-US" sz="1600" dirty="0" err="1" smtClean="0">
                <a:latin typeface="Courier"/>
                <a:cs typeface="Courier"/>
              </a:rPr>
              <a:t>prefixlen</a:t>
            </a:r>
            <a:r>
              <a:rPr lang="en-US" sz="1600" dirty="0" smtClean="0">
                <a:latin typeface="Courier"/>
                <a:cs typeface="Courier"/>
              </a:rPr>
              <a:t> 64 </a:t>
            </a:r>
            <a:r>
              <a:rPr lang="en-US" sz="1600" dirty="0" err="1" smtClean="0">
                <a:latin typeface="Courier"/>
                <a:cs typeface="Courier"/>
              </a:rPr>
              <a:t>scopeid</a:t>
            </a:r>
            <a:r>
              <a:rPr lang="en-US" sz="1600" dirty="0" smtClean="0">
                <a:latin typeface="Courier"/>
                <a:cs typeface="Courier"/>
              </a:rPr>
              <a:t> 0x8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      nd6 options=23&lt;PERFORMNUD,ACCEPT_RTADV,AUTO_LINKLOCAL&gt;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      media: Ethernet </a:t>
            </a:r>
            <a:r>
              <a:rPr lang="en-US" sz="1600" dirty="0" err="1" smtClean="0">
                <a:latin typeface="Courier"/>
                <a:cs typeface="Courier"/>
              </a:rPr>
              <a:t>autoselect</a:t>
            </a:r>
            <a:r>
              <a:rPr lang="en-US" sz="1600" dirty="0" smtClean="0">
                <a:latin typeface="Courier"/>
                <a:cs typeface="Courier"/>
              </a:rPr>
              <a:t> (100baseTX &lt;full-duplex&gt;)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      status: active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Nekaj osnovnih orodij ...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16" y="1600200"/>
            <a:ext cx="8474117" cy="4639235"/>
          </a:xfrm>
        </p:spPr>
        <p:txBody>
          <a:bodyPr>
            <a:normAutofit/>
          </a:bodyPr>
          <a:lstStyle/>
          <a:p>
            <a:r>
              <a:rPr lang="sl-SI" dirty="0" smtClean="0"/>
              <a:t>ifconfig:</a:t>
            </a:r>
          </a:p>
          <a:p>
            <a:pPr marL="349200">
              <a:spcBef>
                <a:spcPts val="0"/>
              </a:spcBef>
              <a:buNone/>
            </a:pPr>
            <a:endParaRPr lang="en-US" sz="1600" dirty="0" smtClean="0">
              <a:latin typeface="Courier"/>
              <a:cs typeface="Courier"/>
            </a:endParaRP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lo0: flags=8049&lt;UP,LOOPBACK,RUNNING,MULTICAST&gt; metric 0 </a:t>
            </a:r>
            <a:r>
              <a:rPr lang="en-US" sz="1600" dirty="0" err="1" smtClean="0">
                <a:latin typeface="Courier"/>
                <a:cs typeface="Courier"/>
              </a:rPr>
              <a:t>mtu</a:t>
            </a:r>
            <a:r>
              <a:rPr lang="en-US" sz="1600" dirty="0" smtClean="0">
                <a:latin typeface="Courier"/>
                <a:cs typeface="Courier"/>
              </a:rPr>
              <a:t> 16384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      options=3&lt;RXCSUM,TXCSUM&gt;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      inet6 ::1 </a:t>
            </a:r>
            <a:r>
              <a:rPr lang="en-US" sz="1600" dirty="0" err="1" smtClean="0">
                <a:latin typeface="Courier"/>
                <a:cs typeface="Courier"/>
              </a:rPr>
              <a:t>prefixlen</a:t>
            </a:r>
            <a:r>
              <a:rPr lang="en-US" sz="1600" dirty="0" smtClean="0">
                <a:latin typeface="Courier"/>
                <a:cs typeface="Courier"/>
              </a:rPr>
              <a:t> 128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      inet6 fe80::1%lo0 </a:t>
            </a:r>
            <a:r>
              <a:rPr lang="en-US" sz="1600" dirty="0" err="1" smtClean="0">
                <a:latin typeface="Courier"/>
                <a:cs typeface="Courier"/>
              </a:rPr>
              <a:t>prefixlen</a:t>
            </a:r>
            <a:r>
              <a:rPr lang="en-US" sz="1600" dirty="0" smtClean="0">
                <a:latin typeface="Courier"/>
                <a:cs typeface="Courier"/>
              </a:rPr>
              <a:t> 64 </a:t>
            </a:r>
            <a:r>
              <a:rPr lang="en-US" sz="1600" dirty="0" err="1" smtClean="0">
                <a:latin typeface="Courier"/>
                <a:cs typeface="Courier"/>
              </a:rPr>
              <a:t>scopeid</a:t>
            </a:r>
            <a:r>
              <a:rPr lang="en-US" sz="1600" dirty="0" smtClean="0">
                <a:latin typeface="Courier"/>
                <a:cs typeface="Courier"/>
              </a:rPr>
              <a:t> 0xa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      </a:t>
            </a:r>
            <a:r>
              <a:rPr lang="en-US" sz="1600" dirty="0" err="1" smtClean="0">
                <a:latin typeface="Courier"/>
                <a:cs typeface="Courier"/>
              </a:rPr>
              <a:t>inet</a:t>
            </a:r>
            <a:r>
              <a:rPr lang="en-US" sz="1600" dirty="0" smtClean="0">
                <a:latin typeface="Courier"/>
                <a:cs typeface="Courier"/>
              </a:rPr>
              <a:t> 127.0.0.1 </a:t>
            </a:r>
            <a:r>
              <a:rPr lang="en-US" sz="1600" dirty="0" err="1" smtClean="0">
                <a:latin typeface="Courier"/>
                <a:cs typeface="Courier"/>
              </a:rPr>
              <a:t>netmask</a:t>
            </a:r>
            <a:r>
              <a:rPr lang="en-US" sz="1600" dirty="0" smtClean="0">
                <a:latin typeface="Courier"/>
                <a:cs typeface="Courier"/>
              </a:rPr>
              <a:t> 0xff000000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      nd6 options=23&lt;PERFORMNUD,ACCEPT_RTADV,AUTO_LINKLOCAL&gt;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ipfw0: flags=8801&lt;UP,SIMPLEX,MULTICAST&gt; metric 0 </a:t>
            </a:r>
            <a:r>
              <a:rPr lang="en-US" sz="1600" dirty="0" err="1" smtClean="0">
                <a:latin typeface="Courier"/>
                <a:cs typeface="Courier"/>
              </a:rPr>
              <a:t>mtu</a:t>
            </a:r>
            <a:r>
              <a:rPr lang="en-US" sz="1600" dirty="0" smtClean="0">
                <a:latin typeface="Courier"/>
                <a:cs typeface="Courier"/>
              </a:rPr>
              <a:t> 65536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      nd6 options=23&lt;PERFORMNUD,ACCEPT_RTADV,AUTO_LINKLOCAL&gt;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tun0: flags=8051&lt;UP,POINTOPOINT,RUNNING,MULTICAST&gt; metric 0 </a:t>
            </a:r>
            <a:r>
              <a:rPr lang="en-US" sz="1600" dirty="0" err="1" smtClean="0">
                <a:latin typeface="Courier"/>
                <a:cs typeface="Courier"/>
              </a:rPr>
              <a:t>mtu</a:t>
            </a:r>
            <a:r>
              <a:rPr lang="en-US" sz="1600" dirty="0" smtClean="0">
                <a:latin typeface="Courier"/>
                <a:cs typeface="Courier"/>
              </a:rPr>
              <a:t> 1492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      options=80000&lt;LINKSTATE&gt;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      </a:t>
            </a:r>
            <a:r>
              <a:rPr lang="en-US" sz="1600" dirty="0" err="1" smtClean="0">
                <a:latin typeface="Courier"/>
                <a:cs typeface="Courier"/>
              </a:rPr>
              <a:t>inet</a:t>
            </a:r>
            <a:r>
              <a:rPr lang="en-US" sz="1600" dirty="0" smtClean="0">
                <a:latin typeface="Courier"/>
                <a:cs typeface="Courier"/>
              </a:rPr>
              <a:t> 10.0.0.1 --&gt; 10.0.0.2 </a:t>
            </a:r>
            <a:r>
              <a:rPr lang="en-US" sz="1600" dirty="0" err="1" smtClean="0">
                <a:latin typeface="Courier"/>
                <a:cs typeface="Courier"/>
              </a:rPr>
              <a:t>netmask</a:t>
            </a:r>
            <a:r>
              <a:rPr lang="en-US" sz="1600" dirty="0" smtClean="0">
                <a:latin typeface="Courier"/>
                <a:cs typeface="Courier"/>
              </a:rPr>
              <a:t> 0xffffff00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      </a:t>
            </a:r>
            <a:r>
              <a:rPr lang="en-US" sz="1600" dirty="0" err="1" smtClean="0">
                <a:latin typeface="Courier"/>
                <a:cs typeface="Courier"/>
              </a:rPr>
              <a:t>inet</a:t>
            </a:r>
            <a:r>
              <a:rPr lang="en-US" sz="1600" dirty="0" smtClean="0">
                <a:latin typeface="Courier"/>
                <a:cs typeface="Courier"/>
              </a:rPr>
              <a:t> 193.77.156.167 --&gt; 213.250.19.90 </a:t>
            </a:r>
            <a:r>
              <a:rPr lang="en-US" sz="1600" dirty="0" err="1" smtClean="0">
                <a:latin typeface="Courier"/>
                <a:cs typeface="Courier"/>
              </a:rPr>
              <a:t>netmask</a:t>
            </a:r>
            <a:r>
              <a:rPr lang="en-US" sz="1600" dirty="0" smtClean="0">
                <a:latin typeface="Courier"/>
                <a:cs typeface="Courier"/>
              </a:rPr>
              <a:t> 0xffffff00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      nd6 options=21&lt;PERFORMNUD,AUTO_LINKLOCAL&gt;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      Opened by PID 85187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Nekaj osnovnih orodij ...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dirty="0" smtClean="0"/>
              <a:t>tcpdump / pcap:</a:t>
            </a:r>
          </a:p>
          <a:p>
            <a:pPr>
              <a:buNone/>
            </a:pPr>
            <a:endParaRPr lang="sl-SI" dirty="0" smtClean="0"/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Andy@svarun:~[129]%&gt; </a:t>
            </a:r>
            <a:r>
              <a:rPr lang="en-US" sz="1600" dirty="0" err="1" smtClean="0">
                <a:latin typeface="Courier"/>
                <a:cs typeface="Courier"/>
              </a:rPr>
              <a:t>svarun</a:t>
            </a:r>
            <a:r>
              <a:rPr lang="en-US" sz="1600" dirty="0" smtClean="0">
                <a:latin typeface="Courier"/>
                <a:cs typeface="Courier"/>
              </a:rPr>
              <a:t># </a:t>
            </a:r>
            <a:r>
              <a:rPr lang="en-US" sz="1600" dirty="0" err="1" smtClean="0">
                <a:latin typeface="Courier"/>
                <a:cs typeface="Courier"/>
              </a:rPr>
              <a:t>tcpdump</a:t>
            </a:r>
            <a:r>
              <a:rPr lang="en-US" sz="1600" dirty="0" smtClean="0">
                <a:latin typeface="Courier"/>
                <a:cs typeface="Courier"/>
              </a:rPr>
              <a:t> -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 rl0 -</a:t>
            </a:r>
            <a:r>
              <a:rPr lang="en-US" sz="1600" dirty="0" err="1" smtClean="0">
                <a:latin typeface="Courier"/>
                <a:cs typeface="Courier"/>
              </a:rPr>
              <a:t>n</a:t>
            </a:r>
            <a:endParaRPr lang="en-US" sz="1600" dirty="0" smtClean="0">
              <a:latin typeface="Courier"/>
              <a:cs typeface="Courier"/>
            </a:endParaRPr>
          </a:p>
          <a:p>
            <a:pPr marL="349200">
              <a:spcBef>
                <a:spcPts val="0"/>
              </a:spcBef>
              <a:buNone/>
            </a:pPr>
            <a:r>
              <a:rPr lang="en-US" sz="1600" dirty="0" err="1" smtClean="0">
                <a:latin typeface="Courier"/>
                <a:cs typeface="Courier"/>
              </a:rPr>
              <a:t>tcpdump</a:t>
            </a:r>
            <a:r>
              <a:rPr lang="en-US" sz="1600" dirty="0" smtClean="0">
                <a:latin typeface="Courier"/>
                <a:cs typeface="Courier"/>
              </a:rPr>
              <a:t>: verbose output suppressed, use -</a:t>
            </a:r>
            <a:r>
              <a:rPr lang="en-US" sz="1600" dirty="0" err="1" smtClean="0">
                <a:latin typeface="Courier"/>
                <a:cs typeface="Courier"/>
              </a:rPr>
              <a:t>v</a:t>
            </a:r>
            <a:r>
              <a:rPr lang="en-US" sz="1600" dirty="0" smtClean="0">
                <a:latin typeface="Courier"/>
                <a:cs typeface="Courier"/>
              </a:rPr>
              <a:t> or -vv for full protocol decode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listening on rl0, link-type EN10MB (Ethernet), capture size 65535 bytes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08:10:33.878428 IP 193.77.156.167.22 &gt; 192.168.127.7.53945: Flags [P.], </a:t>
            </a:r>
            <a:r>
              <a:rPr lang="en-US" sz="1600" dirty="0" err="1" smtClean="0">
                <a:latin typeface="Courier"/>
                <a:cs typeface="Courier"/>
              </a:rPr>
              <a:t>seq</a:t>
            </a:r>
            <a:r>
              <a:rPr lang="en-US" sz="1600" dirty="0" smtClean="0">
                <a:latin typeface="Courier"/>
                <a:cs typeface="Courier"/>
              </a:rPr>
              <a:t> 1108677235:1108677427, </a:t>
            </a:r>
            <a:r>
              <a:rPr lang="en-US" sz="1600" dirty="0" err="1" smtClean="0">
                <a:latin typeface="Courier"/>
                <a:cs typeface="Courier"/>
              </a:rPr>
              <a:t>ack</a:t>
            </a:r>
            <a:r>
              <a:rPr lang="en-US" sz="1600" dirty="0" smtClean="0">
                <a:latin typeface="Courier"/>
                <a:cs typeface="Courier"/>
              </a:rPr>
              <a:t> 2653943873, win 1040, options [</a:t>
            </a:r>
            <a:r>
              <a:rPr lang="en-US" sz="1600" dirty="0" err="1" smtClean="0">
                <a:latin typeface="Courier"/>
                <a:cs typeface="Courier"/>
              </a:rPr>
              <a:t>nop,nop,TS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  <a:r>
              <a:rPr lang="en-US" sz="1600" dirty="0" err="1" smtClean="0">
                <a:latin typeface="Courier"/>
                <a:cs typeface="Courier"/>
              </a:rPr>
              <a:t>val</a:t>
            </a:r>
            <a:r>
              <a:rPr lang="en-US" sz="1600" dirty="0" smtClean="0">
                <a:latin typeface="Courier"/>
                <a:cs typeface="Courier"/>
              </a:rPr>
              <a:t> 2243985208 </a:t>
            </a:r>
            <a:r>
              <a:rPr lang="en-US" sz="1600" dirty="0" err="1" smtClean="0">
                <a:latin typeface="Courier"/>
                <a:cs typeface="Courier"/>
              </a:rPr>
              <a:t>ecr</a:t>
            </a:r>
            <a:r>
              <a:rPr lang="en-US" sz="1600" dirty="0" smtClean="0">
                <a:latin typeface="Courier"/>
                <a:cs typeface="Courier"/>
              </a:rPr>
              <a:t> 1042431634], length 192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08:10:33.878574 IP 192.168.127.7.53945 &gt; 193.77.156.167.22: Flags [.], </a:t>
            </a:r>
            <a:r>
              <a:rPr lang="en-US" sz="1600" dirty="0" err="1" smtClean="0">
                <a:latin typeface="Courier"/>
                <a:cs typeface="Courier"/>
              </a:rPr>
              <a:t>ack</a:t>
            </a:r>
            <a:r>
              <a:rPr lang="en-US" sz="1600" dirty="0" smtClean="0">
                <a:latin typeface="Courier"/>
                <a:cs typeface="Courier"/>
              </a:rPr>
              <a:t> 192, win 33208, options [</a:t>
            </a:r>
            <a:r>
              <a:rPr lang="en-US" sz="1600" dirty="0" err="1" smtClean="0">
                <a:latin typeface="Courier"/>
                <a:cs typeface="Courier"/>
              </a:rPr>
              <a:t>nop,nop,TS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  <a:r>
              <a:rPr lang="en-US" sz="1600" dirty="0" err="1" smtClean="0">
                <a:latin typeface="Courier"/>
                <a:cs typeface="Courier"/>
              </a:rPr>
              <a:t>val</a:t>
            </a:r>
            <a:r>
              <a:rPr lang="en-US" sz="1600" dirty="0" smtClean="0">
                <a:latin typeface="Courier"/>
                <a:cs typeface="Courier"/>
              </a:rPr>
              <a:t> 1042431634 </a:t>
            </a:r>
            <a:r>
              <a:rPr lang="en-US" sz="1600" dirty="0" err="1" smtClean="0">
                <a:latin typeface="Courier"/>
                <a:cs typeface="Courier"/>
              </a:rPr>
              <a:t>ecr</a:t>
            </a:r>
            <a:r>
              <a:rPr lang="en-US" sz="1600" dirty="0" smtClean="0">
                <a:latin typeface="Courier"/>
                <a:cs typeface="Courier"/>
              </a:rPr>
              <a:t> 2243985208], length 0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08:10:34.379667 IP 192.168.127.7.47895 &gt; 195.221.158.190.56534: UDP, length 137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08:10:34.429933 IP 192.168.127.7.47895 &gt; 111.221.74.19.40012: UDP, length 32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08:10:34.441387 IP 195.221.158.190 &gt; 192.168.127.7: ICMP 195.221.158.190 </a:t>
            </a:r>
            <a:r>
              <a:rPr lang="en-US" sz="1600" dirty="0" err="1" smtClean="0">
                <a:latin typeface="Courier"/>
                <a:cs typeface="Courier"/>
              </a:rPr>
              <a:t>udp</a:t>
            </a:r>
            <a:r>
              <a:rPr lang="en-US" sz="1600" dirty="0" smtClean="0">
                <a:latin typeface="Courier"/>
                <a:cs typeface="Courier"/>
              </a:rPr>
              <a:t> port 56534 unreachable, length 156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08:10:34.712616 IP 111.221.74.19.40012 &gt; 192.168.127.7.47895: UDP, length 434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08:10:34.878466 IP 193.77.156.167.22 &gt; 192.168.127.7.53945: Flags [P.], </a:t>
            </a:r>
            <a:r>
              <a:rPr lang="en-US" sz="1600" dirty="0" err="1" smtClean="0">
                <a:latin typeface="Courier"/>
                <a:cs typeface="Courier"/>
              </a:rPr>
              <a:t>seq</a:t>
            </a:r>
            <a:r>
              <a:rPr lang="en-US" sz="1600" dirty="0" smtClean="0">
                <a:latin typeface="Courier"/>
                <a:cs typeface="Courier"/>
              </a:rPr>
              <a:t> 192:736, </a:t>
            </a:r>
            <a:r>
              <a:rPr lang="en-US" sz="1600" dirty="0" err="1" smtClean="0">
                <a:latin typeface="Courier"/>
                <a:cs typeface="Courier"/>
              </a:rPr>
              <a:t>ack</a:t>
            </a:r>
            <a:r>
              <a:rPr lang="en-US" sz="1600" dirty="0" smtClean="0">
                <a:latin typeface="Courier"/>
                <a:cs typeface="Courier"/>
              </a:rPr>
              <a:t> 1, win 1040, options [</a:t>
            </a:r>
            <a:r>
              <a:rPr lang="en-US" sz="1600" dirty="0" err="1" smtClean="0">
                <a:latin typeface="Courier"/>
                <a:cs typeface="Courier"/>
              </a:rPr>
              <a:t>nop,nop,TS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  <a:r>
              <a:rPr lang="en-US" sz="1600" dirty="0" err="1" smtClean="0">
                <a:latin typeface="Courier"/>
                <a:cs typeface="Courier"/>
              </a:rPr>
              <a:t>val</a:t>
            </a:r>
            <a:r>
              <a:rPr lang="en-US" sz="1600" dirty="0" smtClean="0">
                <a:latin typeface="Courier"/>
                <a:cs typeface="Courier"/>
              </a:rPr>
              <a:t> 2243986208 </a:t>
            </a:r>
            <a:r>
              <a:rPr lang="en-US" sz="1600" dirty="0" err="1" smtClean="0">
                <a:latin typeface="Courier"/>
                <a:cs typeface="Courier"/>
              </a:rPr>
              <a:t>ecr</a:t>
            </a:r>
            <a:r>
              <a:rPr lang="en-US" sz="1600" dirty="0" smtClean="0">
                <a:latin typeface="Courier"/>
                <a:cs typeface="Courier"/>
              </a:rPr>
              <a:t> 1042431634], length 544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...</a:t>
            </a:r>
            <a:endParaRPr lang="sl-SI" dirty="0" smtClean="0"/>
          </a:p>
          <a:p>
            <a:pPr lvl="1"/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Nekaj osnovnih orodij ...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i="1" dirty="0" smtClean="0">
                <a:solidFill>
                  <a:srgbClr val="FFFF00"/>
                </a:solidFill>
              </a:rPr>
              <a:t>Izziv:</a:t>
            </a:r>
            <a:r>
              <a:rPr lang="sl-SI" dirty="0" smtClean="0">
                <a:solidFill>
                  <a:srgbClr val="FFFF00"/>
                </a:solidFill>
              </a:rPr>
              <a:t> uporabite osnovna orodja in si oglejte okolico  svojega sistema.</a:t>
            </a:r>
          </a:p>
          <a:p>
            <a:r>
              <a:rPr lang="sl-SI" i="1" dirty="0" smtClean="0">
                <a:solidFill>
                  <a:srgbClr val="FFFF00"/>
                </a:solidFill>
              </a:rPr>
              <a:t>Izziv:</a:t>
            </a:r>
            <a:r>
              <a:rPr lang="sl-SI" dirty="0" smtClean="0">
                <a:solidFill>
                  <a:srgbClr val="FFFF00"/>
                </a:solidFill>
              </a:rPr>
              <a:t> preglejte svoj sistem in preverite, katere vse storitve nudi okolici?</a:t>
            </a:r>
          </a:p>
          <a:p>
            <a:r>
              <a:rPr lang="sl-SI" i="1" dirty="0" smtClean="0">
                <a:solidFill>
                  <a:srgbClr val="FFFF00"/>
                </a:solidFill>
              </a:rPr>
              <a:t>Izziv:</a:t>
            </a:r>
            <a:r>
              <a:rPr lang="sl-SI" dirty="0" smtClean="0">
                <a:solidFill>
                  <a:srgbClr val="FFFF00"/>
                </a:solidFill>
              </a:rPr>
              <a:t> orodje tcpdump omogoča hranjenje zajetih podatkov in kasnejšo raziskavo. Slednjo lahko naredimo z orodjem wireshark. Preverite kako to gre.</a:t>
            </a:r>
          </a:p>
          <a:p>
            <a:r>
              <a:rPr lang="sl-SI" i="1" dirty="0" smtClean="0">
                <a:solidFill>
                  <a:srgbClr val="FFFF00"/>
                </a:solidFill>
              </a:rPr>
              <a:t>Izziv:</a:t>
            </a:r>
            <a:r>
              <a:rPr lang="sl-SI" dirty="0" smtClean="0">
                <a:solidFill>
                  <a:srgbClr val="FFFF00"/>
                </a:solidFill>
              </a:rPr>
              <a:t> izvedite korektne forenzičen zajem omrežnih podatkov na vašem sistemu ter ga objavite na forumu. Kolega naj naredi forenzično analizo le-teh.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Profesionalna in druga orodja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905933"/>
          </a:xfrm>
        </p:spPr>
        <p:txBody>
          <a:bodyPr/>
          <a:lstStyle/>
          <a:p>
            <a:r>
              <a:rPr lang="sl-SI" dirty="0" smtClean="0"/>
              <a:t>Niksun forenzična orodja </a:t>
            </a:r>
            <a:r>
              <a:rPr lang="en-US" dirty="0" smtClean="0">
                <a:hlinkClick r:id="rId2"/>
              </a:rPr>
              <a:t>http://www.niksun.com/sandstorm.php</a:t>
            </a:r>
            <a:r>
              <a:rPr lang="en-US" dirty="0" smtClean="0"/>
              <a:t>: </a:t>
            </a:r>
            <a:r>
              <a:rPr lang="en-US" dirty="0" err="1" smtClean="0"/>
              <a:t>netintercept</a:t>
            </a:r>
            <a:endParaRPr lang="en-US" dirty="0" smtClean="0"/>
          </a:p>
          <a:p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5" name="Picture 6" descr="C:\Users\Hariprasad\Desktop\Casey - DECC3E\Casey_DECC3E_Image_bank\Imagebank\JPG\f21-14-97801237426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0940" y="2506133"/>
            <a:ext cx="55864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Profesionalna in druga orodja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533400"/>
          </a:xfrm>
        </p:spPr>
        <p:txBody>
          <a:bodyPr/>
          <a:lstStyle/>
          <a:p>
            <a:r>
              <a:rPr lang="x-none" dirty="0" smtClean="0"/>
              <a:t>protokoli za upravljanje z omrežji: snmp, rmon, …</a:t>
            </a:r>
            <a:endParaRPr lang="en-US" dirty="0" smtClean="0"/>
          </a:p>
          <a:p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6" name="Picture 2" descr="http://www.10-strike.com/lanstate/lanstate_sho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166" y="2133601"/>
            <a:ext cx="5746427" cy="4587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Protokol SNMP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snmp v2 in v3</a:t>
            </a:r>
          </a:p>
          <a:p>
            <a:r>
              <a:rPr lang="sl-SI" dirty="0" smtClean="0"/>
              <a:t>nepovezavni način prenosa podatkov: UDP</a:t>
            </a:r>
          </a:p>
          <a:p>
            <a:r>
              <a:rPr lang="sl-SI" dirty="0" smtClean="0"/>
              <a:t>dve vrsti ukazov:</a:t>
            </a:r>
          </a:p>
          <a:p>
            <a:pPr lvl="1"/>
            <a:r>
              <a:rPr lang="sl-SI" dirty="0" smtClean="0"/>
              <a:t>prenos podatkov na zahtevo in</a:t>
            </a:r>
          </a:p>
          <a:p>
            <a:pPr lvl="1"/>
            <a:r>
              <a:rPr lang="sl-SI" dirty="0" smtClean="0"/>
              <a:t>prenos ob dogodku</a:t>
            </a:r>
          </a:p>
          <a:p>
            <a:r>
              <a:rPr lang="sl-SI" dirty="0" smtClean="0"/>
              <a:t>podatki o stanju omrežja se hranijo v MDB in v dnevniških zapisih</a:t>
            </a:r>
          </a:p>
          <a:p>
            <a:r>
              <a:rPr lang="sl-SI" i="1" dirty="0" smtClean="0">
                <a:solidFill>
                  <a:srgbClr val="FFFF00"/>
                </a:solidFill>
              </a:rPr>
              <a:t>Izziv:</a:t>
            </a:r>
            <a:r>
              <a:rPr lang="sl-SI" dirty="0" smtClean="0">
                <a:solidFill>
                  <a:srgbClr val="FFFF00"/>
                </a:solidFill>
              </a:rPr>
              <a:t> poiščite orodja za preiskovanje omrežja s </a:t>
            </a:r>
            <a:r>
              <a:rPr lang="sl-SI" smtClean="0">
                <a:solidFill>
                  <a:srgbClr val="FFFF00"/>
                </a:solidFill>
              </a:rPr>
              <a:t>protokolom snmp </a:t>
            </a:r>
            <a:r>
              <a:rPr lang="sl-SI" dirty="0" smtClean="0">
                <a:solidFill>
                  <a:srgbClr val="FFFF00"/>
                </a:solidFill>
              </a:rPr>
              <a:t>in preiščite svojo okolico.</a:t>
            </a:r>
          </a:p>
          <a:p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Vse je v številkah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hlinkClick r:id="rId2"/>
              </a:rPr>
              <a:t>www.fri.uni-lj.si</a:t>
            </a:r>
            <a:r>
              <a:rPr lang="sl-SI" dirty="0" smtClean="0"/>
              <a:t> = 212.235.188.25</a:t>
            </a:r>
          </a:p>
          <a:p>
            <a:r>
              <a:rPr lang="sl-SI" dirty="0" smtClean="0"/>
              <a:t>storitev DNS preslikuje med črkovnim nizom in številko</a:t>
            </a:r>
          </a:p>
          <a:p>
            <a:pPr lvl="1"/>
            <a:r>
              <a:rPr lang="sl-SI" dirty="0" smtClean="0"/>
              <a:t>namesto DNS storitve lahko uporabimo preslikovalno tabelo v  datoteki /etc/hosts</a:t>
            </a:r>
          </a:p>
          <a:p>
            <a:r>
              <a:rPr lang="sl-SI" dirty="0" smtClean="0"/>
              <a:t>strežnik DNS storitve sprašuje druge strežnike DNS, </a:t>
            </a:r>
            <a:r>
              <a:rPr lang="sl-SI" smtClean="0"/>
              <a:t>če </a:t>
            </a:r>
            <a:r>
              <a:rPr lang="sl-SI" smtClean="0"/>
              <a:t>česa </a:t>
            </a:r>
            <a:r>
              <a:rPr lang="sl-SI" dirty="0" smtClean="0"/>
              <a:t>ne ve</a:t>
            </a:r>
          </a:p>
          <a:p>
            <a:pPr lvl="1"/>
            <a:r>
              <a:rPr lang="sl-SI" dirty="0" smtClean="0"/>
              <a:t>datoteka </a:t>
            </a:r>
            <a:r>
              <a:rPr lang="en-US" dirty="0" smtClean="0"/>
              <a:t>/etc/</a:t>
            </a:r>
            <a:r>
              <a:rPr lang="en-US" dirty="0" err="1" smtClean="0"/>
              <a:t>namedb/named.root</a:t>
            </a:r>
            <a:endParaRPr lang="en-US" dirty="0" smtClean="0"/>
          </a:p>
          <a:p>
            <a:r>
              <a:rPr lang="en-US" dirty="0" err="1" smtClean="0"/>
              <a:t>orodji</a:t>
            </a:r>
            <a:r>
              <a:rPr lang="en-US" dirty="0" smtClean="0"/>
              <a:t> </a:t>
            </a:r>
            <a:r>
              <a:rPr lang="en-US" i="1" dirty="0" smtClean="0"/>
              <a:t>dig</a:t>
            </a:r>
            <a:r>
              <a:rPr lang="en-US" dirty="0" smtClean="0"/>
              <a:t> in </a:t>
            </a:r>
            <a:r>
              <a:rPr lang="en-US" i="1" dirty="0" err="1" smtClean="0"/>
              <a:t>nslookup</a:t>
            </a:r>
            <a:endParaRPr lang="en-US" i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Osnove računalniških omrežij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1193800"/>
          </a:xfrm>
        </p:spPr>
        <p:txBody>
          <a:bodyPr/>
          <a:lstStyle/>
          <a:p>
            <a:r>
              <a:rPr lang="sl-SI" dirty="0" smtClean="0"/>
              <a:t>iz zgodovine: ARPANET</a:t>
            </a:r>
          </a:p>
          <a:p>
            <a:r>
              <a:rPr lang="sl-SI" dirty="0" smtClean="0"/>
              <a:t>TCP/IP: 1973/74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6" name="Picture 7" descr="C:\Documents and Settings\palaniv\Desktop\Imagebank\21\f21-01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8466" y="3026856"/>
            <a:ext cx="5949421" cy="332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Strežnik DNS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4885267"/>
          </a:xfrm>
        </p:spPr>
        <p:txBody>
          <a:bodyPr>
            <a:normAutofit fontScale="55000" lnSpcReduction="20000"/>
          </a:bodyPr>
          <a:lstStyle/>
          <a:p>
            <a:r>
              <a:rPr lang="sl-SI" dirty="0" smtClean="0"/>
              <a:t>datoteka </a:t>
            </a:r>
            <a:r>
              <a:rPr lang="en-US" dirty="0" smtClean="0"/>
              <a:t>/etc/</a:t>
            </a:r>
            <a:r>
              <a:rPr lang="en-US" dirty="0" err="1" smtClean="0"/>
              <a:t>namedb/named.root</a:t>
            </a:r>
            <a:r>
              <a:rPr lang="en-US" dirty="0" smtClean="0"/>
              <a:t> (</a:t>
            </a:r>
            <a:r>
              <a:rPr lang="en-US" dirty="0" err="1" smtClean="0"/>
              <a:t>izvleček</a:t>
            </a:r>
            <a:r>
              <a:rPr lang="en-US" dirty="0" smtClean="0"/>
              <a:t>):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; formerly NS.INTERNIC.NET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.                        3600000  IN  NS    A.ROOT-SERVERS.NET.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A.ROOT-SERVERS.NET.      3600000      A     198.41.0.4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A.ROOT-SERVERS.NET.      3600000      AAAA  2001:503:BA3E::2:30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; FORMERLY NS1.ISI.EDU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.                        3600000      NS    B.ROOT-SERVERS.NET.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B.ROOT-SERVERS.NET.      3600000      A     192.228.79.201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; FORMERLY C.PSI.NET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.                        3600000      NS    C.ROOT-SERVERS.NET.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C.ROOT-SERVERS.NET.      3600000      A     192.33.4.12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; FORMERLY TERP.UMD.EDU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.                        3600000      NS    D.ROOT-SERVERS.NET.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D.ROOT-SERVERS.NET.      3600000      A     128.8.10.90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D.ROOT-SERVERS.NET.      3600000      AAAA  2001:500:2D::D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; FORMERLY NS.NASA.GOV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.                        3600000      NS    E.ROOT-SERVERS.NET.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E.ROOT-SERVERS.NET.      3600000      A     192.203.230.10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; FORMERLY NS.ISC.ORG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Strežnik DNS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l-SI" i="1" dirty="0" smtClean="0">
                <a:solidFill>
                  <a:srgbClr val="FFFF00"/>
                </a:solidFill>
              </a:rPr>
              <a:t>Izziv:</a:t>
            </a:r>
            <a:r>
              <a:rPr lang="sl-SI" dirty="0" smtClean="0">
                <a:solidFill>
                  <a:srgbClr val="FFFF00"/>
                </a:solidFill>
              </a:rPr>
              <a:t> poiščite z ustreznim orodjem svoj strežnik DNS storitve in preglejte, kaj vse hrani.</a:t>
            </a:r>
          </a:p>
          <a:p>
            <a:r>
              <a:rPr lang="sl-SI" i="1" dirty="0" smtClean="0">
                <a:solidFill>
                  <a:srgbClr val="FFFF00"/>
                </a:solidFill>
              </a:rPr>
              <a:t>Izziv:</a:t>
            </a:r>
            <a:r>
              <a:rPr lang="sl-SI" dirty="0" smtClean="0">
                <a:solidFill>
                  <a:srgbClr val="FFFF00"/>
                </a:solidFill>
              </a:rPr>
              <a:t> s kolegi se dogovorite in vzpostavite ločeno omrežje tako, da si postavite svoje korenske strežnike.</a:t>
            </a:r>
          </a:p>
          <a:p>
            <a:r>
              <a:rPr lang="sl-SI" dirty="0" smtClean="0">
                <a:solidFill>
                  <a:srgbClr val="FFFF00"/>
                </a:solidFill>
              </a:rPr>
              <a:t>Izziv: recimo, da smo zajeli naslednji paket na omrežju:</a:t>
            </a:r>
          </a:p>
          <a:p>
            <a:pPr>
              <a:spcBef>
                <a:spcPts val="0"/>
              </a:spcBef>
              <a:buNone/>
            </a:pPr>
            <a:r>
              <a:rPr lang="en-US" sz="1946" dirty="0" smtClean="0">
                <a:solidFill>
                  <a:srgbClr val="FFFF00"/>
                </a:solidFill>
                <a:latin typeface="Courier"/>
                <a:cs typeface="Courier"/>
              </a:rPr>
              <a:t>09:13:01.839003 IP (</a:t>
            </a:r>
            <a:r>
              <a:rPr lang="en-US" sz="1946" dirty="0" err="1" smtClean="0">
                <a:solidFill>
                  <a:srgbClr val="FFFF00"/>
                </a:solidFill>
                <a:latin typeface="Courier"/>
                <a:cs typeface="Courier"/>
              </a:rPr>
              <a:t>tos</a:t>
            </a:r>
            <a:r>
              <a:rPr lang="en-US" sz="1946" dirty="0" smtClean="0">
                <a:solidFill>
                  <a:srgbClr val="FFFF00"/>
                </a:solidFill>
                <a:latin typeface="Courier"/>
                <a:cs typeface="Courier"/>
              </a:rPr>
              <a:t> 0x10, </a:t>
            </a:r>
            <a:r>
              <a:rPr lang="en-US" sz="1946" dirty="0" err="1" smtClean="0">
                <a:solidFill>
                  <a:srgbClr val="FFFF00"/>
                </a:solidFill>
                <a:latin typeface="Courier"/>
                <a:cs typeface="Courier"/>
              </a:rPr>
              <a:t>ttl</a:t>
            </a:r>
            <a:r>
              <a:rPr lang="en-US" sz="1946" dirty="0" smtClean="0">
                <a:solidFill>
                  <a:srgbClr val="FFFF00"/>
                </a:solidFill>
                <a:latin typeface="Courier"/>
                <a:cs typeface="Courier"/>
              </a:rPr>
              <a:t> 64, id 13571, offset 0, flags [DF], proto TCP (6), length 180)</a:t>
            </a:r>
          </a:p>
          <a:p>
            <a:pPr>
              <a:spcBef>
                <a:spcPts val="0"/>
              </a:spcBef>
              <a:buNone/>
            </a:pPr>
            <a:r>
              <a:rPr lang="en-US" sz="1946" dirty="0" smtClean="0">
                <a:solidFill>
                  <a:srgbClr val="FFFF00"/>
                </a:solidFill>
                <a:latin typeface="Courier"/>
                <a:cs typeface="Courier"/>
              </a:rPr>
              <a:t>    </a:t>
            </a:r>
            <a:r>
              <a:rPr lang="en-US" sz="1946" dirty="0" err="1" smtClean="0">
                <a:solidFill>
                  <a:srgbClr val="FFFF00"/>
                </a:solidFill>
                <a:latin typeface="Courier"/>
                <a:cs typeface="Courier"/>
              </a:rPr>
              <a:t>www.brodnik.org.ssh</a:t>
            </a:r>
            <a:r>
              <a:rPr lang="en-US" sz="1946" dirty="0" smtClean="0">
                <a:solidFill>
                  <a:srgbClr val="FFFF00"/>
                </a:solidFill>
                <a:latin typeface="Courier"/>
                <a:cs typeface="Courier"/>
              </a:rPr>
              <a:t> &gt; AndyMac.gotska.brodnik.org.53945: Flags [P.], </a:t>
            </a:r>
            <a:r>
              <a:rPr lang="en-US" sz="1946" dirty="0" err="1" smtClean="0">
                <a:solidFill>
                  <a:srgbClr val="FFFF00"/>
                </a:solidFill>
                <a:latin typeface="Courier"/>
                <a:cs typeface="Courier"/>
              </a:rPr>
              <a:t>cksum</a:t>
            </a:r>
            <a:r>
              <a:rPr lang="en-US" sz="1946" dirty="0" smtClean="0">
                <a:solidFill>
                  <a:srgbClr val="FFFF00"/>
                </a:solidFill>
                <a:latin typeface="Courier"/>
                <a:cs typeface="Courier"/>
              </a:rPr>
              <a:t> 0xf181 (correct), </a:t>
            </a:r>
            <a:r>
              <a:rPr lang="en-US" sz="1946" dirty="0" err="1" smtClean="0">
                <a:solidFill>
                  <a:srgbClr val="FFFF00"/>
                </a:solidFill>
                <a:latin typeface="Courier"/>
                <a:cs typeface="Courier"/>
              </a:rPr>
              <a:t>seq</a:t>
            </a:r>
            <a:r>
              <a:rPr lang="en-US" sz="1946" dirty="0" smtClean="0">
                <a:solidFill>
                  <a:srgbClr val="FFFF00"/>
                </a:solidFill>
                <a:latin typeface="Courier"/>
                <a:cs typeface="Courier"/>
              </a:rPr>
              <a:t> 1108696419:1108696547, </a:t>
            </a:r>
            <a:r>
              <a:rPr lang="en-US" sz="1946" dirty="0" err="1" smtClean="0">
                <a:solidFill>
                  <a:srgbClr val="FFFF00"/>
                </a:solidFill>
                <a:latin typeface="Courier"/>
                <a:cs typeface="Courier"/>
              </a:rPr>
              <a:t>ack</a:t>
            </a:r>
            <a:r>
              <a:rPr lang="en-US" sz="1946" dirty="0" smtClean="0">
                <a:solidFill>
                  <a:srgbClr val="FFFF00"/>
                </a:solidFill>
                <a:latin typeface="Courier"/>
                <a:cs typeface="Courier"/>
              </a:rPr>
              <a:t> 2653946897, win 1040, options [</a:t>
            </a:r>
            <a:r>
              <a:rPr lang="en-US" sz="1946" dirty="0" err="1" smtClean="0">
                <a:solidFill>
                  <a:srgbClr val="FFFF00"/>
                </a:solidFill>
                <a:latin typeface="Courier"/>
                <a:cs typeface="Courier"/>
              </a:rPr>
              <a:t>nop,nop,TS</a:t>
            </a:r>
            <a:r>
              <a:rPr lang="en-US" sz="1946" dirty="0" smtClean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en-US" sz="1946" dirty="0" err="1" smtClean="0">
                <a:solidFill>
                  <a:srgbClr val="FFFF00"/>
                </a:solidFill>
                <a:latin typeface="Courier"/>
                <a:cs typeface="Courier"/>
              </a:rPr>
              <a:t>val</a:t>
            </a:r>
            <a:r>
              <a:rPr lang="en-US" sz="1946" dirty="0" smtClean="0">
                <a:solidFill>
                  <a:srgbClr val="FFFF00"/>
                </a:solidFill>
                <a:latin typeface="Courier"/>
                <a:cs typeface="Courier"/>
              </a:rPr>
              <a:t> 2247733168 </a:t>
            </a:r>
            <a:r>
              <a:rPr lang="en-US" sz="1946" dirty="0" err="1" smtClean="0">
                <a:solidFill>
                  <a:srgbClr val="FFFF00"/>
                </a:solidFill>
                <a:latin typeface="Courier"/>
                <a:cs typeface="Courier"/>
              </a:rPr>
              <a:t>ecr</a:t>
            </a:r>
            <a:r>
              <a:rPr lang="en-US" sz="1946" dirty="0" smtClean="0">
                <a:solidFill>
                  <a:srgbClr val="FFFF00"/>
                </a:solidFill>
                <a:latin typeface="Courier"/>
                <a:cs typeface="Courier"/>
              </a:rPr>
              <a:t> 1042469077], length 128</a:t>
            </a:r>
          </a:p>
          <a:p>
            <a:pPr lvl="1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komentirajte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vsebino</a:t>
            </a:r>
            <a:r>
              <a:rPr lang="en-US" dirty="0" smtClean="0">
                <a:solidFill>
                  <a:srgbClr val="FFFF00"/>
                </a:solidFill>
              </a:rPr>
              <a:t> in </a:t>
            </a:r>
            <a:r>
              <a:rPr lang="en-US" dirty="0" err="1" smtClean="0">
                <a:solidFill>
                  <a:srgbClr val="FFFF00"/>
                </a:solidFill>
              </a:rPr>
              <a:t>kdo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komu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pošilja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endParaRPr lang="sl-SI" dirty="0" smtClean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Vse je v številkah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DNS storitev uporablja vrata številka 53</a:t>
            </a:r>
          </a:p>
          <a:p>
            <a:r>
              <a:rPr lang="sl-SI" dirty="0" smtClean="0"/>
              <a:t>nimamo storitve, ki bi preslikovala med imenom DNS in 53</a:t>
            </a:r>
          </a:p>
          <a:p>
            <a:pPr lvl="1"/>
            <a:r>
              <a:rPr lang="sl-SI" dirty="0" smtClean="0"/>
              <a:t>imamo preslikovalno tabelo v  datoteki /etc/services</a:t>
            </a:r>
          </a:p>
          <a:p>
            <a:r>
              <a:rPr lang="sl-SI" dirty="0" smtClean="0"/>
              <a:t>sistem poveže aplikacijo s procesom (programom) ob zagonu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Imena aplikacij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475615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 New"/>
                <a:cs typeface="Courier New"/>
              </a:rPr>
              <a:t>#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 New"/>
                <a:cs typeface="Courier New"/>
              </a:rPr>
              <a:t># Network services, Internet style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 New"/>
                <a:cs typeface="Courier New"/>
              </a:rPr>
              <a:t>#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 New"/>
                <a:cs typeface="Courier New"/>
              </a:rPr>
              <a:t># WELL KNOWN PORT NUMBERS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 New"/>
                <a:cs typeface="Courier New"/>
              </a:rPr>
              <a:t>#</a:t>
            </a:r>
          </a:p>
          <a:p>
            <a:pPr>
              <a:spcBef>
                <a:spcPts val="0"/>
              </a:spcBef>
              <a:buNone/>
            </a:pPr>
            <a:r>
              <a:rPr lang="en-US" dirty="0" err="1" smtClean="0">
                <a:latin typeface="Courier New"/>
                <a:cs typeface="Courier New"/>
              </a:rPr>
              <a:t>rtmp</a:t>
            </a:r>
            <a:r>
              <a:rPr lang="en-US" dirty="0" smtClean="0">
                <a:latin typeface="Courier New"/>
                <a:cs typeface="Courier New"/>
              </a:rPr>
              <a:t>              1/ddp    #Routing Table Maintenance Protocol</a:t>
            </a:r>
          </a:p>
          <a:p>
            <a:pPr>
              <a:spcBef>
                <a:spcPts val="0"/>
              </a:spcBef>
              <a:buNone/>
            </a:pPr>
            <a:r>
              <a:rPr lang="en-US" dirty="0" err="1" smtClean="0">
                <a:latin typeface="Courier New"/>
                <a:cs typeface="Courier New"/>
              </a:rPr>
              <a:t>tcpmux</a:t>
            </a:r>
            <a:r>
              <a:rPr lang="en-US" dirty="0" smtClean="0">
                <a:latin typeface="Courier New"/>
                <a:cs typeface="Courier New"/>
              </a:rPr>
              <a:t>            1/udp     # TCP Port Service Multiplexer</a:t>
            </a:r>
          </a:p>
          <a:p>
            <a:pPr>
              <a:spcBef>
                <a:spcPts val="0"/>
              </a:spcBef>
              <a:buNone/>
            </a:pPr>
            <a:r>
              <a:rPr lang="en-US" dirty="0" err="1" smtClean="0">
                <a:latin typeface="Courier New"/>
                <a:cs typeface="Courier New"/>
              </a:rPr>
              <a:t>tcpmux</a:t>
            </a:r>
            <a:r>
              <a:rPr lang="en-US" dirty="0" smtClean="0">
                <a:latin typeface="Courier New"/>
                <a:cs typeface="Courier New"/>
              </a:rPr>
              <a:t>            1/tcp     # TCP Port Service Multiplexer</a:t>
            </a: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dirty="0" smtClean="0">
                <a:latin typeface="Courier New"/>
                <a:cs typeface="Courier New"/>
              </a:rPr>
              <a:t>...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 New"/>
                <a:cs typeface="Courier New"/>
              </a:rPr>
              <a:t>domain           53/tcp    #Domain Name Server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 New"/>
                <a:cs typeface="Courier New"/>
              </a:rPr>
              <a:t>domain           53/udp    #Domain Name Server</a:t>
            </a:r>
          </a:p>
          <a:p>
            <a:pPr>
              <a:spcBef>
                <a:spcPts val="0"/>
              </a:spcBef>
              <a:buNone/>
            </a:pPr>
            <a:r>
              <a:rPr lang="en-US" dirty="0" err="1" smtClean="0">
                <a:latin typeface="Courier New"/>
                <a:cs typeface="Courier New"/>
              </a:rPr>
              <a:t>imap</a:t>
            </a:r>
            <a:r>
              <a:rPr lang="en-US" dirty="0" smtClean="0">
                <a:latin typeface="Courier New"/>
                <a:cs typeface="Courier New"/>
              </a:rPr>
              <a:t>            143/tcp    imap2 imap4  #Interim Mail Access Protocol v2</a:t>
            </a:r>
          </a:p>
          <a:p>
            <a:pPr>
              <a:spcBef>
                <a:spcPts val="0"/>
              </a:spcBef>
              <a:buNone/>
            </a:pPr>
            <a:r>
              <a:rPr lang="en-US" dirty="0" err="1" smtClean="0">
                <a:latin typeface="Courier New"/>
                <a:cs typeface="Courier New"/>
              </a:rPr>
              <a:t>imap</a:t>
            </a:r>
            <a:r>
              <a:rPr lang="en-US" dirty="0" smtClean="0">
                <a:latin typeface="Courier New"/>
                <a:cs typeface="Courier New"/>
              </a:rPr>
              <a:t>            143/udp    imap2 imap4  #Interim Mail Access Protocol v2</a:t>
            </a:r>
          </a:p>
          <a:p>
            <a:pPr>
              <a:spcBef>
                <a:spcPts val="0"/>
              </a:spcBef>
              <a:buNone/>
            </a:pPr>
            <a:r>
              <a:rPr lang="en-US" dirty="0" err="1" smtClean="0">
                <a:latin typeface="Courier New"/>
                <a:cs typeface="Courier New"/>
              </a:rPr>
              <a:t>imaps</a:t>
            </a:r>
            <a:r>
              <a:rPr lang="en-US" dirty="0" smtClean="0">
                <a:latin typeface="Courier New"/>
                <a:cs typeface="Courier New"/>
              </a:rPr>
              <a:t>           993/tcp    # imap4 protocol over TLS/SSL</a:t>
            </a:r>
          </a:p>
          <a:p>
            <a:pPr>
              <a:spcBef>
                <a:spcPts val="0"/>
              </a:spcBef>
              <a:buNone/>
            </a:pPr>
            <a:r>
              <a:rPr lang="en-US" dirty="0" err="1" smtClean="0">
                <a:latin typeface="Courier New"/>
                <a:cs typeface="Courier New"/>
              </a:rPr>
              <a:t>imaps</a:t>
            </a:r>
            <a:r>
              <a:rPr lang="en-US" dirty="0" smtClean="0">
                <a:latin typeface="Courier New"/>
                <a:cs typeface="Courier New"/>
              </a:rPr>
              <a:t>           993/udp</a:t>
            </a:r>
          </a:p>
          <a:p>
            <a:pPr algn="ctr">
              <a:spcBef>
                <a:spcPts val="0"/>
              </a:spcBef>
              <a:buNone/>
            </a:pPr>
            <a:r>
              <a:rPr lang="en-US" dirty="0" smtClean="0">
                <a:latin typeface="Courier New"/>
                <a:cs typeface="Courier New"/>
              </a:rPr>
              <a:t>...</a:t>
            </a: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ourier New"/>
              <a:cs typeface="Courier Ne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Imena aplikacij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sockstat</a:t>
            </a:r>
          </a:p>
          <a:p>
            <a:pPr>
              <a:buNone/>
            </a:pPr>
            <a:endParaRPr lang="sl-SI" dirty="0" smtClean="0"/>
          </a:p>
          <a:p>
            <a:pPr marL="349200">
              <a:spcBef>
                <a:spcPts val="0"/>
              </a:spcBef>
              <a:buNone/>
            </a:pPr>
            <a:r>
              <a:rPr lang="en-US" sz="1400" dirty="0" smtClean="0">
                <a:latin typeface="Courier"/>
                <a:cs typeface="Courier"/>
              </a:rPr>
              <a:t>Andy@svarun:~[128]%&gt; </a:t>
            </a:r>
            <a:r>
              <a:rPr lang="en-US" sz="1400" dirty="0" err="1" smtClean="0">
                <a:latin typeface="Courier"/>
                <a:cs typeface="Courier"/>
              </a:rPr>
              <a:t>sockstat</a:t>
            </a:r>
            <a:r>
              <a:rPr lang="en-US" sz="1400" dirty="0" smtClean="0">
                <a:latin typeface="Courier"/>
                <a:cs typeface="Courier"/>
              </a:rPr>
              <a:t> 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400" dirty="0" smtClean="0">
                <a:latin typeface="Courier"/>
                <a:cs typeface="Courier"/>
              </a:rPr>
              <a:t>USER     COMMAND    PID   FD PROTO  LOCAL ADDRESS         FOREIGN ADDRESS      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400" dirty="0" smtClean="0">
                <a:latin typeface="Courier"/>
                <a:cs typeface="Courier"/>
              </a:rPr>
              <a:t>....     </a:t>
            </a:r>
            <a:r>
              <a:rPr lang="en-US" sz="1400" dirty="0" err="1" smtClean="0">
                <a:latin typeface="Courier"/>
                <a:cs typeface="Courier"/>
              </a:rPr>
              <a:t>imap</a:t>
            </a:r>
            <a:r>
              <a:rPr lang="en-US" sz="1400" dirty="0" smtClean="0">
                <a:latin typeface="Courier"/>
                <a:cs typeface="Courier"/>
              </a:rPr>
              <a:t>       97205 0  stream -&gt; ??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400" dirty="0" smtClean="0">
                <a:latin typeface="Courier"/>
                <a:cs typeface="Courier"/>
              </a:rPr>
              <a:t>dovecot  </a:t>
            </a:r>
            <a:r>
              <a:rPr lang="en-US" sz="1400" dirty="0" err="1" smtClean="0">
                <a:latin typeface="Courier"/>
                <a:cs typeface="Courier"/>
              </a:rPr>
              <a:t>imap</a:t>
            </a:r>
            <a:r>
              <a:rPr lang="en-US" sz="1400" dirty="0" smtClean="0">
                <a:latin typeface="Courier"/>
                <a:cs typeface="Courier"/>
              </a:rPr>
              <a:t>-login 97204 3  stream -&gt; ??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400" dirty="0" smtClean="0">
                <a:latin typeface="Courier"/>
                <a:cs typeface="Courier"/>
              </a:rPr>
              <a:t>dovecot  </a:t>
            </a:r>
            <a:r>
              <a:rPr lang="en-US" sz="1400" dirty="0" err="1" smtClean="0">
                <a:latin typeface="Courier"/>
                <a:cs typeface="Courier"/>
              </a:rPr>
              <a:t>imap</a:t>
            </a:r>
            <a:r>
              <a:rPr lang="en-US" sz="1400" dirty="0" smtClean="0">
                <a:latin typeface="Courier"/>
                <a:cs typeface="Courier"/>
              </a:rPr>
              <a:t>-login 97204 4  tcp4   *:143                 *:*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400" dirty="0" smtClean="0">
                <a:latin typeface="Courier"/>
                <a:cs typeface="Courier"/>
              </a:rPr>
              <a:t>dovecot  </a:t>
            </a:r>
            <a:r>
              <a:rPr lang="en-US" sz="1400" dirty="0" err="1" smtClean="0">
                <a:latin typeface="Courier"/>
                <a:cs typeface="Courier"/>
              </a:rPr>
              <a:t>imap</a:t>
            </a:r>
            <a:r>
              <a:rPr lang="en-US" sz="1400" dirty="0" smtClean="0">
                <a:latin typeface="Courier"/>
                <a:cs typeface="Courier"/>
              </a:rPr>
              <a:t>-login 97204 5  tcp4   *:993                 *:*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400" dirty="0" smtClean="0">
                <a:latin typeface="Courier"/>
                <a:cs typeface="Courier"/>
              </a:rPr>
              <a:t>dovecot  </a:t>
            </a:r>
            <a:r>
              <a:rPr lang="en-US" sz="1400" dirty="0" err="1" smtClean="0">
                <a:latin typeface="Courier"/>
                <a:cs typeface="Courier"/>
              </a:rPr>
              <a:t>imap</a:t>
            </a:r>
            <a:r>
              <a:rPr lang="en-US" sz="1400" dirty="0" smtClean="0">
                <a:latin typeface="Courier"/>
                <a:cs typeface="Courier"/>
              </a:rPr>
              <a:t>-login 97204 11 stream -&gt; /</a:t>
            </a:r>
            <a:r>
              <a:rPr lang="en-US" sz="1400" dirty="0" err="1" smtClean="0">
                <a:latin typeface="Courier"/>
                <a:cs typeface="Courier"/>
              </a:rPr>
              <a:t>var</a:t>
            </a:r>
            <a:r>
              <a:rPr lang="en-US" sz="1400" dirty="0" smtClean="0">
                <a:latin typeface="Courier"/>
                <a:cs typeface="Courier"/>
              </a:rPr>
              <a:t>/run/dovecot/login/default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400" dirty="0" smtClean="0">
                <a:latin typeface="Courier"/>
                <a:cs typeface="Courier"/>
              </a:rPr>
              <a:t>bind     named      1750  513 udp4  127.0.0.1:53          *:*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400" dirty="0" smtClean="0">
                <a:latin typeface="Courier"/>
                <a:cs typeface="Courier"/>
              </a:rPr>
              <a:t>bind     named      1750  514 udp4  10.0.0.1:53           *:*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400" dirty="0" smtClean="0">
                <a:latin typeface="Courier"/>
                <a:cs typeface="Courier"/>
              </a:rPr>
              <a:t>root     </a:t>
            </a:r>
            <a:r>
              <a:rPr lang="en-US" sz="1400" dirty="0" err="1" smtClean="0">
                <a:latin typeface="Courier"/>
                <a:cs typeface="Courier"/>
              </a:rPr>
              <a:t>syslogd</a:t>
            </a:r>
            <a:r>
              <a:rPr lang="en-US" sz="1400" dirty="0" smtClean="0">
                <a:latin typeface="Courier"/>
                <a:cs typeface="Courier"/>
              </a:rPr>
              <a:t>    1649  4  </a:t>
            </a:r>
            <a:r>
              <a:rPr lang="en-US" sz="1400" dirty="0" err="1" smtClean="0">
                <a:latin typeface="Courier"/>
                <a:cs typeface="Courier"/>
              </a:rPr>
              <a:t>dgram</a:t>
            </a:r>
            <a:r>
              <a:rPr lang="en-US" sz="1400" dirty="0" smtClean="0">
                <a:latin typeface="Courier"/>
                <a:cs typeface="Courier"/>
              </a:rPr>
              <a:t>  /</a:t>
            </a:r>
            <a:r>
              <a:rPr lang="en-US" sz="1400" dirty="0" err="1" smtClean="0">
                <a:latin typeface="Courier"/>
                <a:cs typeface="Courier"/>
              </a:rPr>
              <a:t>var</a:t>
            </a:r>
            <a:r>
              <a:rPr lang="en-US" sz="1400" dirty="0" smtClean="0">
                <a:latin typeface="Courier"/>
                <a:cs typeface="Courier"/>
              </a:rPr>
              <a:t>/run/log</a:t>
            </a:r>
          </a:p>
          <a:p>
            <a:pPr marL="349200">
              <a:spcBef>
                <a:spcPts val="0"/>
              </a:spcBef>
              <a:buNone/>
            </a:pPr>
            <a:r>
              <a:rPr lang="en-US" sz="1400" dirty="0" smtClean="0">
                <a:latin typeface="Courier"/>
                <a:cs typeface="Courier"/>
              </a:rPr>
              <a:t>root     </a:t>
            </a:r>
            <a:r>
              <a:rPr lang="en-US" sz="1400" dirty="0" err="1" smtClean="0">
                <a:latin typeface="Courier"/>
                <a:cs typeface="Courier"/>
              </a:rPr>
              <a:t>syslogd</a:t>
            </a:r>
            <a:r>
              <a:rPr lang="en-US" sz="1400" dirty="0" smtClean="0">
                <a:latin typeface="Courier"/>
                <a:cs typeface="Courier"/>
              </a:rPr>
              <a:t>    1649  5  </a:t>
            </a:r>
            <a:r>
              <a:rPr lang="en-US" sz="1400" dirty="0" err="1" smtClean="0">
                <a:latin typeface="Courier"/>
                <a:cs typeface="Courier"/>
              </a:rPr>
              <a:t>dgram</a:t>
            </a:r>
            <a:r>
              <a:rPr lang="en-US" sz="1400" dirty="0" smtClean="0">
                <a:latin typeface="Courier"/>
                <a:cs typeface="Courier"/>
              </a:rPr>
              <a:t>  /</a:t>
            </a:r>
            <a:r>
              <a:rPr lang="en-US" sz="1400" dirty="0" err="1" smtClean="0">
                <a:latin typeface="Courier"/>
                <a:cs typeface="Courier"/>
              </a:rPr>
              <a:t>var/run/logpriv</a:t>
            </a:r>
            <a:endParaRPr lang="en-US" sz="1400" dirty="0" smtClean="0">
              <a:latin typeface="Courier"/>
              <a:cs typeface="Courier"/>
            </a:endParaRPr>
          </a:p>
          <a:p>
            <a:pPr marL="349200"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...</a:t>
            </a:r>
            <a:endParaRPr lang="sl-SI" dirty="0" smtClean="0"/>
          </a:p>
          <a:p>
            <a:pPr lvl="1"/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Imena aplikacij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l-SI" dirty="0" smtClean="0">
              <a:solidFill>
                <a:srgbClr val="0000FF"/>
              </a:solidFill>
            </a:endParaRPr>
          </a:p>
          <a:p>
            <a:r>
              <a:rPr lang="sl-SI" i="1" dirty="0" smtClean="0">
                <a:solidFill>
                  <a:srgbClr val="FFFF00"/>
                </a:solidFill>
              </a:rPr>
              <a:t>Izziv:</a:t>
            </a:r>
            <a:r>
              <a:rPr lang="sl-SI" dirty="0" smtClean="0">
                <a:solidFill>
                  <a:srgbClr val="FFFF00"/>
                </a:solidFill>
              </a:rPr>
              <a:t> kako se v resnici imenuje DNS storitev v omenjeni tabeli?</a:t>
            </a:r>
          </a:p>
          <a:p>
            <a:r>
              <a:rPr lang="sl-SI" i="1" dirty="0" smtClean="0">
                <a:solidFill>
                  <a:srgbClr val="FFFF00"/>
                </a:solidFill>
              </a:rPr>
              <a:t>Izziv:</a:t>
            </a:r>
            <a:r>
              <a:rPr lang="sl-SI" dirty="0" smtClean="0">
                <a:solidFill>
                  <a:srgbClr val="FFFF00"/>
                </a:solidFill>
              </a:rPr>
              <a:t> dodajte/spremenite kakšen vnos v omenjeni tabeli. Ali se kaj spremeni pri sockstat, netstat, tcpdump?</a:t>
            </a:r>
          </a:p>
          <a:p>
            <a:r>
              <a:rPr lang="sl-SI" i="1" dirty="0" smtClean="0">
                <a:solidFill>
                  <a:srgbClr val="FFFF00"/>
                </a:solidFill>
              </a:rPr>
              <a:t>Izziv: </a:t>
            </a:r>
            <a:r>
              <a:rPr lang="sl-SI" dirty="0" smtClean="0">
                <a:solidFill>
                  <a:srgbClr val="FFFF00"/>
                </a:solidFill>
              </a:rPr>
              <a:t>kako operacijski sistem poveže aplikacijo z vrati za storitev? Kako se to naredi na Windows, na FreeBSD in kako na Linux?</a:t>
            </a:r>
          </a:p>
          <a:p>
            <a:pPr lvl="1"/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Imena protokolov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en-US" sz="3429" dirty="0" err="1" smtClean="0">
                <a:cs typeface="Courier New"/>
              </a:rPr>
              <a:t>izvleček</a:t>
            </a:r>
            <a:r>
              <a:rPr lang="en-US" sz="3429" dirty="0" smtClean="0">
                <a:cs typeface="Courier New"/>
              </a:rPr>
              <a:t>:</a:t>
            </a: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 err="1" smtClean="0">
                <a:latin typeface="Courier New"/>
                <a:cs typeface="Courier New"/>
              </a:rPr>
              <a:t>ip</a:t>
            </a:r>
            <a:r>
              <a:rPr lang="en-US" dirty="0" smtClean="0">
                <a:latin typeface="Courier New"/>
                <a:cs typeface="Courier New"/>
              </a:rPr>
              <a:t>      0       IP              # internet protocol, pseudo protocol number</a:t>
            </a:r>
          </a:p>
          <a:p>
            <a:pPr>
              <a:spcBef>
                <a:spcPts val="0"/>
              </a:spcBef>
              <a:buNone/>
            </a:pPr>
            <a:r>
              <a:rPr lang="en-US" dirty="0" err="1" smtClean="0">
                <a:latin typeface="Courier New"/>
                <a:cs typeface="Courier New"/>
              </a:rPr>
              <a:t>icmp</a:t>
            </a:r>
            <a:r>
              <a:rPr lang="en-US" dirty="0" smtClean="0">
                <a:latin typeface="Courier New"/>
                <a:cs typeface="Courier New"/>
              </a:rPr>
              <a:t>    1       ICMP            # internet control message protocol</a:t>
            </a:r>
          </a:p>
          <a:p>
            <a:pPr>
              <a:spcBef>
                <a:spcPts val="0"/>
              </a:spcBef>
              <a:buNone/>
            </a:pPr>
            <a:r>
              <a:rPr lang="en-US" dirty="0" err="1" smtClean="0">
                <a:latin typeface="Courier New"/>
                <a:cs typeface="Courier New"/>
              </a:rPr>
              <a:t>igmp</a:t>
            </a:r>
            <a:r>
              <a:rPr lang="en-US" dirty="0" smtClean="0">
                <a:latin typeface="Courier New"/>
                <a:cs typeface="Courier New"/>
              </a:rPr>
              <a:t>    2       IGMP            # internet group management protocol</a:t>
            </a:r>
          </a:p>
          <a:p>
            <a:pPr>
              <a:spcBef>
                <a:spcPts val="0"/>
              </a:spcBef>
              <a:buNone/>
            </a:pPr>
            <a:r>
              <a:rPr lang="en-US" dirty="0" err="1" smtClean="0">
                <a:latin typeface="Courier New"/>
                <a:cs typeface="Courier New"/>
              </a:rPr>
              <a:t>ggp</a:t>
            </a:r>
            <a:r>
              <a:rPr lang="en-US" dirty="0" smtClean="0">
                <a:latin typeface="Courier New"/>
                <a:cs typeface="Courier New"/>
              </a:rPr>
              <a:t>     3       GGP             # gateway-gateway protocol</a:t>
            </a:r>
          </a:p>
          <a:p>
            <a:pPr>
              <a:spcBef>
                <a:spcPts val="0"/>
              </a:spcBef>
              <a:buNone/>
            </a:pPr>
            <a:r>
              <a:rPr lang="en-US" dirty="0" err="1" smtClean="0">
                <a:latin typeface="Courier New"/>
                <a:cs typeface="Courier New"/>
              </a:rPr>
              <a:t>tcp</a:t>
            </a:r>
            <a:r>
              <a:rPr lang="en-US" dirty="0" smtClean="0">
                <a:latin typeface="Courier New"/>
                <a:cs typeface="Courier New"/>
              </a:rPr>
              <a:t>     6       TCP             # transmission control protocol</a:t>
            </a:r>
          </a:p>
          <a:p>
            <a:pPr>
              <a:spcBef>
                <a:spcPts val="0"/>
              </a:spcBef>
              <a:buNone/>
            </a:pPr>
            <a:r>
              <a:rPr lang="en-US" dirty="0" err="1" smtClean="0">
                <a:latin typeface="Courier New"/>
                <a:cs typeface="Courier New"/>
              </a:rPr>
              <a:t>udp</a:t>
            </a:r>
            <a:r>
              <a:rPr lang="en-US" dirty="0" smtClean="0">
                <a:latin typeface="Courier New"/>
                <a:cs typeface="Courier New"/>
              </a:rPr>
              <a:t>     17      UDP             # user datagram protocol</a:t>
            </a:r>
          </a:p>
          <a:p>
            <a:pPr>
              <a:spcBef>
                <a:spcPts val="0"/>
              </a:spcBef>
              <a:buNone/>
            </a:pPr>
            <a:r>
              <a:rPr lang="en-US" dirty="0" err="1" smtClean="0">
                <a:latin typeface="Courier New"/>
                <a:cs typeface="Courier New"/>
              </a:rPr>
              <a:t>ddp</a:t>
            </a:r>
            <a:r>
              <a:rPr lang="en-US" dirty="0" smtClean="0">
                <a:latin typeface="Courier New"/>
                <a:cs typeface="Courier New"/>
              </a:rPr>
              <a:t>     37      DDP             # Datagram Delivery Protocol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 New"/>
                <a:cs typeface="Courier New"/>
              </a:rPr>
              <a:t>ipv6    41      IPV6            # ipv6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 New"/>
                <a:cs typeface="Courier New"/>
              </a:rPr>
              <a:t>mobile  55      MOBILE          # IP Mobility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 New"/>
                <a:cs typeface="Courier New"/>
              </a:rPr>
              <a:t>ipv6-icmp       58      IPV6-ICMP       icmp6   # ICMP for IPv6</a:t>
            </a:r>
          </a:p>
          <a:p>
            <a:pPr>
              <a:spcBef>
                <a:spcPts val="0"/>
              </a:spcBef>
              <a:buNone/>
            </a:pPr>
            <a:r>
              <a:rPr lang="en-US" dirty="0" err="1" smtClean="0">
                <a:latin typeface="Courier New"/>
                <a:cs typeface="Courier New"/>
              </a:rPr>
              <a:t>etherip</a:t>
            </a:r>
            <a:r>
              <a:rPr lang="en-US" dirty="0" smtClean="0">
                <a:latin typeface="Courier New"/>
                <a:cs typeface="Courier New"/>
              </a:rPr>
              <a:t> 97      ETHERIP         # Ethernet-within-IP Encapsulation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Imena ...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i="1" dirty="0" smtClean="0">
                <a:solidFill>
                  <a:srgbClr val="FFFF00"/>
                </a:solidFill>
              </a:rPr>
              <a:t>Izziv:</a:t>
            </a:r>
            <a:r>
              <a:rPr lang="sl-SI" dirty="0" smtClean="0">
                <a:solidFill>
                  <a:srgbClr val="FFFF00"/>
                </a:solidFill>
              </a:rPr>
              <a:t> kateri protokol ima številko 50 in za kaj se uporablja?</a:t>
            </a:r>
          </a:p>
          <a:p>
            <a:r>
              <a:rPr lang="sl-SI" i="1" dirty="0" smtClean="0">
                <a:solidFill>
                  <a:srgbClr val="FFFF00"/>
                </a:solidFill>
              </a:rPr>
              <a:t>Izziv:</a:t>
            </a:r>
            <a:r>
              <a:rPr lang="sl-SI" dirty="0" smtClean="0">
                <a:solidFill>
                  <a:srgbClr val="FFFF00"/>
                </a:solidFill>
              </a:rPr>
              <a:t> Kakšni so formati vseh treh etc datotek – hosts, protocols, services?</a:t>
            </a:r>
          </a:p>
          <a:p>
            <a:r>
              <a:rPr lang="sl-SI" dirty="0" smtClean="0">
                <a:solidFill>
                  <a:srgbClr val="FFFF00"/>
                </a:solidFill>
              </a:rPr>
              <a:t>Izziv: kaj je to cifs / smb? V kateri datoteki bi iskali njegovo definicijo?</a:t>
            </a:r>
          </a:p>
          <a:p>
            <a:endParaRPr lang="sl-SI" dirty="0" smtClean="0"/>
          </a:p>
          <a:p>
            <a:endParaRPr lang="sl-SI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 od kje pridejo številke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svetovni dogovor o številkah</a:t>
            </a:r>
          </a:p>
          <a:p>
            <a:r>
              <a:rPr lang="sl-SI" dirty="0" smtClean="0"/>
              <a:t>številke hrani in oglaša IANA – </a:t>
            </a:r>
            <a:r>
              <a:rPr lang="sl-SI" i="1" dirty="0" smtClean="0"/>
              <a:t>The Internet Assigned Numbers Authority</a:t>
            </a:r>
            <a:r>
              <a:rPr lang="sl-SI" dirty="0" smtClean="0"/>
              <a:t>, </a:t>
            </a:r>
            <a:r>
              <a:rPr lang="sl-SI" dirty="0" smtClean="0">
                <a:hlinkClick r:id="rId2"/>
              </a:rPr>
              <a:t>www.iana.org</a:t>
            </a:r>
            <a:endParaRPr lang="sl-SI" dirty="0" smtClean="0"/>
          </a:p>
          <a:p>
            <a:pPr lvl="1"/>
            <a:r>
              <a:rPr lang="sl-SI" dirty="0" smtClean="0"/>
              <a:t>korenski DNS strežniki: </a:t>
            </a:r>
            <a:r>
              <a:rPr lang="en-US" dirty="0" smtClean="0">
                <a:hlinkClick r:id="rId3"/>
              </a:rPr>
              <a:t>www.iana.org/domains/root/db/arpa.html</a:t>
            </a:r>
            <a:r>
              <a:rPr lang="en-US" dirty="0" smtClean="0"/>
              <a:t> </a:t>
            </a:r>
            <a:endParaRPr lang="sl-SI" dirty="0" smtClean="0"/>
          </a:p>
          <a:p>
            <a:pPr lvl="1"/>
            <a:r>
              <a:rPr lang="sl-SI" i="1" dirty="0" smtClean="0"/>
              <a:t>vrata: </a:t>
            </a:r>
            <a:r>
              <a:rPr lang="sl-SI" i="1" dirty="0" smtClean="0">
                <a:hlinkClick r:id="rId4"/>
              </a:rPr>
              <a:t>www.iana.org/assignments/port-numbers</a:t>
            </a:r>
            <a:endParaRPr lang="sl-SI" i="1" dirty="0" smtClean="0"/>
          </a:p>
          <a:p>
            <a:pPr lvl="1"/>
            <a:r>
              <a:rPr lang="sl-SI" i="1" dirty="0" smtClean="0"/>
              <a:t>protokoli: </a:t>
            </a:r>
            <a:r>
              <a:rPr lang="sl-SI" i="1" dirty="0" smtClean="0">
                <a:hlinkClick r:id="rId5"/>
              </a:rPr>
              <a:t>www.iana.org/protocols/</a:t>
            </a:r>
            <a:endParaRPr lang="sl-SI" i="1" dirty="0" smtClean="0"/>
          </a:p>
          <a:p>
            <a:r>
              <a:rPr lang="sl-SI" i="1" dirty="0" smtClean="0">
                <a:solidFill>
                  <a:srgbClr val="FFFF00"/>
                </a:solidFill>
                <a:cs typeface="Courier New"/>
              </a:rPr>
              <a:t>Izziv:</a:t>
            </a:r>
            <a:r>
              <a:rPr lang="sl-SI" dirty="0" smtClean="0">
                <a:solidFill>
                  <a:srgbClr val="FFFF00"/>
                </a:solidFill>
                <a:cs typeface="Courier New"/>
              </a:rPr>
              <a:t> napišite program, ki tvori samodejno datoteko services iz podatkov na IANA strežniku</a:t>
            </a:r>
            <a:endParaRPr lang="sl-SI" i="1" dirty="0" smtClean="0">
              <a:solidFill>
                <a:srgbClr val="FFFF00"/>
              </a:solidFill>
            </a:endParaRPr>
          </a:p>
          <a:p>
            <a:r>
              <a:rPr lang="sl-SI" i="1" dirty="0" smtClean="0">
                <a:solidFill>
                  <a:srgbClr val="FFFF00"/>
                </a:solidFill>
              </a:rPr>
              <a:t>Izziv:</a:t>
            </a:r>
            <a:r>
              <a:rPr lang="sl-SI" dirty="0" smtClean="0">
                <a:solidFill>
                  <a:srgbClr val="FFFF00"/>
                </a:solidFill>
              </a:rPr>
              <a:t> kakšni podatki so na </a:t>
            </a:r>
            <a:r>
              <a:rPr lang="en-US" dirty="0" smtClean="0">
                <a:solidFill>
                  <a:srgbClr val="FFFF00"/>
                </a:solidFill>
                <a:hlinkClick r:id="rId6"/>
              </a:rPr>
              <a:t>www.iana.org/domains/root/db/si.html</a:t>
            </a:r>
            <a:r>
              <a:rPr lang="en-US" dirty="0" smtClean="0">
                <a:solidFill>
                  <a:srgbClr val="FFFF00"/>
                </a:solidFill>
              </a:rPr>
              <a:t>? 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Iščemo naprej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4" y="1600200"/>
            <a:ext cx="7879323" cy="4529667"/>
          </a:xfrm>
        </p:spPr>
        <p:txBody>
          <a:bodyPr/>
          <a:lstStyle/>
          <a:p>
            <a:r>
              <a:rPr lang="sl-SI" dirty="0" smtClean="0"/>
              <a:t>do sedaj razumemo:</a:t>
            </a:r>
          </a:p>
          <a:p>
            <a:pPr lvl="1"/>
            <a:r>
              <a:rPr lang="sl-SI" dirty="0" smtClean="0"/>
              <a:t>kaj je IP naslov in kako se preslikuje z imenom (FQN – </a:t>
            </a:r>
            <a:r>
              <a:rPr lang="sl-SI" i="1" dirty="0" smtClean="0"/>
              <a:t>fully qualified name</a:t>
            </a:r>
            <a:r>
              <a:rPr lang="sl-SI" dirty="0" smtClean="0"/>
              <a:t>) (</a:t>
            </a:r>
            <a:r>
              <a:rPr lang="sl-SI" i="1" dirty="0" smtClean="0"/>
              <a:t>hosts</a:t>
            </a:r>
            <a:r>
              <a:rPr lang="sl-SI" dirty="0" smtClean="0"/>
              <a:t>, </a:t>
            </a:r>
            <a:r>
              <a:rPr lang="sl-SI" i="1" dirty="0" smtClean="0"/>
              <a:t>DNS</a:t>
            </a:r>
            <a:r>
              <a:rPr lang="sl-SI" dirty="0" smtClean="0"/>
              <a:t>)</a:t>
            </a:r>
          </a:p>
          <a:p>
            <a:pPr lvl="1"/>
            <a:r>
              <a:rPr lang="sl-SI" dirty="0" smtClean="0"/>
              <a:t>kaj je ime protokola, ki ga uporabljamo (</a:t>
            </a:r>
            <a:r>
              <a:rPr lang="sl-SI" i="1" dirty="0" smtClean="0"/>
              <a:t>protocols</a:t>
            </a:r>
            <a:r>
              <a:rPr lang="sl-SI" dirty="0" smtClean="0"/>
              <a:t>)</a:t>
            </a:r>
          </a:p>
          <a:p>
            <a:pPr lvl="1"/>
            <a:r>
              <a:rPr lang="sl-SI" dirty="0" smtClean="0"/>
              <a:t>kaj je storitev, ki jo želimo na oddaljenem računalniku in kako se imenuje (</a:t>
            </a:r>
            <a:r>
              <a:rPr lang="sl-SI" i="1" dirty="0" smtClean="0"/>
              <a:t>services</a:t>
            </a:r>
            <a:r>
              <a:rPr lang="sl-SI" dirty="0" smtClean="0"/>
              <a:t>)</a:t>
            </a:r>
          </a:p>
          <a:p>
            <a:pPr lvl="1"/>
            <a:r>
              <a:rPr lang="sl-SI" dirty="0" smtClean="0"/>
              <a:t>katera aplikacija ponuja določeno storitev (</a:t>
            </a:r>
            <a:r>
              <a:rPr lang="sl-SI" i="1" dirty="0" smtClean="0"/>
              <a:t>sockstat</a:t>
            </a:r>
            <a:r>
              <a:rPr lang="sl-SI" dirty="0" smtClean="0"/>
              <a:t>, </a:t>
            </a:r>
            <a:r>
              <a:rPr lang="sl-SI" i="1" dirty="0" smtClean="0"/>
              <a:t>netstat</a:t>
            </a:r>
            <a:r>
              <a:rPr lang="sl-SI" dirty="0" smtClean="0"/>
              <a:t>)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Osnove računalniških omrežij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634999"/>
          </a:xfrm>
        </p:spPr>
        <p:txBody>
          <a:bodyPr/>
          <a:lstStyle/>
          <a:p>
            <a:r>
              <a:rPr lang="sl-SI" dirty="0" smtClean="0"/>
              <a:t>mreža, omrežje in medmrežje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7" name="Picture 7" descr="C:\Documents and Settings\palaniv\Desktop\Imagebank\21\f21-03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0288" y="3826934"/>
            <a:ext cx="74676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Iščemo naprej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155" y="1684918"/>
            <a:ext cx="7385384" cy="46714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1049866" y="3056466"/>
            <a:ext cx="5884333" cy="651933"/>
          </a:xfrm>
          <a:prstGeom prst="rect">
            <a:avLst/>
          </a:prstGeom>
          <a:solidFill>
            <a:srgbClr val="FFFF00">
              <a:alpha val="4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Rectangle 8"/>
          <p:cNvSpPr/>
          <p:nvPr/>
        </p:nvSpPr>
        <p:spPr>
          <a:xfrm flipV="1">
            <a:off x="2506133" y="2641600"/>
            <a:ext cx="1490134" cy="304800"/>
          </a:xfrm>
          <a:prstGeom prst="rect">
            <a:avLst/>
          </a:prstGeom>
          <a:solidFill>
            <a:srgbClr val="FF6600">
              <a:alpha val="4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Rectangle 9"/>
          <p:cNvSpPr/>
          <p:nvPr/>
        </p:nvSpPr>
        <p:spPr>
          <a:xfrm flipV="1">
            <a:off x="1049865" y="4174067"/>
            <a:ext cx="5884333" cy="304800"/>
          </a:xfrm>
          <a:prstGeom prst="rect">
            <a:avLst/>
          </a:prstGeom>
          <a:solidFill>
            <a:srgbClr val="0000FF">
              <a:alpha val="1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Iščemo naprej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l-SI" dirty="0" smtClean="0"/>
          </a:p>
          <a:p>
            <a:r>
              <a:rPr lang="sl-SI" dirty="0" smtClean="0"/>
              <a:t>In kdo je dejanski ponudnik storitve?</a:t>
            </a:r>
          </a:p>
          <a:p>
            <a:endParaRPr lang="sl-SI" dirty="0" smtClean="0"/>
          </a:p>
          <a:p>
            <a:r>
              <a:rPr lang="sl-SI" dirty="0" smtClean="0"/>
              <a:t>ponudnika poznamo po IP naslovu, oziroma iz njega izhajajočem FQN</a:t>
            </a:r>
          </a:p>
          <a:p>
            <a:pPr lvl="1"/>
            <a:r>
              <a:rPr lang="sl-SI" dirty="0" smtClean="0"/>
              <a:t>lahko tudi neposredno na aplikacijski plasti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Storitev WHOIS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storitev</a:t>
            </a:r>
          </a:p>
          <a:p>
            <a:pPr lvl="2">
              <a:spcBef>
                <a:spcPts val="0"/>
              </a:spcBef>
              <a:buNone/>
            </a:pPr>
            <a:r>
              <a:rPr lang="en-US" sz="2400" dirty="0" err="1" smtClean="0">
                <a:latin typeface="Courier"/>
                <a:cs typeface="Courier"/>
              </a:rPr>
              <a:t>nicname</a:t>
            </a:r>
            <a:r>
              <a:rPr lang="en-US" sz="2400" dirty="0" smtClean="0">
                <a:latin typeface="Courier"/>
                <a:cs typeface="Courier"/>
              </a:rPr>
              <a:t>          43/tcp    </a:t>
            </a:r>
            <a:r>
              <a:rPr lang="en-US" sz="2400" dirty="0" err="1" smtClean="0">
                <a:latin typeface="Courier"/>
                <a:cs typeface="Courier"/>
              </a:rPr>
              <a:t>whois</a:t>
            </a:r>
            <a:endParaRPr lang="en-US" sz="2400" dirty="0" smtClean="0">
              <a:latin typeface="Courier"/>
              <a:cs typeface="Courier"/>
            </a:endParaRPr>
          </a:p>
          <a:p>
            <a:pPr lvl="2">
              <a:spcBef>
                <a:spcPts val="0"/>
              </a:spcBef>
              <a:buNone/>
            </a:pPr>
            <a:r>
              <a:rPr lang="en-US" sz="2400" dirty="0" err="1" smtClean="0">
                <a:latin typeface="Courier"/>
                <a:cs typeface="Courier"/>
              </a:rPr>
              <a:t>nicname</a:t>
            </a:r>
            <a:r>
              <a:rPr lang="en-US" sz="2400" dirty="0" smtClean="0">
                <a:latin typeface="Courier"/>
                <a:cs typeface="Courier"/>
              </a:rPr>
              <a:t>          43/udp    </a:t>
            </a:r>
            <a:r>
              <a:rPr lang="en-US" sz="2400" dirty="0" err="1" smtClean="0">
                <a:latin typeface="Courier"/>
                <a:cs typeface="Courier"/>
              </a:rPr>
              <a:t>whois</a:t>
            </a:r>
            <a:endParaRPr lang="en-US" sz="2400" dirty="0" smtClean="0">
              <a:latin typeface="Courier"/>
              <a:cs typeface="Courier"/>
            </a:endParaRPr>
          </a:p>
          <a:p>
            <a:r>
              <a:rPr lang="sl-SI" dirty="0" smtClean="0"/>
              <a:t>potrebujemo strežnik storitve whois</a:t>
            </a:r>
          </a:p>
          <a:p>
            <a:pPr lvl="1"/>
            <a:r>
              <a:rPr lang="sl-SI" dirty="0" smtClean="0"/>
              <a:t>whois.iana.org, whois.arnes.si</a:t>
            </a:r>
          </a:p>
          <a:p>
            <a:pPr lvl="1"/>
            <a:r>
              <a:rPr lang="sl-SI" dirty="0" smtClean="0"/>
              <a:t>orodja telnet, whois</a:t>
            </a:r>
          </a:p>
          <a:p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Storitev WHOIS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Andy@svarun:~[171]%&gt; </a:t>
            </a:r>
            <a:r>
              <a:rPr lang="en-US" dirty="0" err="1" smtClean="0">
                <a:latin typeface="Courier"/>
                <a:cs typeface="Courier"/>
              </a:rPr>
              <a:t>whois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fri.uni-lj.si</a:t>
            </a:r>
            <a:endParaRPr lang="en-US" dirty="0" smtClean="0">
              <a:latin typeface="Courier"/>
              <a:cs typeface="Courier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%%%%%%%%%%%%%%%%%%%%%%%%%%%%%%%%%%%%%%%%%%%%%%%%%%%%%%%%%%%%%%%%%%%%%%%%%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% This is ARNES </a:t>
            </a:r>
            <a:r>
              <a:rPr lang="en-US" dirty="0" err="1" smtClean="0">
                <a:latin typeface="Courier"/>
                <a:cs typeface="Courier"/>
              </a:rPr>
              <a:t>whois</a:t>
            </a:r>
            <a:r>
              <a:rPr lang="en-US" dirty="0" smtClean="0">
                <a:latin typeface="Courier"/>
                <a:cs typeface="Courier"/>
              </a:rPr>
              <a:t> database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%%%%%%%%%%%%%%%%%%%%%%%%%%%%%%%%%%%%%%%%%%%%%%%%%%%%%%%%%%%%%%%%%%%%%%%%%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% Rights restricted by copyright.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% See </a:t>
            </a:r>
            <a:r>
              <a:rPr lang="en-US" dirty="0" err="1" smtClean="0">
                <a:latin typeface="Courier"/>
                <a:cs typeface="Courier"/>
              </a:rPr>
              <a:t>http://www.arnes.si/domene/whois-legal.html</a:t>
            </a:r>
            <a:endParaRPr lang="en-US" dirty="0" smtClean="0">
              <a:latin typeface="Courier"/>
              <a:cs typeface="Courier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%%%%%%%%%%%%%%%%%%%%%%%%%%%%%%%%%%%%%%%%%%%%%%%%%%%%%%%%%%%%%%%%%%%%%%%%%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% The WHOIS service offered by </a:t>
            </a:r>
            <a:r>
              <a:rPr lang="en-US" dirty="0" err="1" smtClean="0">
                <a:latin typeface="Courier"/>
                <a:cs typeface="Courier"/>
              </a:rPr>
              <a:t>Arnes</a:t>
            </a:r>
            <a:r>
              <a:rPr lang="en-US" dirty="0" smtClean="0">
                <a:latin typeface="Courier"/>
                <a:cs typeface="Courier"/>
              </a:rPr>
              <a:t>, .</a:t>
            </a:r>
            <a:r>
              <a:rPr lang="en-US" dirty="0" err="1" smtClean="0">
                <a:latin typeface="Courier"/>
                <a:cs typeface="Courier"/>
              </a:rPr>
              <a:t>si</a:t>
            </a:r>
            <a:r>
              <a:rPr lang="en-US" dirty="0" smtClean="0">
                <a:latin typeface="Courier"/>
                <a:cs typeface="Courier"/>
              </a:rPr>
              <a:t> Registry, is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% provided for information purposes only. It allows persons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% to check whether a specific domain name is still available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% or not and to obtain information related to the registration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% records of existing domain names.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%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% This WHOIS service accepts and displays only ASCII characters.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%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% </a:t>
            </a:r>
            <a:r>
              <a:rPr lang="en-US" dirty="0" err="1" smtClean="0">
                <a:latin typeface="Courier"/>
                <a:cs typeface="Courier"/>
              </a:rPr>
              <a:t>Arnes</a:t>
            </a:r>
            <a:r>
              <a:rPr lang="en-US" dirty="0" smtClean="0">
                <a:latin typeface="Courier"/>
                <a:cs typeface="Courier"/>
              </a:rPr>
              <a:t> cannot be held liable should the stored information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% prove to be wrong, incomplete or inaccurate in any sense.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%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% By submitting a query you agree not to use the information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% made available to: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%      </a:t>
            </a:r>
            <a:r>
              <a:rPr lang="en-US" dirty="0" err="1" smtClean="0">
                <a:latin typeface="Courier"/>
                <a:cs typeface="Courier"/>
              </a:rPr>
              <a:t>o</a:t>
            </a:r>
            <a:r>
              <a:rPr lang="en-US" dirty="0" smtClean="0">
                <a:latin typeface="Courier"/>
                <a:cs typeface="Courier"/>
              </a:rPr>
              <a:t> Allow, enable or otherwise support the transmission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%        of unsolicited, commercial advertising or other solicitations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%        whether via email or otherwise;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%      </a:t>
            </a:r>
            <a:r>
              <a:rPr lang="en-US" dirty="0" err="1" smtClean="0">
                <a:latin typeface="Courier"/>
                <a:cs typeface="Courier"/>
              </a:rPr>
              <a:t>o</a:t>
            </a:r>
            <a:r>
              <a:rPr lang="en-US" dirty="0" smtClean="0">
                <a:latin typeface="Courier"/>
                <a:cs typeface="Courier"/>
              </a:rPr>
              <a:t> Target advertising in any possible way;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%      </a:t>
            </a:r>
            <a:r>
              <a:rPr lang="en-US" dirty="0" err="1" smtClean="0">
                <a:latin typeface="Courier"/>
                <a:cs typeface="Courier"/>
              </a:rPr>
              <a:t>o</a:t>
            </a:r>
            <a:r>
              <a:rPr lang="en-US" dirty="0" smtClean="0">
                <a:latin typeface="Courier"/>
                <a:cs typeface="Courier"/>
              </a:rPr>
              <a:t> Cause nuisance in any possible way to the registrants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%        by sending (whether by automated, electronic processes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%        capable of enabling high volumes or other possible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%        means) messages to them;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%      </a:t>
            </a:r>
            <a:r>
              <a:rPr lang="en-US" dirty="0" err="1" smtClean="0">
                <a:latin typeface="Courier"/>
                <a:cs typeface="Courier"/>
              </a:rPr>
              <a:t>o</a:t>
            </a:r>
            <a:r>
              <a:rPr lang="en-US" dirty="0" smtClean="0">
                <a:latin typeface="Courier"/>
                <a:cs typeface="Courier"/>
              </a:rPr>
              <a:t> copy, extract and/or publish contents of the WHOIS database.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%%%%%%%%%%%%%%%%%%%%%%%%%%%%%%%%%%%%%%%%%%%%%%%%%%%%%%%%%%%%%%%%%%%%%%%%%</a:t>
            </a: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% No entries found for the selected </a:t>
            </a:r>
            <a:r>
              <a:rPr lang="en-US" dirty="0" err="1" smtClean="0">
                <a:latin typeface="Courier"/>
                <a:cs typeface="Courier"/>
              </a:rPr>
              <a:t>source(s</a:t>
            </a:r>
            <a:r>
              <a:rPr lang="en-US" dirty="0" smtClean="0">
                <a:latin typeface="Courier"/>
                <a:cs typeface="Courier"/>
              </a:rPr>
              <a:t>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Storitev WHOIS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Andy@svarun:~[172]%&gt; </a:t>
            </a:r>
            <a:r>
              <a:rPr lang="en-US" dirty="0" err="1" smtClean="0">
                <a:latin typeface="Courier"/>
                <a:cs typeface="Courier"/>
              </a:rPr>
              <a:t>whois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uni-lj.si</a:t>
            </a:r>
            <a:endParaRPr lang="en-US" dirty="0" smtClean="0">
              <a:latin typeface="Courier"/>
              <a:cs typeface="Courier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...</a:t>
            </a: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domain:		</a:t>
            </a:r>
            <a:r>
              <a:rPr lang="en-US" dirty="0" err="1">
                <a:latin typeface="Courier"/>
                <a:cs typeface="Courier"/>
              </a:rPr>
              <a:t>uni-lj.si</a:t>
            </a:r>
            <a:endParaRPr lang="en-US" dirty="0">
              <a:latin typeface="Courier"/>
              <a:cs typeface="Courier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registrar:	</a:t>
            </a:r>
            <a:r>
              <a:rPr lang="en-US" dirty="0" err="1">
                <a:latin typeface="Courier"/>
                <a:cs typeface="Courier"/>
              </a:rPr>
              <a:t>Arnes</a:t>
            </a:r>
            <a:endParaRPr lang="en-US" dirty="0">
              <a:latin typeface="Courier"/>
              <a:cs typeface="Courier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registrar-</a:t>
            </a:r>
            <a:r>
              <a:rPr lang="en-US" dirty="0" err="1">
                <a:latin typeface="Courier"/>
                <a:cs typeface="Courier"/>
              </a:rPr>
              <a:t>url</a:t>
            </a:r>
            <a:r>
              <a:rPr lang="en-US" dirty="0">
                <a:latin typeface="Courier"/>
                <a:cs typeface="Courier"/>
              </a:rPr>
              <a:t>:	http://</a:t>
            </a:r>
            <a:r>
              <a:rPr lang="en-US" dirty="0" err="1">
                <a:latin typeface="Courier"/>
                <a:cs typeface="Courier"/>
              </a:rPr>
              <a:t>www.arnes.si</a:t>
            </a:r>
            <a:r>
              <a:rPr lang="en-US" dirty="0">
                <a:latin typeface="Courier"/>
                <a:cs typeface="Courier"/>
              </a:rPr>
              <a:t>/</a:t>
            </a:r>
            <a:r>
              <a:rPr lang="en-US" dirty="0" err="1">
                <a:latin typeface="Courier"/>
                <a:cs typeface="Courier"/>
              </a:rPr>
              <a:t>storitve</a:t>
            </a:r>
            <a:r>
              <a:rPr lang="en-US" dirty="0">
                <a:latin typeface="Courier"/>
                <a:cs typeface="Courier"/>
              </a:rPr>
              <a:t>/</a:t>
            </a:r>
            <a:r>
              <a:rPr lang="en-US" dirty="0" err="1">
                <a:latin typeface="Courier"/>
                <a:cs typeface="Courier"/>
              </a:rPr>
              <a:t>splet-posta-strezniki</a:t>
            </a:r>
            <a:r>
              <a:rPr lang="en-US" dirty="0">
                <a:latin typeface="Courier"/>
                <a:cs typeface="Courier"/>
              </a:rPr>
              <a:t>/</a:t>
            </a:r>
            <a:r>
              <a:rPr lang="en-US" dirty="0" err="1">
                <a:latin typeface="Courier"/>
                <a:cs typeface="Courier"/>
              </a:rPr>
              <a:t>registracija-si-domene.html</a:t>
            </a:r>
            <a:endParaRPr lang="en-US" dirty="0">
              <a:latin typeface="Courier"/>
              <a:cs typeface="Courier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 err="1">
                <a:latin typeface="Courier"/>
                <a:cs typeface="Courier"/>
              </a:rPr>
              <a:t>nameserver</a:t>
            </a:r>
            <a:r>
              <a:rPr lang="en-US" dirty="0">
                <a:latin typeface="Courier"/>
                <a:cs typeface="Courier"/>
              </a:rPr>
              <a:t>:	dns1.uni-lj.si (193.2.1.90,2001:1470:8000::90)</a:t>
            </a:r>
          </a:p>
          <a:p>
            <a:pPr>
              <a:spcBef>
                <a:spcPts val="0"/>
              </a:spcBef>
              <a:buNone/>
            </a:pPr>
            <a:r>
              <a:rPr lang="en-US" dirty="0" err="1">
                <a:latin typeface="Courier"/>
                <a:cs typeface="Courier"/>
              </a:rPr>
              <a:t>nameserver</a:t>
            </a:r>
            <a:r>
              <a:rPr lang="en-US" dirty="0">
                <a:latin typeface="Courier"/>
                <a:cs typeface="Courier"/>
              </a:rPr>
              <a:t>:	dns2.uni-lj.si (193.2.1.89,2001:1470:8000::89)</a:t>
            </a:r>
          </a:p>
          <a:p>
            <a:pPr>
              <a:spcBef>
                <a:spcPts val="0"/>
              </a:spcBef>
              <a:buNone/>
            </a:pPr>
            <a:r>
              <a:rPr lang="en-US" dirty="0" err="1">
                <a:latin typeface="Courier"/>
                <a:cs typeface="Courier"/>
              </a:rPr>
              <a:t>nameserver</a:t>
            </a:r>
            <a:r>
              <a:rPr lang="en-US" dirty="0">
                <a:latin typeface="Courier"/>
                <a:cs typeface="Courier"/>
              </a:rPr>
              <a:t>:	dns3.uni-lj.si (193.2.1.94,2001:1470:8000::94)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registrant:	G39085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status:		ok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created:	1992-11-23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expire:		2015-06-06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source:		ARNES</a:t>
            </a:r>
          </a:p>
          <a:p>
            <a:pPr>
              <a:spcBef>
                <a:spcPts val="0"/>
              </a:spcBef>
              <a:buNone/>
            </a:pPr>
            <a:endParaRPr lang="en-US" dirty="0">
              <a:latin typeface="Courier"/>
              <a:cs typeface="Courier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Domain holder: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NOT DISCLOSED</a:t>
            </a:r>
          </a:p>
          <a:p>
            <a:pPr>
              <a:spcBef>
                <a:spcPts val="0"/>
              </a:spcBef>
              <a:buNone/>
            </a:pPr>
            <a:endParaRPr lang="en-US" dirty="0">
              <a:latin typeface="Courier"/>
              <a:cs typeface="Courier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Tech: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NOT DISCLOSED</a:t>
            </a: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%%%%%%%%%%%%%%%%%%%%%%%%%%%%%%%%%%%%%%%%%%%%%%%%%%%%%%%%%%%%%%%%%%%%%%%%%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% For more information, please visit http://</a:t>
            </a:r>
            <a:r>
              <a:rPr lang="en-US" dirty="0" err="1" smtClean="0">
                <a:latin typeface="Courier"/>
                <a:cs typeface="Courier"/>
              </a:rPr>
              <a:t>www.registry.si/whois.html</a:t>
            </a:r>
            <a:endParaRPr lang="en-US" dirty="0" smtClean="0">
              <a:latin typeface="Courier"/>
              <a:cs typeface="Courier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%%%%%%%%%%%%%%%%%%%%%%%%%%%%%%%%%%%%%%%%%%%%%%%%%%%%%%%%%%%%%%%%%%%%%%%%%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Storitev WHOIS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Andy@svarun:~[173]%&gt; </a:t>
            </a:r>
            <a:r>
              <a:rPr lang="en-US" dirty="0" err="1" smtClean="0">
                <a:latin typeface="Courier"/>
                <a:cs typeface="Courier"/>
              </a:rPr>
              <a:t>whois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ul.si</a:t>
            </a:r>
            <a:endParaRPr lang="en-US" dirty="0" smtClean="0">
              <a:latin typeface="Courier"/>
              <a:cs typeface="Courier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...</a:t>
            </a: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domain:		</a:t>
            </a:r>
            <a:r>
              <a:rPr lang="en-US" dirty="0" err="1">
                <a:latin typeface="Courier"/>
                <a:cs typeface="Courier"/>
              </a:rPr>
              <a:t>ul.si</a:t>
            </a:r>
            <a:endParaRPr lang="en-US" dirty="0">
              <a:latin typeface="Courier"/>
              <a:cs typeface="Courier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registrar:	</a:t>
            </a:r>
            <a:r>
              <a:rPr lang="en-US" dirty="0" err="1">
                <a:latin typeface="Courier"/>
                <a:cs typeface="Courier"/>
              </a:rPr>
              <a:t>Arnes</a:t>
            </a:r>
            <a:endParaRPr lang="en-US" dirty="0">
              <a:latin typeface="Courier"/>
              <a:cs typeface="Courier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registrar-</a:t>
            </a:r>
            <a:r>
              <a:rPr lang="en-US" dirty="0" err="1">
                <a:latin typeface="Courier"/>
                <a:cs typeface="Courier"/>
              </a:rPr>
              <a:t>url</a:t>
            </a:r>
            <a:r>
              <a:rPr lang="en-US" dirty="0">
                <a:latin typeface="Courier"/>
                <a:cs typeface="Courier"/>
              </a:rPr>
              <a:t>:	http://</a:t>
            </a:r>
            <a:r>
              <a:rPr lang="en-US" dirty="0" err="1">
                <a:latin typeface="Courier"/>
                <a:cs typeface="Courier"/>
              </a:rPr>
              <a:t>www.arnes.si</a:t>
            </a:r>
            <a:r>
              <a:rPr lang="en-US" dirty="0">
                <a:latin typeface="Courier"/>
                <a:cs typeface="Courier"/>
              </a:rPr>
              <a:t>/</a:t>
            </a:r>
            <a:r>
              <a:rPr lang="en-US" dirty="0" err="1">
                <a:latin typeface="Courier"/>
                <a:cs typeface="Courier"/>
              </a:rPr>
              <a:t>storitve</a:t>
            </a:r>
            <a:r>
              <a:rPr lang="en-US" dirty="0">
                <a:latin typeface="Courier"/>
                <a:cs typeface="Courier"/>
              </a:rPr>
              <a:t>/</a:t>
            </a:r>
            <a:r>
              <a:rPr lang="en-US" dirty="0" err="1">
                <a:latin typeface="Courier"/>
                <a:cs typeface="Courier"/>
              </a:rPr>
              <a:t>splet-posta-strezniki</a:t>
            </a:r>
            <a:r>
              <a:rPr lang="en-US" dirty="0">
                <a:latin typeface="Courier"/>
                <a:cs typeface="Courier"/>
              </a:rPr>
              <a:t>/</a:t>
            </a:r>
            <a:r>
              <a:rPr lang="en-US" dirty="0" err="1">
                <a:latin typeface="Courier"/>
                <a:cs typeface="Courier"/>
              </a:rPr>
              <a:t>registracija-si-domene.html</a:t>
            </a:r>
            <a:endParaRPr lang="en-US" dirty="0">
              <a:latin typeface="Courier"/>
              <a:cs typeface="Courier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 err="1">
                <a:latin typeface="Courier"/>
                <a:cs typeface="Courier"/>
              </a:rPr>
              <a:t>nameserver</a:t>
            </a:r>
            <a:r>
              <a:rPr lang="en-US" dirty="0">
                <a:latin typeface="Courier"/>
                <a:cs typeface="Courier"/>
              </a:rPr>
              <a:t>:	dns1.uni-lj.si (193.2.1.90,2001:1470:8000::90)</a:t>
            </a:r>
          </a:p>
          <a:p>
            <a:pPr>
              <a:spcBef>
                <a:spcPts val="0"/>
              </a:spcBef>
              <a:buNone/>
            </a:pPr>
            <a:r>
              <a:rPr lang="en-US" dirty="0" err="1">
                <a:latin typeface="Courier"/>
                <a:cs typeface="Courier"/>
              </a:rPr>
              <a:t>nameserver</a:t>
            </a:r>
            <a:r>
              <a:rPr lang="en-US" dirty="0">
                <a:latin typeface="Courier"/>
                <a:cs typeface="Courier"/>
              </a:rPr>
              <a:t>:	dns2.uni-lj.si (193.2.1.89,2001:1470:8000::89)</a:t>
            </a:r>
          </a:p>
          <a:p>
            <a:pPr>
              <a:spcBef>
                <a:spcPts val="0"/>
              </a:spcBef>
              <a:buNone/>
            </a:pPr>
            <a:r>
              <a:rPr lang="en-US" dirty="0" err="1">
                <a:latin typeface="Courier"/>
                <a:cs typeface="Courier"/>
              </a:rPr>
              <a:t>nameserver</a:t>
            </a:r>
            <a:r>
              <a:rPr lang="en-US" dirty="0">
                <a:latin typeface="Courier"/>
                <a:cs typeface="Courier"/>
              </a:rPr>
              <a:t>:	dns3.uni-lj.si (193.2.1.94,2001:1470:8000::94)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registrant:	G39085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status:		ok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created:	2010-10-20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expire:		2015-10-20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source:		ARNES</a:t>
            </a:r>
          </a:p>
          <a:p>
            <a:pPr>
              <a:spcBef>
                <a:spcPts val="0"/>
              </a:spcBef>
              <a:buNone/>
            </a:pPr>
            <a:endParaRPr lang="en-US" dirty="0">
              <a:latin typeface="Courier"/>
              <a:cs typeface="Courier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Domain holder: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NOT DISCLOSED</a:t>
            </a:r>
          </a:p>
          <a:p>
            <a:pPr>
              <a:spcBef>
                <a:spcPts val="0"/>
              </a:spcBef>
              <a:buNone/>
            </a:pPr>
            <a:endParaRPr lang="en-US" dirty="0">
              <a:latin typeface="Courier"/>
              <a:cs typeface="Courier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Tech: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Courier"/>
                <a:cs typeface="Courier"/>
              </a:rPr>
              <a:t>NOT DISCLOSED</a:t>
            </a: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%%%%%%%%%%%%%%%%%%%%%%%%%%%%%%%%%%%%%%%%%%%%%%%%%%%%%%%%%%%%%%%%%%%%%%%%%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% For more information, please visit http://</a:t>
            </a:r>
            <a:r>
              <a:rPr lang="en-US" dirty="0" err="1" smtClean="0">
                <a:latin typeface="Courier"/>
                <a:cs typeface="Courier"/>
              </a:rPr>
              <a:t>www.registry.si/whois.html</a:t>
            </a:r>
            <a:endParaRPr lang="en-US" dirty="0" smtClean="0">
              <a:latin typeface="Courier"/>
              <a:cs typeface="Courier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%%%%%%%%%%%%%%%%%%%%%%%%%%%%%%%%%%%%%%%%%%%%%%%%%%%%%%%%%%%%%%%%%%%%%%%%%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4293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Storitev WHOIS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3" name="Picture 2" descr="2015-04-14 08.22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" y="1633751"/>
            <a:ext cx="8091483" cy="4410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Storitev WHOIS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3" name="Picture 2" descr="2015-04-14 08.23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49" y="1722197"/>
            <a:ext cx="7853299" cy="3800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Storitev WHOIS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3" name="Picture 2" descr="2015-04-14 08.23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" y="1809749"/>
            <a:ext cx="7459472" cy="1898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Storitev WHOIS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i="1" dirty="0" smtClean="0">
                <a:solidFill>
                  <a:srgbClr val="FFFF00"/>
                </a:solidFill>
              </a:rPr>
              <a:t>Izziv:</a:t>
            </a:r>
            <a:r>
              <a:rPr lang="sl-SI" dirty="0" smtClean="0">
                <a:solidFill>
                  <a:srgbClr val="FFFF00"/>
                </a:solidFill>
              </a:rPr>
              <a:t> iskanje podatkov o domeni gov.si ne bo težko. Kaj pa o kakšni drugi, tuji domeni?</a:t>
            </a:r>
          </a:p>
          <a:p>
            <a:r>
              <a:rPr lang="sl-SI" i="1" dirty="0" smtClean="0">
                <a:solidFill>
                  <a:srgbClr val="FFFF00"/>
                </a:solidFill>
              </a:rPr>
              <a:t>Izziv:</a:t>
            </a:r>
            <a:r>
              <a:rPr lang="sl-SI" dirty="0" smtClean="0">
                <a:solidFill>
                  <a:srgbClr val="FFFF00"/>
                </a:solidFill>
              </a:rPr>
              <a:t> google.si ne bo težko, kaj pa google.com?</a:t>
            </a:r>
          </a:p>
          <a:p>
            <a:r>
              <a:rPr lang="sl-SI" i="1" dirty="0" smtClean="0">
                <a:solidFill>
                  <a:srgbClr val="FFFF00"/>
                </a:solidFill>
              </a:rPr>
              <a:t>Izziv:</a:t>
            </a:r>
            <a:r>
              <a:rPr lang="sl-SI" dirty="0" smtClean="0">
                <a:solidFill>
                  <a:srgbClr val="FFFF00"/>
                </a:solidFill>
              </a:rPr>
              <a:t> rkc.si – človek si ne bi mislil.</a:t>
            </a:r>
          </a:p>
          <a:p>
            <a:r>
              <a:rPr lang="sl-SI" i="1" dirty="0" smtClean="0">
                <a:solidFill>
                  <a:srgbClr val="FFFF00"/>
                </a:solidFill>
              </a:rPr>
              <a:t>Izziv:</a:t>
            </a:r>
            <a:r>
              <a:rPr lang="sl-SI" dirty="0" smtClean="0">
                <a:solidFill>
                  <a:srgbClr val="FFFF00"/>
                </a:solidFill>
              </a:rPr>
              <a:t> našli smo naslednje pakete, ki jih komentirajte upoštevaje vire informacij, ki smo jih spoznali danes:</a:t>
            </a:r>
          </a:p>
          <a:p>
            <a:pPr lvl="1">
              <a:spcBef>
                <a:spcPts val="0"/>
              </a:spcBef>
              <a:buNone/>
            </a:pPr>
            <a:endParaRPr lang="en-US" dirty="0" smtClean="0">
              <a:solidFill>
                <a:srgbClr val="FFFF00"/>
              </a:solidFill>
              <a:latin typeface="Courier"/>
              <a:cs typeface="Courier"/>
            </a:endParaRPr>
          </a:p>
          <a:p>
            <a:pPr lvl="1">
              <a:spcBef>
                <a:spcPts val="0"/>
              </a:spcBef>
              <a:buNone/>
            </a:pPr>
            <a:r>
              <a:rPr lang="en-US" dirty="0" smtClean="0">
                <a:solidFill>
                  <a:srgbClr val="FFFF00"/>
                </a:solidFill>
                <a:latin typeface="Courier"/>
                <a:cs typeface="Courier"/>
              </a:rPr>
              <a:t>14:59:26.608728 IP xx.domain.netbcp.net.52497 &gt; valh4.lell.net.ssh: . </a:t>
            </a:r>
            <a:r>
              <a:rPr lang="en-US" dirty="0" err="1" smtClean="0">
                <a:solidFill>
                  <a:srgbClr val="FFFF00"/>
                </a:solidFill>
                <a:latin typeface="Courier"/>
                <a:cs typeface="Courier"/>
              </a:rPr>
              <a:t>ack</a:t>
            </a:r>
            <a:r>
              <a:rPr lang="en-US" dirty="0" smtClean="0">
                <a:solidFill>
                  <a:srgbClr val="FFFF00"/>
                </a:solidFill>
                <a:latin typeface="Courier"/>
                <a:cs typeface="Courier"/>
              </a:rPr>
              <a:t> 540 win 16554</a:t>
            </a:r>
          </a:p>
          <a:p>
            <a:pPr lvl="1">
              <a:spcBef>
                <a:spcPts val="0"/>
              </a:spcBef>
              <a:buNone/>
            </a:pPr>
            <a:r>
              <a:rPr lang="en-US" dirty="0" smtClean="0">
                <a:solidFill>
                  <a:srgbClr val="FFFF00"/>
                </a:solidFill>
                <a:latin typeface="Courier"/>
                <a:cs typeface="Courier"/>
              </a:rPr>
              <a:t>14:59:26.610602 IP </a:t>
            </a:r>
            <a:r>
              <a:rPr lang="en-US" dirty="0" err="1" smtClean="0">
                <a:solidFill>
                  <a:srgbClr val="FFFF00"/>
                </a:solidFill>
                <a:latin typeface="Courier"/>
                <a:cs typeface="Courier"/>
              </a:rPr>
              <a:t>resolver.lell.net.domain</a:t>
            </a:r>
            <a:r>
              <a:rPr lang="en-US" dirty="0" smtClean="0">
                <a:solidFill>
                  <a:srgbClr val="FFFF00"/>
                </a:solidFill>
                <a:latin typeface="Courier"/>
                <a:cs typeface="Courier"/>
              </a:rPr>
              <a:t> &gt; valh4.lell.net.24151: 4278 1/0/0 (73)</a:t>
            </a:r>
          </a:p>
          <a:p>
            <a:pPr lvl="1">
              <a:spcBef>
                <a:spcPts val="0"/>
              </a:spcBef>
              <a:buNone/>
            </a:pPr>
            <a:r>
              <a:rPr lang="en-US" dirty="0" smtClean="0">
                <a:solidFill>
                  <a:srgbClr val="FFFF00"/>
                </a:solidFill>
                <a:latin typeface="Courier"/>
                <a:cs typeface="Courier"/>
              </a:rPr>
              <a:t>14:59:26.611262 IP valh4.lell.net.38527 &gt; </a:t>
            </a:r>
            <a:r>
              <a:rPr lang="en-US" dirty="0" err="1" smtClean="0">
                <a:solidFill>
                  <a:srgbClr val="FFFF00"/>
                </a:solidFill>
                <a:latin typeface="Courier"/>
                <a:cs typeface="Courier"/>
              </a:rPr>
              <a:t>resolver.lell.net.domain</a:t>
            </a:r>
            <a:r>
              <a:rPr lang="en-US" dirty="0" smtClean="0">
                <a:solidFill>
                  <a:srgbClr val="FFFF00"/>
                </a:solidFill>
                <a:latin typeface="Courier"/>
                <a:cs typeface="Courier"/>
              </a:rPr>
              <a:t>: 26364+ PTR? 244.207.104.10.in-addr.arpa. (45)</a:t>
            </a:r>
            <a:endParaRPr lang="sl-SI" dirty="0" smtClean="0">
              <a:solidFill>
                <a:srgbClr val="FFFF00"/>
              </a:solidFill>
              <a:latin typeface="Courier"/>
              <a:cs typeface="Courier"/>
            </a:endParaRPr>
          </a:p>
          <a:p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Mreža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634999"/>
          </a:xfrm>
        </p:spPr>
        <p:txBody>
          <a:bodyPr/>
          <a:lstStyle/>
          <a:p>
            <a:r>
              <a:rPr lang="sl-SI" dirty="0" smtClean="0"/>
              <a:t>ethernet mreža IEEE 802.3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8" name="Picture 7" descr="C:\Documents and Settings\palaniv\Desktop\Imagebank\21\f21-04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35200"/>
            <a:ext cx="5562600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Mreža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634999"/>
          </a:xfrm>
        </p:spPr>
        <p:txBody>
          <a:bodyPr/>
          <a:lstStyle/>
          <a:p>
            <a:r>
              <a:rPr lang="sl-SI" dirty="0" smtClean="0"/>
              <a:t>ethernet mreža IEEE 802.11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6" name="Picture 7" descr="C:\Documents and Settings\palaniv\Desktop\Imagebank\21\f21-06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531533"/>
            <a:ext cx="71326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Mreža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634999"/>
          </a:xfrm>
        </p:spPr>
        <p:txBody>
          <a:bodyPr/>
          <a:lstStyle/>
          <a:p>
            <a:r>
              <a:rPr lang="sl-SI" dirty="0" smtClean="0"/>
              <a:t>FDDI mreža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6" name="Picture 7" descr="C:\Documents and Settings\palaniv\Desktop\Imagebank\21\f21-05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35200"/>
            <a:ext cx="8153400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Omrežje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634999"/>
          </a:xfrm>
        </p:spPr>
        <p:txBody>
          <a:bodyPr/>
          <a:lstStyle/>
          <a:p>
            <a:r>
              <a:rPr lang="sl-SI" dirty="0" smtClean="0"/>
              <a:t>omrežje in skupni jezik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7" name="Picture 7" descr="C:\Documents and Settings\palaniv\Desktop\Imagebank\21\f21-07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6668" y="2034914"/>
            <a:ext cx="6189132" cy="419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Ograda noge 3"/>
          <p:cNvSpPr>
            <a:spLocks noGrp="1"/>
          </p:cNvSpPr>
          <p:nvPr>
            <p:ph type="ftr" sz="quarter" idx="10"/>
          </p:nvPr>
        </p:nvSpPr>
        <p:spPr>
          <a:xfrm>
            <a:off x="168275" y="6356350"/>
            <a:ext cx="2133600" cy="365125"/>
          </a:xfrm>
          <a:noFill/>
        </p:spPr>
        <p:txBody>
          <a:bodyPr/>
          <a:lstStyle/>
          <a:p>
            <a:r>
              <a:rPr lang="en-US" smtClean="0"/>
              <a:t>Andrej Brodnik: Digitalna forenzika</a:t>
            </a:r>
            <a:endParaRPr lang="sl-SI" dirty="0"/>
          </a:p>
        </p:txBody>
      </p:sp>
      <p:sp>
        <p:nvSpPr>
          <p:cNvPr id="67588" name="Rectangle 1038"/>
          <p:cNvSpPr>
            <a:spLocks noChangeArrowheads="1"/>
          </p:cNvSpPr>
          <p:nvPr/>
        </p:nvSpPr>
        <p:spPr bwMode="auto">
          <a:xfrm>
            <a:off x="2819400" y="4329113"/>
            <a:ext cx="4724400" cy="12954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sl-SI" sz="2000"/>
          </a:p>
        </p:txBody>
      </p:sp>
      <p:sp>
        <p:nvSpPr>
          <p:cNvPr id="67589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Koncept omrežnih slojev</a:t>
            </a:r>
            <a:endParaRPr lang="sl-SI" sz="1800" dirty="0"/>
          </a:p>
        </p:txBody>
      </p:sp>
      <p:sp>
        <p:nvSpPr>
          <p:cNvPr id="67590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sl-SI" dirty="0" smtClean="0"/>
              <a:t>vsak sloj je neodvisen od ostalih</a:t>
            </a:r>
          </a:p>
          <a:p>
            <a:pPr>
              <a:lnSpc>
                <a:spcPct val="85000"/>
              </a:lnSpc>
            </a:pPr>
            <a:r>
              <a:rPr lang="sl-SI" dirty="0" smtClean="0"/>
              <a:t>nudi storitve drugim slojem in uporablja storitve drugih slojev </a:t>
            </a:r>
            <a:endParaRPr lang="sl-SI" dirty="0"/>
          </a:p>
        </p:txBody>
      </p:sp>
      <p:sp>
        <p:nvSpPr>
          <p:cNvPr id="67591" name="Rectangle 1028"/>
          <p:cNvSpPr>
            <a:spLocks noChangeArrowheads="1"/>
          </p:cNvSpPr>
          <p:nvPr/>
        </p:nvSpPr>
        <p:spPr bwMode="auto">
          <a:xfrm>
            <a:off x="2819400" y="2743200"/>
            <a:ext cx="4724400" cy="1590675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sl-SI" sz="2000"/>
          </a:p>
        </p:txBody>
      </p:sp>
      <p:sp>
        <p:nvSpPr>
          <p:cNvPr id="67592" name="Text Box 1030"/>
          <p:cNvSpPr txBox="1">
            <a:spLocks noChangeArrowheads="1"/>
          </p:cNvSpPr>
          <p:nvPr/>
        </p:nvSpPr>
        <p:spPr bwMode="auto">
          <a:xfrm>
            <a:off x="1524000" y="3352800"/>
            <a:ext cx="10668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sl-SI" sz="2000"/>
              <a:t>sloj </a:t>
            </a:r>
            <a:r>
              <a:rPr lang="sl-SI" sz="2000" i="1"/>
              <a:t>n</a:t>
            </a:r>
            <a:r>
              <a:rPr lang="sl-SI" sz="2000"/>
              <a:t>+1</a:t>
            </a:r>
          </a:p>
        </p:txBody>
      </p:sp>
      <p:sp>
        <p:nvSpPr>
          <p:cNvPr id="67593" name="Text Box 1031"/>
          <p:cNvSpPr txBox="1">
            <a:spLocks noChangeArrowheads="1"/>
          </p:cNvSpPr>
          <p:nvPr/>
        </p:nvSpPr>
        <p:spPr bwMode="auto">
          <a:xfrm>
            <a:off x="1524000" y="4800600"/>
            <a:ext cx="7778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sl-SI" sz="2000"/>
              <a:t>sloj </a:t>
            </a:r>
            <a:r>
              <a:rPr lang="sl-SI" sz="2000" i="1"/>
              <a:t>n</a:t>
            </a:r>
            <a:endParaRPr lang="sl-SI" sz="2000"/>
          </a:p>
        </p:txBody>
      </p:sp>
      <p:sp>
        <p:nvSpPr>
          <p:cNvPr id="67594" name="Oval 1032"/>
          <p:cNvSpPr>
            <a:spLocks noChangeArrowheads="1"/>
          </p:cNvSpPr>
          <p:nvPr/>
        </p:nvSpPr>
        <p:spPr bwMode="auto">
          <a:xfrm>
            <a:off x="5105400" y="4267200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sl-SI" sz="3200"/>
          </a:p>
        </p:txBody>
      </p:sp>
      <p:sp>
        <p:nvSpPr>
          <p:cNvPr id="67595" name="Rectangle 1033"/>
          <p:cNvSpPr>
            <a:spLocks noChangeArrowheads="1"/>
          </p:cNvSpPr>
          <p:nvPr/>
        </p:nvSpPr>
        <p:spPr bwMode="auto">
          <a:xfrm>
            <a:off x="4100513" y="3505200"/>
            <a:ext cx="1066800" cy="3810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sl-SI" sz="2000"/>
              <a:t>VKP</a:t>
            </a:r>
          </a:p>
        </p:txBody>
      </p:sp>
      <p:sp>
        <p:nvSpPr>
          <p:cNvPr id="67596" name="Rectangle 1035"/>
          <p:cNvSpPr>
            <a:spLocks noChangeArrowheads="1"/>
          </p:cNvSpPr>
          <p:nvPr/>
        </p:nvSpPr>
        <p:spPr bwMode="auto">
          <a:xfrm>
            <a:off x="5167313" y="3505200"/>
            <a:ext cx="1066800" cy="3810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sl-SI" sz="2000"/>
              <a:t>SPE</a:t>
            </a:r>
          </a:p>
        </p:txBody>
      </p:sp>
      <p:sp>
        <p:nvSpPr>
          <p:cNvPr id="67597" name="Line 1036"/>
          <p:cNvSpPr>
            <a:spLocks noChangeShapeType="1"/>
          </p:cNvSpPr>
          <p:nvPr/>
        </p:nvSpPr>
        <p:spPr bwMode="auto">
          <a:xfrm>
            <a:off x="5181600" y="3886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7598" name="AutoShape 1037"/>
          <p:cNvSpPr>
            <a:spLocks/>
          </p:cNvSpPr>
          <p:nvPr/>
        </p:nvSpPr>
        <p:spPr bwMode="auto">
          <a:xfrm rot="-5400000">
            <a:off x="5079206" y="2350295"/>
            <a:ext cx="180975" cy="2062162"/>
          </a:xfrm>
          <a:prstGeom prst="rightBrace">
            <a:avLst>
              <a:gd name="adj1" fmla="val 94956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sl-SI" sz="3200"/>
          </a:p>
        </p:txBody>
      </p:sp>
      <p:sp>
        <p:nvSpPr>
          <p:cNvPr id="67599" name="Text Box 1040"/>
          <p:cNvSpPr txBox="1">
            <a:spLocks noChangeArrowheads="1"/>
          </p:cNvSpPr>
          <p:nvPr/>
        </p:nvSpPr>
        <p:spPr bwMode="auto">
          <a:xfrm>
            <a:off x="4772025" y="2819400"/>
            <a:ext cx="7937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sl-SI" sz="2400">
                <a:solidFill>
                  <a:schemeClr val="tx1"/>
                </a:solidFill>
              </a:rPr>
              <a:t>VPE</a:t>
            </a:r>
            <a:endParaRPr lang="sl-SI" sz="2000"/>
          </a:p>
        </p:txBody>
      </p:sp>
      <p:sp>
        <p:nvSpPr>
          <p:cNvPr id="67600" name="Line 1041"/>
          <p:cNvSpPr>
            <a:spLocks noChangeShapeType="1"/>
          </p:cNvSpPr>
          <p:nvPr/>
        </p:nvSpPr>
        <p:spPr bwMode="auto">
          <a:xfrm flipV="1">
            <a:off x="5257800" y="4038600"/>
            <a:ext cx="1143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7601" name="Text Box 1042"/>
          <p:cNvSpPr txBox="1">
            <a:spLocks noChangeArrowheads="1"/>
          </p:cNvSpPr>
          <p:nvPr/>
        </p:nvSpPr>
        <p:spPr bwMode="auto">
          <a:xfrm>
            <a:off x="6351588" y="3859213"/>
            <a:ext cx="69373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sl-SI" sz="2000">
                <a:solidFill>
                  <a:schemeClr val="tx1"/>
                </a:solidFill>
              </a:rPr>
              <a:t>SDT</a:t>
            </a:r>
            <a:endParaRPr lang="sl-SI" sz="2000"/>
          </a:p>
        </p:txBody>
      </p:sp>
      <p:sp>
        <p:nvSpPr>
          <p:cNvPr id="67602" name="Rectangle 1043"/>
          <p:cNvSpPr>
            <a:spLocks noChangeArrowheads="1"/>
          </p:cNvSpPr>
          <p:nvPr/>
        </p:nvSpPr>
        <p:spPr bwMode="auto">
          <a:xfrm>
            <a:off x="3124200" y="4495800"/>
            <a:ext cx="1066800" cy="3810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sl-SI" sz="2000"/>
              <a:t>VKP</a:t>
            </a:r>
          </a:p>
        </p:txBody>
      </p:sp>
      <p:sp>
        <p:nvSpPr>
          <p:cNvPr id="67603" name="Rectangle 1044"/>
          <p:cNvSpPr>
            <a:spLocks noChangeArrowheads="1"/>
          </p:cNvSpPr>
          <p:nvPr/>
        </p:nvSpPr>
        <p:spPr bwMode="auto">
          <a:xfrm>
            <a:off x="5638800" y="4724400"/>
            <a:ext cx="1066800" cy="3810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sl-SI" sz="2000"/>
              <a:t>SPE</a:t>
            </a:r>
          </a:p>
        </p:txBody>
      </p:sp>
      <p:sp>
        <p:nvSpPr>
          <p:cNvPr id="67604" name="Rectangle 1045"/>
          <p:cNvSpPr>
            <a:spLocks noChangeArrowheads="1"/>
          </p:cNvSpPr>
          <p:nvPr/>
        </p:nvSpPr>
        <p:spPr bwMode="auto">
          <a:xfrm>
            <a:off x="4800600" y="4724400"/>
            <a:ext cx="838200" cy="3810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sl-SI" sz="2000"/>
              <a:t>glava</a:t>
            </a:r>
          </a:p>
        </p:txBody>
      </p:sp>
      <p:sp>
        <p:nvSpPr>
          <p:cNvPr id="67605" name="AutoShape 1046"/>
          <p:cNvSpPr>
            <a:spLocks/>
          </p:cNvSpPr>
          <p:nvPr/>
        </p:nvSpPr>
        <p:spPr bwMode="auto">
          <a:xfrm rot="5400000">
            <a:off x="5638800" y="4267200"/>
            <a:ext cx="228600" cy="1905000"/>
          </a:xfrm>
          <a:prstGeom prst="rightBrace">
            <a:avLst>
              <a:gd name="adj1" fmla="val 694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sl-SI" sz="3200"/>
          </a:p>
        </p:txBody>
      </p:sp>
      <p:sp>
        <p:nvSpPr>
          <p:cNvPr id="67606" name="Text Box 1048"/>
          <p:cNvSpPr txBox="1">
            <a:spLocks noChangeArrowheads="1"/>
          </p:cNvSpPr>
          <p:nvPr/>
        </p:nvSpPr>
        <p:spPr bwMode="auto">
          <a:xfrm>
            <a:off x="5329238" y="5334000"/>
            <a:ext cx="91916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sl-SI" sz="2000" i="1">
                <a:solidFill>
                  <a:schemeClr val="tx1"/>
                </a:solidFill>
              </a:rPr>
              <a:t>n</a:t>
            </a:r>
            <a:r>
              <a:rPr lang="sl-SI" sz="2000">
                <a:solidFill>
                  <a:schemeClr val="tx1"/>
                </a:solidFill>
              </a:rPr>
              <a:t>-PPE</a:t>
            </a:r>
            <a:endParaRPr lang="sl-SI" sz="2000"/>
          </a:p>
        </p:txBody>
      </p:sp>
      <p:sp>
        <p:nvSpPr>
          <p:cNvPr id="67607" name="Line 1049"/>
          <p:cNvSpPr>
            <a:spLocks noChangeShapeType="1"/>
          </p:cNvSpPr>
          <p:nvPr/>
        </p:nvSpPr>
        <p:spPr bwMode="auto">
          <a:xfrm flipH="1">
            <a:off x="4191000" y="43434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7608" name="Line 1051"/>
          <p:cNvSpPr>
            <a:spLocks noChangeShapeType="1"/>
          </p:cNvSpPr>
          <p:nvPr/>
        </p:nvSpPr>
        <p:spPr bwMode="auto">
          <a:xfrm>
            <a:off x="5257800" y="4357688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7609" name="Arc 1052"/>
          <p:cNvSpPr>
            <a:spLocks/>
          </p:cNvSpPr>
          <p:nvPr/>
        </p:nvSpPr>
        <p:spPr bwMode="auto">
          <a:xfrm rot="5400000" flipV="1">
            <a:off x="6079332" y="5317331"/>
            <a:ext cx="838200" cy="1481137"/>
          </a:xfrm>
          <a:custGeom>
            <a:avLst/>
            <a:gdLst>
              <a:gd name="T0" fmla="*/ 0 w 21600"/>
              <a:gd name="T1" fmla="*/ 0 h 21600"/>
              <a:gd name="T2" fmla="*/ 32526817 w 21600"/>
              <a:gd name="T3" fmla="*/ 101563278 h 21600"/>
              <a:gd name="T4" fmla="*/ 0 w 21600"/>
              <a:gd name="T5" fmla="*/ 10156327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sl-SI" sz="32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12726</TotalTime>
  <Words>3769</Words>
  <Application>Microsoft Macintosh PowerPoint</Application>
  <PresentationFormat>On-screen Show (4:3)</PresentationFormat>
  <Paragraphs>514</Paragraphs>
  <Slides>49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Exhibit</vt:lpstr>
      <vt:lpstr>Digitalna forenzika</vt:lpstr>
      <vt:lpstr>Osnove računalniških omrežij</vt:lpstr>
      <vt:lpstr>Osnove računalniških omrežij</vt:lpstr>
      <vt:lpstr>Osnove računalniških omrežij</vt:lpstr>
      <vt:lpstr>Mreža</vt:lpstr>
      <vt:lpstr>Mreža</vt:lpstr>
      <vt:lpstr>Mreža</vt:lpstr>
      <vt:lpstr>Omrežje</vt:lpstr>
      <vt:lpstr>Koncept omrežnih slojev</vt:lpstr>
      <vt:lpstr>Referenčni modeli </vt:lpstr>
      <vt:lpstr>Referenčni model – TCP/IP</vt:lpstr>
      <vt:lpstr>Vsebniki</vt:lpstr>
      <vt:lpstr>Fizični in povezavni sloj</vt:lpstr>
      <vt:lpstr>Mrežni sloj</vt:lpstr>
      <vt:lpstr>Prenosni sloj</vt:lpstr>
      <vt:lpstr>Aplikacijski sloj</vt:lpstr>
      <vt:lpstr>Primer TCP/IP</vt:lpstr>
      <vt:lpstr>Protokolni sklad TCP/IP</vt:lpstr>
      <vt:lpstr>Nekaj osnovnih orodij</vt:lpstr>
      <vt:lpstr>Nekaj osnovnih orodij ...</vt:lpstr>
      <vt:lpstr>Nekaj osnovnih orodij ...</vt:lpstr>
      <vt:lpstr>Nekaj osnovnih orodij ...</vt:lpstr>
      <vt:lpstr>Nekaj osnovnih orodij ...</vt:lpstr>
      <vt:lpstr>Nekaj osnovnih orodij ...</vt:lpstr>
      <vt:lpstr>Nekaj osnovnih orodij ...</vt:lpstr>
      <vt:lpstr>Profesionalna in druga orodja</vt:lpstr>
      <vt:lpstr>Profesionalna in druga orodja</vt:lpstr>
      <vt:lpstr>Protokol SNMP</vt:lpstr>
      <vt:lpstr>Vse je v številkah</vt:lpstr>
      <vt:lpstr>Strežnik DNS</vt:lpstr>
      <vt:lpstr>Strežnik DNS</vt:lpstr>
      <vt:lpstr>Vse je v številkah</vt:lpstr>
      <vt:lpstr>Imena aplikacij</vt:lpstr>
      <vt:lpstr>Imena aplikacij</vt:lpstr>
      <vt:lpstr>Imena aplikacij</vt:lpstr>
      <vt:lpstr>Imena protokolov</vt:lpstr>
      <vt:lpstr>Imena ...</vt:lpstr>
      <vt:lpstr>In od kje pridejo številke</vt:lpstr>
      <vt:lpstr>Iščemo naprej</vt:lpstr>
      <vt:lpstr>Iščemo naprej</vt:lpstr>
      <vt:lpstr>Iščemo naprej</vt:lpstr>
      <vt:lpstr>Storitev WHOIS</vt:lpstr>
      <vt:lpstr>Storitev WHOIS</vt:lpstr>
      <vt:lpstr>Storitev WHOIS</vt:lpstr>
      <vt:lpstr>Storitev WHOIS</vt:lpstr>
      <vt:lpstr>Storitev WHOIS</vt:lpstr>
      <vt:lpstr>Storitev WHOIS</vt:lpstr>
      <vt:lpstr>Storitev WHOIS</vt:lpstr>
      <vt:lpstr>Storitev WHOIS</vt:lpstr>
    </vt:vector>
  </TitlesOfParts>
  <Company>UL FRI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Digitalna forenzika</dc:title>
  <dc:creator>Andrej (Andy) Brodnik</dc:creator>
  <cp:lastModifiedBy>Andrej (Andy) Brodnik</cp:lastModifiedBy>
  <cp:revision>568</cp:revision>
  <cp:lastPrinted>2012-03-01T22:51:30Z</cp:lastPrinted>
  <dcterms:created xsi:type="dcterms:W3CDTF">2013-03-29T07:44:15Z</dcterms:created>
  <dcterms:modified xsi:type="dcterms:W3CDTF">2016-03-21T08:46:10Z</dcterms:modified>
</cp:coreProperties>
</file>