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345" r:id="rId2"/>
    <p:sldId id="288" r:id="rId3"/>
    <p:sldId id="386" r:id="rId4"/>
    <p:sldId id="387" r:id="rId5"/>
    <p:sldId id="434" r:id="rId6"/>
    <p:sldId id="435" r:id="rId7"/>
    <p:sldId id="436" r:id="rId8"/>
    <p:sldId id="437" r:id="rId9"/>
    <p:sldId id="438" r:id="rId10"/>
    <p:sldId id="388" r:id="rId11"/>
    <p:sldId id="390" r:id="rId12"/>
    <p:sldId id="389" r:id="rId13"/>
    <p:sldId id="391" r:id="rId14"/>
    <p:sldId id="439" r:id="rId15"/>
    <p:sldId id="442" r:id="rId16"/>
    <p:sldId id="440" r:id="rId17"/>
    <p:sldId id="393" r:id="rId18"/>
    <p:sldId id="443" r:id="rId19"/>
    <p:sldId id="394" r:id="rId20"/>
    <p:sldId id="441" r:id="rId21"/>
    <p:sldId id="395" r:id="rId22"/>
    <p:sldId id="392" r:id="rId23"/>
    <p:sldId id="444" r:id="rId24"/>
    <p:sldId id="396" r:id="rId25"/>
    <p:sldId id="397" r:id="rId26"/>
    <p:sldId id="398" r:id="rId27"/>
    <p:sldId id="445" r:id="rId28"/>
    <p:sldId id="399" r:id="rId29"/>
    <p:sldId id="400" r:id="rId30"/>
    <p:sldId id="446" r:id="rId31"/>
    <p:sldId id="402" r:id="rId32"/>
    <p:sldId id="403" r:id="rId33"/>
    <p:sldId id="405" r:id="rId34"/>
    <p:sldId id="404" r:id="rId35"/>
    <p:sldId id="447" r:id="rId36"/>
    <p:sldId id="448" r:id="rId37"/>
    <p:sldId id="449" r:id="rId38"/>
    <p:sldId id="450" r:id="rId39"/>
    <p:sldId id="452" r:id="rId40"/>
    <p:sldId id="416" r:id="rId41"/>
    <p:sldId id="406" r:id="rId42"/>
    <p:sldId id="413" r:id="rId43"/>
    <p:sldId id="451" r:id="rId44"/>
    <p:sldId id="453" r:id="rId45"/>
    <p:sldId id="407" r:id="rId46"/>
    <p:sldId id="414" r:id="rId47"/>
    <p:sldId id="415" r:id="rId48"/>
    <p:sldId id="418" r:id="rId49"/>
    <p:sldId id="454" r:id="rId50"/>
    <p:sldId id="408" r:id="rId51"/>
    <p:sldId id="40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95" autoAdjust="0"/>
  </p:normalViewPr>
  <p:slideViewPr>
    <p:cSldViewPr snapToGrid="0" snapToObjects="1">
      <p:cViewPr varScale="1">
        <p:scale>
          <a:sx n="112" d="100"/>
          <a:sy n="112" d="100"/>
        </p:scale>
        <p:origin x="-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83C95-53CE-B74C-93E4-81E752401715}" type="datetimeFigureOut">
              <a:rPr lang="en-US" smtClean="0"/>
              <a:pPr/>
              <a:t>14/04/15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2F3F-C784-EF4D-86BE-9BD617D2DD1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4119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CAB1B-B980-714A-A270-F2548E57D315}" type="datetimeFigureOut">
              <a:rPr lang="en-US" smtClean="0"/>
              <a:pPr/>
              <a:t>14/04/15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EED6E-FD4B-8245-84EB-A19C918E8E4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66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packet capture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EED6E-FD4B-8245-84EB-A19C918E8E49}" type="slidenum">
              <a:rPr lang="sl-SI" smtClean="0"/>
              <a:pPr/>
              <a:t>41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x-none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x-none" smtClean="0"/>
              <a:t>2/23/12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90402FE3-ACDD-8148-9AF4-6E98FAE3157B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tpim.org/" TargetMode="Externa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ab.com/" TargetMode="Externa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bile-spy.com/" TargetMode="Externa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cellebrite.com/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sab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mobiledi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ogicube.com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xam-forensics.com/" TargetMode="Externa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itpim.org/" TargetMode="External"/><Relationship Id="rId3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ccessdata.com/products/computer-forensics/ftk" TargetMode="External"/><Relationship Id="rId3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tal-forensic.org/" TargetMode="External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AudioVideo/" TargetMode="External"/><Relationship Id="rId3" Type="http://schemas.openxmlformats.org/officeDocument/2006/relationships/hyperlink" Target="http://www.w3.org/TR/SMIL3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rws.org/2010/challenge/" TargetMode="External"/><Relationship Id="rId4" Type="http://schemas.openxmlformats.org/officeDocument/2006/relationships/hyperlink" Target="http://www.dfrws.org/2011/challenge/" TargetMode="External"/><Relationship Id="rId5" Type="http://schemas.openxmlformats.org/officeDocument/2006/relationships/hyperlink" Target="http://www.dfrws.org/2012/challeng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tfn.net/techno/smartcards/gsm11-11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ulp2g.sourceforge.net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Digitalna forenzika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Andrej Brodnik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kartice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639732"/>
          </a:xfrm>
        </p:spPr>
        <p:txBody>
          <a:bodyPr/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Katere podatke še vse vsebuje SIM kartica?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Kaj je to LAI in kaj je IMSI?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Kaj vsebuje vaša SIM kartica? Kakšne so vrednosti teh podatkov? Kakšna je identifikacija vaše mobilne naprave?</a:t>
            </a:r>
          </a:p>
          <a:p>
            <a:pPr>
              <a:buNone/>
            </a:pPr>
            <a:r>
              <a:rPr lang="sl-SI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 o napravi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 napravi – odvisno od tipa naprave:</a:t>
            </a:r>
          </a:p>
          <a:p>
            <a:pPr lvl="1"/>
            <a:r>
              <a:rPr lang="sl-SI" dirty="0" smtClean="0"/>
              <a:t>osnovni telefon</a:t>
            </a:r>
          </a:p>
          <a:p>
            <a:pPr lvl="1"/>
            <a:r>
              <a:rPr lang="sl-SI" dirty="0" smtClean="0"/>
              <a:t>pametni telefon</a:t>
            </a:r>
          </a:p>
          <a:p>
            <a:r>
              <a:rPr lang="sl-SI" dirty="0" smtClean="0"/>
              <a:t>kje se še nahajajo podatki:</a:t>
            </a:r>
          </a:p>
          <a:p>
            <a:pPr lvl="1"/>
            <a:r>
              <a:rPr lang="sl-SI" dirty="0" smtClean="0"/>
              <a:t>uporabnikov računalnik</a:t>
            </a:r>
          </a:p>
          <a:p>
            <a:pPr lvl="1"/>
            <a:r>
              <a:rPr lang="sl-SI" dirty="0" smtClean="0"/>
              <a:t>operater</a:t>
            </a:r>
          </a:p>
          <a:p>
            <a:pPr lvl="1"/>
            <a:r>
              <a:rPr lang="sl-SI" dirty="0" smtClean="0"/>
              <a:t>SIM kartica</a:t>
            </a:r>
          </a:p>
          <a:p>
            <a:r>
              <a:rPr lang="sl-SI" dirty="0" smtClean="0"/>
              <a:t>na napravi so shranjeni vsaj:</a:t>
            </a:r>
          </a:p>
          <a:p>
            <a:pPr lvl="1"/>
            <a:r>
              <a:rPr lang="sl-SI" dirty="0" smtClean="0"/>
              <a:t>naslovi</a:t>
            </a:r>
          </a:p>
          <a:p>
            <a:pPr lvl="1"/>
            <a:r>
              <a:rPr lang="sl-SI" dirty="0" smtClean="0"/>
              <a:t>prejeti, oddani in zgrešeni klici</a:t>
            </a:r>
          </a:p>
          <a:p>
            <a:pPr lvl="1"/>
            <a:r>
              <a:rPr lang="sl-SI" dirty="0" smtClean="0"/>
              <a:t>prejeti in oddani SMS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SMS kot dokazno gradivo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422399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celovita informacija: kdaj poslano/prejeto od koga in vsebina</a:t>
            </a:r>
          </a:p>
          <a:p>
            <a:r>
              <a:rPr lang="sl-SI" dirty="0" smtClean="0"/>
              <a:t>ni podatka, kdaj prvič prebrano!</a:t>
            </a:r>
          </a:p>
          <a:p>
            <a:pPr lvl="2" algn="r">
              <a:buNone/>
            </a:pPr>
            <a:r>
              <a:rPr lang="sl-SI" dirty="0" smtClean="0"/>
              <a:t>primer vpogleda z orodjem BitPim (</a:t>
            </a:r>
            <a:r>
              <a:rPr lang="en-US" dirty="0" smtClean="0">
                <a:hlinkClick r:id="rId2"/>
              </a:rPr>
              <a:t>http://www.bitpim.org/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6" descr="C:\Users\Hariprasad\Desktop\Casey - DECC3E\Casey_DECC3E_Image_bank\Imagebank\JPG\f20-04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614" y="3132667"/>
            <a:ext cx="7646739" cy="322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Slikovno gradivo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2116666"/>
          </a:xfrm>
        </p:spPr>
        <p:txBody>
          <a:bodyPr>
            <a:normAutofit/>
          </a:bodyPr>
          <a:lstStyle/>
          <a:p>
            <a:r>
              <a:rPr lang="sl-SI" dirty="0" smtClean="0"/>
              <a:t>pametni telefoni imajo kamero</a:t>
            </a:r>
          </a:p>
          <a:p>
            <a:r>
              <a:rPr lang="sl-SI" dirty="0" smtClean="0"/>
              <a:t>slikovno gradivo v EXIF zapisu (običajno)</a:t>
            </a:r>
          </a:p>
          <a:p>
            <a:pPr lvl="2" algn="r">
              <a:buNone/>
            </a:pPr>
            <a:r>
              <a:rPr lang="sl-SI" dirty="0" smtClean="0"/>
              <a:t>primer vpogleda v Windows Mobile napravo z orodjem XRY (</a:t>
            </a:r>
            <a:r>
              <a:rPr lang="en-US" dirty="0" smtClean="0">
                <a:hlinkClick r:id="rId2"/>
              </a:rPr>
              <a:t>http://www.msab.com/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05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49" y="3415400"/>
            <a:ext cx="7856539" cy="294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Dostop do medmrežnih storitev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mobilne naprave omogočajo dostop do spleta</a:t>
            </a:r>
          </a:p>
          <a:p>
            <a:pPr lvl="1"/>
            <a:r>
              <a:rPr lang="sl-SI" dirty="0" smtClean="0"/>
              <a:t>pogosto uporabnik na njih hrani gesla</a:t>
            </a:r>
          </a:p>
          <a:p>
            <a:pPr lvl="1"/>
            <a:r>
              <a:rPr lang="sl-SI" dirty="0" smtClean="0"/>
              <a:t>obstaja zgodovina dostopov</a:t>
            </a:r>
          </a:p>
          <a:p>
            <a:pPr lvl="1"/>
            <a:r>
              <a:rPr lang="sl-SI" dirty="0" smtClean="0"/>
              <a:t>zabeležke zadnjih dostopov</a:t>
            </a:r>
          </a:p>
          <a:p>
            <a:pPr lvl="1"/>
            <a:r>
              <a:rPr lang="sl-SI" dirty="0" smtClean="0"/>
              <a:t>...</a:t>
            </a:r>
          </a:p>
          <a:p>
            <a:r>
              <a:rPr lang="sl-SI" dirty="0" smtClean="0"/>
              <a:t>mobilne naprava omogočajo branje pošte</a:t>
            </a:r>
          </a:p>
          <a:p>
            <a:pPr lvl="1"/>
            <a:r>
              <a:rPr lang="sl-SI" dirty="0" smtClean="0"/>
              <a:t>gesla za dostop do nabiralnikov</a:t>
            </a:r>
          </a:p>
          <a:p>
            <a:pPr lvl="1"/>
            <a:r>
              <a:rPr lang="sl-SI" dirty="0" smtClean="0"/>
              <a:t>zadnje prejete / poslane pošiljke</a:t>
            </a:r>
          </a:p>
          <a:p>
            <a:pPr lvl="1"/>
            <a:r>
              <a:rPr lang="sl-SI" dirty="0" smtClean="0"/>
              <a:t>...</a:t>
            </a:r>
          </a:p>
          <a:p>
            <a:r>
              <a:rPr lang="sl-SI" dirty="0" smtClean="0"/>
              <a:t>druge aplikacije in njihovi podatki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Dostop do medmrežnih storitev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primer podatkov na iPhone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F:\tools&gt;sqlite3.exe “iPhone2\Keychains\keychain-2.db”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SQLite</a:t>
            </a:r>
            <a:r>
              <a:rPr lang="en-US" sz="1800" dirty="0" smtClean="0">
                <a:latin typeface="Courier"/>
                <a:cs typeface="Courier"/>
              </a:rPr>
              <a:t> version 3.6.16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Enter “.help” for instructions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Enter SQL statements terminated with a “;”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sqlite</a:t>
            </a:r>
            <a:r>
              <a:rPr lang="en-US" sz="1800" dirty="0" smtClean="0">
                <a:latin typeface="Courier"/>
                <a:cs typeface="Courier"/>
              </a:rPr>
              <a:t>&gt; select </a:t>
            </a:r>
            <a:r>
              <a:rPr lang="en-US" sz="1800" dirty="0" err="1" smtClean="0">
                <a:latin typeface="Courier"/>
                <a:cs typeface="Courier"/>
              </a:rPr>
              <a:t>labl,acct,svce</a:t>
            </a:r>
            <a:r>
              <a:rPr lang="en-US" sz="1800" dirty="0" smtClean="0">
                <a:latin typeface="Courier"/>
                <a:cs typeface="Courier"/>
              </a:rPr>
              <a:t> from </a:t>
            </a:r>
            <a:r>
              <a:rPr lang="en-US" sz="1800" dirty="0" err="1" smtClean="0">
                <a:latin typeface="Courier"/>
                <a:cs typeface="Courier"/>
              </a:rPr>
              <a:t>genp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eric.rooster@yahoo.com|Yahoo</a:t>
            </a:r>
            <a:r>
              <a:rPr lang="en-US" sz="1800" dirty="0" smtClean="0">
                <a:latin typeface="Courier"/>
                <a:cs typeface="Courier"/>
              </a:rPr>
              <a:t>-token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erooster@live.com</a:t>
            </a:r>
            <a:r>
              <a:rPr lang="en-US" sz="1800" dirty="0" smtClean="0">
                <a:latin typeface="Courier"/>
                <a:cs typeface="Courier"/>
              </a:rPr>
              <a:t>|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erikroost@hotmail.com</a:t>
            </a:r>
            <a:r>
              <a:rPr lang="en-US" sz="1800" dirty="0" smtClean="0">
                <a:latin typeface="Courier"/>
                <a:cs typeface="Courier"/>
              </a:rPr>
              <a:t>|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therooster@hotmail.com</a:t>
            </a:r>
            <a:r>
              <a:rPr lang="en-US" sz="1800" dirty="0" smtClean="0">
                <a:latin typeface="Courier"/>
                <a:cs typeface="Courier"/>
              </a:rPr>
              <a:t>|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latin typeface="Courier"/>
                <a:cs typeface="Courier"/>
              </a:rPr>
              <a:t>|</a:t>
            </a:r>
            <a:r>
              <a:rPr lang="en-US" sz="1800" dirty="0" err="1" smtClean="0">
                <a:latin typeface="Courier"/>
                <a:cs typeface="Courier"/>
              </a:rPr>
              <a:t>therooster@hotmail.com|com.apple.itunesstored.keychain</a:t>
            </a:r>
            <a:endParaRPr lang="en-US" sz="1800" dirty="0" smtClean="0">
              <a:latin typeface="Courier"/>
              <a:cs typeface="Courier"/>
            </a:endParaRP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erooster|MMODBracketsAccount</a:t>
            </a:r>
            <a:r>
              <a:rPr lang="en-US" sz="1800" dirty="0" smtClean="0">
                <a:latin typeface="Courier"/>
                <a:cs typeface="Courier"/>
              </a:rPr>
              <a:t>|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err="1" smtClean="0">
                <a:latin typeface="Courier"/>
                <a:cs typeface="Courier"/>
              </a:rPr>
              <a:t>LumosityBrainTrainer|erooster|LumosityBrainTrainer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endParaRPr lang="sl-SI" sz="1800" dirty="0" smtClean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Geografski podatki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8788" cy="134292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sl-SI" dirty="0" smtClean="0"/>
              <a:t>hrani se lahko zgodovina prehodov med baznimi postajami</a:t>
            </a:r>
          </a:p>
          <a:p>
            <a:pPr>
              <a:lnSpc>
                <a:spcPct val="85000"/>
              </a:lnSpc>
            </a:pPr>
            <a:r>
              <a:rPr lang="sl-SI" dirty="0" smtClean="0"/>
              <a:t>GPS naprave lahko hranijo natančne koordinate</a:t>
            </a:r>
          </a:p>
        </p:txBody>
      </p:sp>
      <p:pic>
        <p:nvPicPr>
          <p:cNvPr id="25" name="Picture 6" descr="C:\Users\Hariprasad\Desktop\Casey - DECC3E\Casey_DECC3E_Image_bank\Imagebank\JPG\f20-06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402" y="3174800"/>
            <a:ext cx="6661150" cy="318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Geografski podatki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3394635" cy="44587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sl-SI" dirty="0" smtClean="0"/>
              <a:t>slike lahko hranijo podatke o tem kdaj in kje so bile posnete</a:t>
            </a:r>
          </a:p>
          <a:p>
            <a:pPr lvl="1">
              <a:lnSpc>
                <a:spcPct val="85000"/>
              </a:lnSpc>
            </a:pPr>
            <a:r>
              <a:rPr lang="sl-SI" dirty="0" smtClean="0"/>
              <a:t>prim EXIF format</a:t>
            </a:r>
          </a:p>
          <a:p>
            <a:pPr lvl="1">
              <a:lnSpc>
                <a:spcPct val="85000"/>
              </a:lnSpc>
            </a:pPr>
            <a:endParaRPr lang="sl-SI" dirty="0" smtClean="0"/>
          </a:p>
          <a:p>
            <a:pPr>
              <a:lnSpc>
                <a:spcPct val="85000"/>
              </a:lnSpc>
            </a:pPr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geografske podatke v vašem telefonu.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6" name="Picture 6" descr="C:\Users\Hariprasad\Desktop\Casey - DECC3E\Casey_DECC3E_Image_bank\Imagebank\JPG\f20-07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2048933"/>
            <a:ext cx="4105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grada noge 3"/>
          <p:cNvSpPr>
            <a:spLocks noGrp="1"/>
          </p:cNvSpPr>
          <p:nvPr>
            <p:ph type="ftr" sz="quarter" idx="10"/>
          </p:nvPr>
        </p:nvSpPr>
        <p:spPr>
          <a:xfrm>
            <a:off x="168275" y="635635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67589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Drugi podatki</a:t>
            </a:r>
            <a:endParaRPr lang="sl-SI" sz="1800" dirty="0"/>
          </a:p>
        </p:txBody>
      </p:sp>
      <p:sp>
        <p:nvSpPr>
          <p:cNvPr id="675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9323" cy="160866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sl-SI" dirty="0" smtClean="0"/>
              <a:t>koledar, zapiski, ...</a:t>
            </a:r>
          </a:p>
          <a:p>
            <a:pPr lvl="1">
              <a:lnSpc>
                <a:spcPct val="85000"/>
              </a:lnSpc>
            </a:pPr>
            <a:endParaRPr lang="sl-SI" dirty="0" smtClean="0"/>
          </a:p>
          <a:p>
            <a:pPr>
              <a:lnSpc>
                <a:spcPct val="85000"/>
              </a:lnSpc>
            </a:pPr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koledarske podatke v vašem telefonu.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" name="Picture 6" descr="C:\Users\Hariprasad\Desktop\Casey - DECC3E\Casey_DECC3E_Image_bank\Imagebank\JPG\f20-0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7413" y="3468158"/>
            <a:ext cx="6340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grada noge 3"/>
          <p:cNvSpPr>
            <a:spLocks noGrp="1"/>
          </p:cNvSpPr>
          <p:nvPr>
            <p:ph type="ftr" sz="quarter" idx="10"/>
          </p:nvPr>
        </p:nvSpPr>
        <p:spPr>
          <a:xfrm>
            <a:off x="306388" y="6400800"/>
            <a:ext cx="2133600" cy="365125"/>
          </a:xfrm>
          <a:noFill/>
        </p:spPr>
        <p:txBody>
          <a:bodyPr/>
          <a:lstStyle/>
          <a:p>
            <a:r>
              <a:rPr lang="en-US" smtClean="0"/>
              <a:t>Andrej Brodnik: Digitalna forenzika</a:t>
            </a:r>
            <a:endParaRPr lang="sl-SI" dirty="0"/>
          </a:p>
        </p:txBody>
      </p:sp>
      <p:sp>
        <p:nvSpPr>
          <p:cNvPr id="8090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Napadi na mobilne naprave</a:t>
            </a:r>
            <a:br>
              <a:rPr lang="sl-SI" dirty="0" smtClean="0"/>
            </a:br>
            <a:endParaRPr lang="sl-SI" sz="1800" dirty="0"/>
          </a:p>
        </p:txBody>
      </p:sp>
      <p:sp>
        <p:nvSpPr>
          <p:cNvPr id="8090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64229"/>
            <a:ext cx="7772400" cy="238283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sl-SI" sz="2000" dirty="0" smtClean="0"/>
              <a:t>napadelec naloži svojo kodo na napravo</a:t>
            </a:r>
          </a:p>
          <a:p>
            <a:pPr lvl="1">
              <a:lnSpc>
                <a:spcPct val="85000"/>
              </a:lnSpc>
            </a:pPr>
            <a:r>
              <a:rPr lang="sl-SI" sz="1800" dirty="0" smtClean="0"/>
              <a:t>preko omrežja</a:t>
            </a:r>
          </a:p>
          <a:p>
            <a:pPr lvl="1">
              <a:lnSpc>
                <a:spcPct val="85000"/>
              </a:lnSpc>
            </a:pPr>
            <a:r>
              <a:rPr lang="sl-SI" sz="1800" dirty="0" smtClean="0"/>
              <a:t>uporabnik naloži aplikacijo, ki sicer izgleda uporabna in prijazna (</a:t>
            </a:r>
            <a:r>
              <a:rPr lang="en-US" sz="1800" dirty="0" smtClean="0"/>
              <a:t>http://</a:t>
            </a:r>
            <a:r>
              <a:rPr lang="en-US" sz="1800" dirty="0" err="1" smtClean="0"/>
              <a:t>www.theregister</a:t>
            </a:r>
            <a:r>
              <a:rPr lang="en-US" sz="1800" dirty="0" smtClean="0"/>
              <a:t> .co.uk/2010/01/11/android_phishing_app/)</a:t>
            </a:r>
            <a:endParaRPr lang="sl-SI" sz="1800" dirty="0" smtClean="0"/>
          </a:p>
          <a:p>
            <a:pPr>
              <a:lnSpc>
                <a:spcPct val="85000"/>
              </a:lnSpc>
            </a:pPr>
            <a:r>
              <a:rPr lang="sl-SI" sz="2000" dirty="0" smtClean="0"/>
              <a:t>aplikacija pobira gesla, ...</a:t>
            </a:r>
          </a:p>
          <a:p>
            <a:pPr lvl="1">
              <a:lnSpc>
                <a:spcPct val="85000"/>
              </a:lnSpc>
            </a:pPr>
            <a:r>
              <a:rPr lang="sl-SI" sz="1800" dirty="0" smtClean="0"/>
              <a:t>omogoči dostop napadalcu do bančnih računov ...</a:t>
            </a:r>
          </a:p>
          <a:p>
            <a:pPr lvl="1">
              <a:lnSpc>
                <a:spcPct val="85000"/>
              </a:lnSpc>
            </a:pPr>
            <a:r>
              <a:rPr lang="sl-SI" sz="1800" dirty="0" smtClean="0"/>
              <a:t>glej MobileSpy (</a:t>
            </a:r>
            <a:r>
              <a:rPr lang="en-US" sz="1800" dirty="0" smtClean="0">
                <a:hlinkClick r:id="rId2"/>
              </a:rPr>
              <a:t>http://www.mobile-spy.com/</a:t>
            </a:r>
            <a:r>
              <a:rPr lang="sl-SI" sz="1800" dirty="0" smtClean="0"/>
              <a:t>)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88" y="4047067"/>
            <a:ext cx="6519333" cy="263834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Celični </a:t>
            </a:r>
            <a:r>
              <a:rPr lang="sl-SI" dirty="0" smtClean="0"/>
              <a:t>(mobilni) telefoni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597399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l-SI" i="1" dirty="0" smtClean="0">
                <a:solidFill>
                  <a:srgbClr val="FFFF00"/>
                </a:solidFill>
              </a:rPr>
              <a:t>poglavje 20</a:t>
            </a:r>
          </a:p>
          <a:p>
            <a:r>
              <a:rPr lang="sl-SI" dirty="0" smtClean="0"/>
              <a:t>različne tehnologije prenosa podatkov</a:t>
            </a:r>
          </a:p>
          <a:p>
            <a:r>
              <a:rPr lang="sl-SI" dirty="0" smtClean="0"/>
              <a:t>včasih predvsem telefoni, danes predvsem računalniki</a:t>
            </a:r>
          </a:p>
          <a:p>
            <a:r>
              <a:rPr lang="sl-SI" dirty="0" smtClean="0"/>
              <a:t>bogat vir osebnih podatkov</a:t>
            </a:r>
          </a:p>
          <a:p>
            <a:pPr lvl="1"/>
            <a:r>
              <a:rPr lang="sl-SI" dirty="0" smtClean="0"/>
              <a:t>zgodovina klicev (prihodnih, odhodnih in zgrešenih)</a:t>
            </a:r>
          </a:p>
          <a:p>
            <a:pPr lvl="1"/>
            <a:r>
              <a:rPr lang="sl-SI" dirty="0" smtClean="0"/>
              <a:t>zgodovina sporočil SMS in MMS (prihodnih in odhodnih)</a:t>
            </a:r>
          </a:p>
          <a:p>
            <a:pPr lvl="1"/>
            <a:r>
              <a:rPr lang="sl-SI" dirty="0" smtClean="0"/>
              <a:t>zgodovina podatkov o mestu nahajanja</a:t>
            </a:r>
          </a:p>
          <a:p>
            <a:pPr lvl="1"/>
            <a:r>
              <a:rPr lang="sl-SI" dirty="0" smtClean="0"/>
              <a:t>slike, dnevniki, koledarji, ...</a:t>
            </a:r>
          </a:p>
          <a:p>
            <a:pPr lvl="1"/>
            <a:r>
              <a:rPr lang="sl-SI" dirty="0" smtClean="0"/>
              <a:t>dostopi do spletnih omrežij – skratka takorekoč vsi podatki, ki se nahajajo tudi na običajnih računalnikih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Napadi na mobilne naprave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Kako deluje MobileSpy?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Najdite programje, ki vam lahko škoduje na Android sistemu?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Naredite svoj program, ki pobira podatke na Android (iPhone) sistemu. Je lahko to tudi uporabno programje?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Misli širše</a:t>
            </a:r>
            <a:endParaRPr lang="sl-SI" sz="1800" dirty="0"/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565" y="1600200"/>
            <a:ext cx="7878788" cy="4648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sl-SI" dirty="0" smtClean="0"/>
              <a:t>dodatni podatki:</a:t>
            </a: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uporabnikov računalnik</a:t>
            </a:r>
          </a:p>
          <a:p>
            <a:pPr lvl="1"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operater: klicni center in bazne postaje</a:t>
            </a:r>
          </a:p>
          <a:p>
            <a:pPr>
              <a:lnSpc>
                <a:spcPct val="85000"/>
              </a:lnSpc>
            </a:pPr>
            <a:r>
              <a:rPr lang="sl-SI" dirty="0" smtClean="0">
                <a:ea typeface="ＭＳ Ｐゴシック" pitchFamily="-112" charset="-128"/>
              </a:rPr>
              <a:t>naprave, o katerih uporabnik nekaj ve (tranzitivnost)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Rokovanje z napravo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83726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naprava se lahko brezžično poveže s svetom</a:t>
            </a:r>
          </a:p>
          <a:p>
            <a:r>
              <a:rPr lang="sl-SI" dirty="0" smtClean="0"/>
              <a:t>onemogočiti</a:t>
            </a:r>
          </a:p>
          <a:p>
            <a:pPr lvl="1"/>
            <a:r>
              <a:rPr lang="sl-SI" dirty="0" smtClean="0"/>
              <a:t>umakniti napajanje</a:t>
            </a:r>
          </a:p>
          <a:p>
            <a:pPr lvl="1"/>
            <a:r>
              <a:rPr lang="sl-SI" dirty="0" smtClean="0"/>
              <a:t>drugi načini 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10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3363" y="3589867"/>
            <a:ext cx="572452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Rokovanje z napravo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735666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umakniti pomnilniške module</a:t>
            </a:r>
          </a:p>
          <a:p>
            <a:pPr lvl="1"/>
            <a:r>
              <a:rPr lang="sl-SI" dirty="0" smtClean="0"/>
              <a:t>pomnilniški moduli so vedno manjši</a:t>
            </a:r>
          </a:p>
          <a:p>
            <a:r>
              <a:rPr lang="sl-SI" dirty="0" smtClean="0"/>
              <a:t>običajno FAT datotečni sistem</a:t>
            </a:r>
          </a:p>
          <a:p>
            <a:r>
              <a:rPr lang="sl-SI" dirty="0" smtClean="0"/>
              <a:t>sicer običajni postopki (podpis, dnevnik, ...)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6" descr="C:\Users\Hariprasad\Desktop\Casey - DECC3E\Casey_DECC3E_Image_bank\Imagebank\JPG\f20-1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7138" y="3335867"/>
            <a:ext cx="600075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Prid0bivanje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različni načini dostopa pri različnih modelih</a:t>
            </a:r>
          </a:p>
          <a:p>
            <a:pPr lvl="1"/>
            <a:r>
              <a:rPr lang="sl-SI" dirty="0" smtClean="0"/>
              <a:t>nima vsaka naprava USB vodila</a:t>
            </a:r>
          </a:p>
          <a:p>
            <a:r>
              <a:rPr lang="sl-SI" dirty="0" smtClean="0"/>
              <a:t>primeri:</a:t>
            </a:r>
          </a:p>
          <a:p>
            <a:pPr lvl="1"/>
            <a:r>
              <a:rPr lang="sl-SI" dirty="0" smtClean="0"/>
              <a:t>preko uporabniškega vmesnika</a:t>
            </a:r>
          </a:p>
          <a:p>
            <a:pPr lvl="1"/>
            <a:r>
              <a:rPr lang="sl-SI" dirty="0" smtClean="0"/>
              <a:t>preko komunikacijskih vrat</a:t>
            </a:r>
          </a:p>
          <a:p>
            <a:pPr lvl="1"/>
            <a:r>
              <a:rPr lang="sl-SI" dirty="0" smtClean="0"/>
              <a:t>notranjega vodila (Nokia F-BUS, </a:t>
            </a:r>
            <a:r>
              <a:rPr lang="sl-SI" i="1" dirty="0" smtClean="0"/>
              <a:t>Flash BUS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preko JTAG (</a:t>
            </a:r>
            <a:r>
              <a:rPr lang="en-US" i="1" dirty="0" smtClean="0"/>
              <a:t>Joint Test Action Group</a:t>
            </a:r>
            <a:r>
              <a:rPr lang="sl-SI" dirty="0" smtClean="0"/>
              <a:t>) vmesnika</a:t>
            </a:r>
          </a:p>
          <a:p>
            <a:pPr lvl="1"/>
            <a:r>
              <a:rPr lang="sl-SI" dirty="0" smtClean="0"/>
              <a:t>preko neposrednega dostopa do čipa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Prid0bivanje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nekatere naprave omogočajo agentni dostop</a:t>
            </a:r>
          </a:p>
          <a:p>
            <a:pPr lvl="1"/>
            <a:r>
              <a:rPr lang="sl-SI" dirty="0" smtClean="0"/>
              <a:t>ko se naprava zažene, se naloži naš agent, ki prevzame nadzor nad napravo (iPhone)</a:t>
            </a:r>
          </a:p>
          <a:p>
            <a:r>
              <a:rPr lang="sl-SI" dirty="0" smtClean="0"/>
              <a:t>včasih lahko prekinemo nalaganje programja in vsilimo našo kodo kot nadaljnje nalaganje</a:t>
            </a:r>
          </a:p>
          <a:p>
            <a:r>
              <a:rPr lang="sl-SI" dirty="0" smtClean="0"/>
              <a:t>proizvajalci nudijo programje za arhiviranje podatkov, ki omogoča tudi dostop do zbrisanih in ostalih podatkov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73667"/>
          </a:xfrm>
        </p:spPr>
        <p:txBody>
          <a:bodyPr>
            <a:normAutofit/>
          </a:bodyPr>
          <a:lstStyle/>
          <a:p>
            <a:r>
              <a:rPr lang="sl-SI" dirty="0" smtClean="0"/>
              <a:t>primer analize shranjenih podatkov z arhivom z orodjem XACT (Motorolina naprava)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0-1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701" y="2387595"/>
            <a:ext cx="53101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Primeri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973667"/>
          </a:xfrm>
        </p:spPr>
        <p:txBody>
          <a:bodyPr>
            <a:normAutofit/>
          </a:bodyPr>
          <a:lstStyle/>
          <a:p>
            <a:r>
              <a:rPr lang="sl-SI" dirty="0" smtClean="0"/>
              <a:t>naprava, ki je delno uničena, morda še vedno dovolj deluje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14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686911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Orodja za mobilne naprave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katerokoli orodje omogoča predvsem dostop do pomnilnika naprave (prim. disk)</a:t>
            </a:r>
          </a:p>
          <a:p>
            <a:r>
              <a:rPr lang="sl-SI" dirty="0" smtClean="0"/>
              <a:t>pri disku je dostop relativno varen, ker sam po sebi ne more spreminjati vsebine</a:t>
            </a:r>
          </a:p>
          <a:p>
            <a:r>
              <a:rPr lang="sl-SI" dirty="0" smtClean="0"/>
              <a:t>pri mobilni napravi to ni nujno res</a:t>
            </a:r>
          </a:p>
          <a:p>
            <a:r>
              <a:rPr lang="sl-SI" dirty="0" smtClean="0"/>
              <a:t>posebej pri tujih aplikacijah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Orodja za mobilne naprave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868768" cy="634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000" dirty="0" smtClean="0"/>
              <a:t>XRY (</a:t>
            </a:r>
            <a:r>
              <a:rPr lang="en-US" sz="2000" dirty="0" smtClean="0">
                <a:hlinkClick r:id="rId2"/>
              </a:rPr>
              <a:t>http://www.msab.com/</a:t>
            </a:r>
            <a:r>
              <a:rPr lang="en-US" sz="2000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15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2777066"/>
            <a:ext cx="35861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18031" y="1600201"/>
            <a:ext cx="3868768" cy="1176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lvl="0" indent="-349250" defTabSz="914400">
              <a:spcBef>
                <a:spcPts val="2000"/>
              </a:spcBef>
            </a:pPr>
            <a:r>
              <a:rPr lang="en-US" sz="2000" dirty="0" err="1" smtClean="0"/>
              <a:t>Cellebrite</a:t>
            </a:r>
            <a:r>
              <a:rPr lang="en-US" sz="2000" dirty="0" smtClean="0"/>
              <a:t> UFED (</a:t>
            </a:r>
            <a:r>
              <a:rPr lang="en-US" sz="2000" i="1" dirty="0" smtClean="0"/>
              <a:t>Universal Forensic Extraction Device</a:t>
            </a:r>
            <a:r>
              <a:rPr lang="en-US" sz="2000" dirty="0" smtClean="0"/>
              <a:t>) - </a:t>
            </a:r>
            <a:r>
              <a:rPr lang="en-US" sz="2000" dirty="0" smtClean="0">
                <a:hlinkClick r:id="rId4"/>
              </a:rPr>
              <a:t>http://www.cellebrite.com/</a:t>
            </a:r>
            <a:endParaRPr lang="en-US" sz="2000" dirty="0" smtClean="0"/>
          </a:p>
        </p:txBody>
      </p:sp>
      <p:pic>
        <p:nvPicPr>
          <p:cNvPr id="8" name="Picture 6" descr="C:\Users\Hariprasad\Desktop\Casey - DECC3E\Casey_DECC3E_Image_bank\Imagebank\JPG\f20-16-97801237426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2042" y="2777066"/>
            <a:ext cx="2910312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Podatki na celičnem telefonu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555066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Primer (POCKET-DIAL M FOR MURDER):</a:t>
            </a:r>
          </a:p>
          <a:p>
            <a:pPr lvl="1">
              <a:buNone/>
            </a:pPr>
            <a:r>
              <a:rPr lang="sl-SI" i="1" dirty="0" smtClean="0"/>
              <a:t>Storilec je imel v žepu telefon, ki je poklical ženin telefon med tem, ko je moril žrtev. Na ženini strani se je sprožila zapisovalna naprava (tajnica), ki je vse skupaj posnela.</a:t>
            </a:r>
            <a:endParaRPr lang="sl-SI" dirty="0" smtClean="0"/>
          </a:p>
          <a:p>
            <a:r>
              <a:rPr lang="sl-SI" dirty="0" smtClean="0"/>
              <a:t>telefoni postajajo sposobnejši, ker vsebujejo več V/I naprav</a:t>
            </a:r>
          </a:p>
          <a:p>
            <a:pPr lvl="1"/>
            <a:r>
              <a:rPr lang="sl-SI" dirty="0" smtClean="0"/>
              <a:t>merilci temperature</a:t>
            </a:r>
          </a:p>
          <a:p>
            <a:pPr lvl="1"/>
            <a:r>
              <a:rPr lang="sl-SI" dirty="0" smtClean="0"/>
              <a:t>pospeškometri</a:t>
            </a:r>
          </a:p>
          <a:p>
            <a:pPr lvl="1"/>
            <a:r>
              <a:rPr lang="sl-SI" dirty="0" smtClean="0"/>
              <a:t>bralniki kreditnih kartic</a:t>
            </a:r>
          </a:p>
          <a:p>
            <a:pPr lvl="1"/>
            <a:r>
              <a:rPr lang="sl-SI" dirty="0" smtClean="0"/>
              <a:t>...</a:t>
            </a:r>
          </a:p>
          <a:p>
            <a:pPr lvl="1"/>
            <a:r>
              <a:rPr lang="sl-SI" dirty="0" smtClean="0"/>
              <a:t>uporaba enot je neizmerna; npr. pri določeni temperaturi se sproži akcija</a:t>
            </a:r>
          </a:p>
          <a:p>
            <a:r>
              <a:rPr lang="sl-SI" dirty="0" smtClean="0"/>
              <a:t>telefoni so postali celoviti vgrajeni sistemi (</a:t>
            </a:r>
            <a:r>
              <a:rPr lang="sl-SI" i="1" dirty="0" smtClean="0"/>
              <a:t>embedded systems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Orodja za mobilne naprave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3775635" cy="10244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Logicube</a:t>
            </a:r>
            <a:r>
              <a:rPr lang="en-US" dirty="0" smtClean="0"/>
              <a:t> </a:t>
            </a:r>
            <a:r>
              <a:rPr lang="en-US" dirty="0" err="1" smtClean="0"/>
              <a:t>CellDEK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http://www.logicube.com/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84" y="3401484"/>
            <a:ext cx="2692400" cy="16637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22253" y="1600200"/>
            <a:ext cx="3775635" cy="399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 err="1" smtClean="0"/>
              <a:t>MOBILedit</a:t>
            </a:r>
            <a:r>
              <a:rPr lang="en-US" sz="2400" dirty="0" smtClean="0"/>
              <a:t>! Forensic (</a:t>
            </a:r>
            <a:r>
              <a:rPr lang="en-US" sz="2400" dirty="0" smtClean="0">
                <a:hlinkClick r:id="rId4"/>
              </a:rPr>
              <a:t>http://mobiledit.com/</a:t>
            </a:r>
            <a:r>
              <a:rPr lang="en-US" sz="2400" dirty="0" smtClean="0"/>
              <a:t>)</a:t>
            </a:r>
          </a:p>
          <a:p>
            <a:pPr marL="457200" lvl="0" indent="-457200" defTabSz="914400">
              <a:spcBef>
                <a:spcPts val="2000"/>
              </a:spcBef>
              <a:buFont typeface="Arial"/>
              <a:buChar char="•"/>
            </a:pPr>
            <a:r>
              <a:rPr lang="en-US" sz="2400" dirty="0" err="1" smtClean="0"/>
              <a:t>programska</a:t>
            </a:r>
            <a:r>
              <a:rPr lang="en-US" sz="2400" dirty="0" smtClean="0"/>
              <a:t> </a:t>
            </a:r>
            <a:r>
              <a:rPr lang="en-US" sz="2400" dirty="0" err="1" smtClean="0"/>
              <a:t>oprema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analizo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Orodja za mobilne naprave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1600200"/>
            <a:ext cx="7878788" cy="668867"/>
          </a:xfrm>
        </p:spPr>
        <p:txBody>
          <a:bodyPr>
            <a:normAutofit/>
          </a:bodyPr>
          <a:lstStyle/>
          <a:p>
            <a:pPr lvl="1"/>
            <a:r>
              <a:rPr lang="sl-SI" dirty="0" smtClean="0"/>
              <a:t>iXAM (</a:t>
            </a:r>
            <a:r>
              <a:rPr lang="en-US" dirty="0" smtClean="0">
                <a:hlinkClick r:id="rId2"/>
              </a:rPr>
              <a:t>http://www.ixam-forensics.com/</a:t>
            </a:r>
            <a:r>
              <a:rPr lang="en-US" dirty="0" smtClean="0"/>
              <a:t>)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0-17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467" y="2269067"/>
            <a:ext cx="5343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Orodja za mobilne naprave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66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dirty="0" smtClean="0"/>
              <a:t>Twister Flasher</a:t>
            </a:r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0-1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953" y="2422525"/>
            <a:ext cx="7772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Preiskava – datotečni sistem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odvisno od naprave</a:t>
            </a:r>
          </a:p>
          <a:p>
            <a:pPr lvl="1"/>
            <a:r>
              <a:rPr lang="sl-SI" dirty="0" smtClean="0"/>
              <a:t>posebni</a:t>
            </a:r>
          </a:p>
          <a:p>
            <a:pPr lvl="1"/>
            <a:r>
              <a:rPr lang="sl-SI" dirty="0" smtClean="0"/>
              <a:t>vgrajeni v sisteme Qualcomm (BREW, </a:t>
            </a:r>
            <a:r>
              <a:rPr lang="en-US" dirty="0" smtClean="0"/>
              <a:t>Binary Runtime Environment for Wireless)</a:t>
            </a:r>
          </a:p>
          <a:p>
            <a:pPr lvl="1"/>
            <a:r>
              <a:rPr lang="en-US" dirty="0" smtClean="0"/>
              <a:t>FAT, ext2, ext3, HSFX, …</a:t>
            </a:r>
          </a:p>
          <a:p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voljo</a:t>
            </a:r>
            <a:r>
              <a:rPr lang="en-US" dirty="0" smtClean="0"/>
              <a:t> </a:t>
            </a:r>
            <a:r>
              <a:rPr lang="en-US" dirty="0" err="1" smtClean="0"/>
              <a:t>različna</a:t>
            </a:r>
            <a:r>
              <a:rPr lang="en-US" dirty="0" smtClean="0"/>
              <a:t> </a:t>
            </a:r>
            <a:r>
              <a:rPr lang="en-US" dirty="0" err="1" smtClean="0"/>
              <a:t>orodja</a:t>
            </a:r>
            <a:r>
              <a:rPr lang="en-US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3165517" cy="3683000"/>
          </a:xfrm>
        </p:spPr>
        <p:txBody>
          <a:bodyPr>
            <a:normAutofit/>
          </a:bodyPr>
          <a:lstStyle/>
          <a:p>
            <a:pPr marL="349250" lvl="1" indent="-349250">
              <a:spcBef>
                <a:spcPts val="2000"/>
              </a:spcBef>
              <a:buClrTx/>
              <a:buNone/>
            </a:pPr>
            <a:r>
              <a:rPr lang="en-US" dirty="0" err="1" smtClean="0"/>
              <a:t>BitPim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http://www.bitpim.org/</a:t>
            </a:r>
            <a:r>
              <a:rPr lang="en-US" dirty="0" smtClean="0"/>
              <a:t>) – Motorola CDMA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0-19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467" y="1573174"/>
            <a:ext cx="4933421" cy="456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osnovnih orodij ...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7535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Forensic Toolkit, FTK (</a:t>
            </a:r>
            <a:r>
              <a:rPr lang="en-US" sz="2000" dirty="0" smtClean="0">
                <a:hlinkClick r:id="rId2"/>
              </a:rPr>
              <a:t>http://accessdata.com/products/computer-forensics/ftk</a:t>
            </a:r>
            <a:r>
              <a:rPr lang="en-US" sz="2000" dirty="0" smtClean="0"/>
              <a:t>) – </a:t>
            </a:r>
            <a:r>
              <a:rPr lang="en-US" sz="2000" dirty="0" err="1" smtClean="0"/>
              <a:t>iPhone</a:t>
            </a:r>
            <a:endParaRPr lang="sl-SI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7" descr="C:\Users\Hariprasad\Desktop\Casey - DECC3E\Casey_DECC3E_Image_bank\Imagebank\JPG\f20-20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2146" y="1965325"/>
            <a:ext cx="640238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Neceloviti podatki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192193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četudi nimamo vseh podatkov, lahko iz logičnih podatkov rekunstruiramo delno zbrisane podatke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6" descr="C:\Users\Hariprasad\Desktop\Casey - DECC3E\Casey_DECC3E_Image_bank\Imagebank\JPG\f20-2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067" y="4013200"/>
            <a:ext cx="5457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93067" y="4402667"/>
            <a:ext cx="3454400" cy="169333"/>
          </a:xfrm>
          <a:prstGeom prst="rect">
            <a:avLst/>
          </a:prstGeom>
          <a:solidFill>
            <a:schemeClr val="accent3">
              <a:alpha val="1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Neceloviti podatki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192193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če je običajen datotečni sistem (FAT, ext2, ext3, HFS, ...) že znana orodja</a:t>
            </a:r>
          </a:p>
          <a:p>
            <a:pPr lvl="1"/>
            <a:r>
              <a:rPr lang="sl-SI" sz="1800" dirty="0" smtClean="0"/>
              <a:t>EnCase in izbrisane slike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9" name="Picture 6" descr="C:\Users\Hariprasad\Desktop\Casey - DECC3E\Casey_DECC3E_Image_bank\Imagebank\JPG\f20-2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795" y="2311400"/>
            <a:ext cx="640873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Neceloviti podatki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1"/>
            <a:ext cx="8474117" cy="641350"/>
          </a:xfrm>
        </p:spPr>
        <p:txBody>
          <a:bodyPr>
            <a:normAutofit lnSpcReduction="10000"/>
          </a:bodyPr>
          <a:lstStyle/>
          <a:p>
            <a:r>
              <a:rPr lang="sl-SI" sz="2000" dirty="0" smtClean="0"/>
              <a:t>v primeru sestavljenih datotek (MMS, docx, ...) lahko najdemo dele podatkov </a:t>
            </a:r>
            <a:endParaRPr lang="sl-SI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23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2241550"/>
            <a:ext cx="47704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393020"/>
            <a:ext cx="2302933" cy="41341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6045204"/>
            <a:ext cx="609600" cy="164252"/>
          </a:xfrm>
          <a:prstGeom prst="rect">
            <a:avLst/>
          </a:prstGeom>
          <a:solidFill>
            <a:schemeClr val="accent3">
              <a:alpha val="22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Neceloviti podatki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1"/>
            <a:ext cx="8474117" cy="1119832"/>
          </a:xfrm>
        </p:spPr>
        <p:txBody>
          <a:bodyPr>
            <a:normAutofit fontScale="92500" lnSpcReduction="20000"/>
          </a:bodyPr>
          <a:lstStyle/>
          <a:p>
            <a:r>
              <a:rPr lang="sl-SI" sz="2000" dirty="0" smtClean="0"/>
              <a:t>primer zajetih podatkov z orodjem DFF (</a:t>
            </a:r>
            <a:r>
              <a:rPr lang="sl-SI" sz="2000" i="1" dirty="0" smtClean="0"/>
              <a:t>Digital Forensic Framework, </a:t>
            </a:r>
            <a:r>
              <a:rPr lang="en-US" sz="2000" i="1" dirty="0" smtClean="0">
                <a:hlinkClick r:id="rId2"/>
              </a:rPr>
              <a:t>http://www.digital-forensic.org/</a:t>
            </a:r>
            <a:r>
              <a:rPr lang="sl-SI" sz="2000" dirty="0" smtClean="0"/>
              <a:t>)</a:t>
            </a:r>
          </a:p>
          <a:p>
            <a:r>
              <a:rPr lang="sl-SI" sz="2000" i="1" dirty="0" smtClean="0">
                <a:solidFill>
                  <a:srgbClr val="FFFF00"/>
                </a:solidFill>
              </a:rPr>
              <a:t>Izziv:</a:t>
            </a:r>
            <a:r>
              <a:rPr lang="sl-SI" sz="2000" dirty="0" smtClean="0">
                <a:solidFill>
                  <a:srgbClr val="FFFF00"/>
                </a:solidFill>
              </a:rPr>
              <a:t> preučite okolje in kako se ga razširja.</a:t>
            </a:r>
            <a:r>
              <a:rPr lang="sl-SI" sz="2000" dirty="0" smtClean="0"/>
              <a:t> </a:t>
            </a:r>
            <a:endParaRPr lang="sl-SI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9" name="Picture 6" descr="C:\Users\Hariprasad\Desktop\Casey - DECC3E\Casey_DECC3E_Image_bank\Imagebank\JPG\f20-25-9780123742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6609" y="2720033"/>
            <a:ext cx="6811279" cy="36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Forenzika mobilnih naprav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sl-SI" dirty="0" smtClean="0"/>
              <a:t>naprave imajo sposobnejše operacijske sisteme</a:t>
            </a:r>
          </a:p>
          <a:p>
            <a:pPr lvl="1"/>
            <a:r>
              <a:rPr lang="sl-SI" dirty="0" smtClean="0"/>
              <a:t>Android</a:t>
            </a:r>
          </a:p>
          <a:p>
            <a:pPr lvl="1"/>
            <a:r>
              <a:rPr lang="sl-SI" dirty="0" smtClean="0"/>
              <a:t>Blackberry</a:t>
            </a:r>
          </a:p>
          <a:p>
            <a:pPr lvl="1"/>
            <a:r>
              <a:rPr lang="sl-SI" dirty="0" smtClean="0"/>
              <a:t>iPhone</a:t>
            </a:r>
          </a:p>
          <a:p>
            <a:pPr lvl="1"/>
            <a:r>
              <a:rPr lang="sl-SI" dirty="0" smtClean="0"/>
              <a:t>Windows Mobile</a:t>
            </a:r>
          </a:p>
          <a:p>
            <a:r>
              <a:rPr lang="sl-SI" dirty="0" smtClean="0"/>
              <a:t>in starejše operacijske sistem (SYMBIAN, ...)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Oblika datoteke SMIL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600200"/>
            <a:ext cx="8474117" cy="4639235"/>
          </a:xfrm>
        </p:spPr>
        <p:txBody>
          <a:bodyPr>
            <a:normAutofit/>
          </a:bodyPr>
          <a:lstStyle/>
          <a:p>
            <a:r>
              <a:rPr lang="en-US" i="1" dirty="0" smtClean="0"/>
              <a:t>Synchronized Multimedia Integration Language</a:t>
            </a:r>
            <a:endParaRPr lang="sl-SI" i="1" dirty="0" smtClean="0"/>
          </a:p>
          <a:p>
            <a:pPr lvl="1"/>
            <a:r>
              <a:rPr lang="sl-SI" dirty="0" smtClean="0"/>
              <a:t>del W3C standarda - </a:t>
            </a:r>
            <a:r>
              <a:rPr lang="sl-SI" dirty="0" smtClean="0">
                <a:hlinkClick r:id="rId2"/>
              </a:rPr>
              <a:t>http://www.w3.org/AudioVideo/</a:t>
            </a:r>
            <a:endParaRPr lang="sl-SI" dirty="0" smtClean="0"/>
          </a:p>
          <a:p>
            <a:pPr lvl="1"/>
            <a:r>
              <a:rPr lang="sl-SI" dirty="0" smtClean="0"/>
              <a:t>inačice 1, 2 in 3 (</a:t>
            </a:r>
            <a:r>
              <a:rPr lang="en-US" dirty="0" smtClean="0">
                <a:hlinkClick r:id="rId3"/>
              </a:rPr>
              <a:t>http://www.w3.org/TR/SMIL3/</a:t>
            </a:r>
            <a:r>
              <a:rPr lang="en-US" dirty="0" smtClean="0"/>
              <a:t>)</a:t>
            </a:r>
          </a:p>
          <a:p>
            <a:r>
              <a:rPr lang="sl-SI" dirty="0" smtClean="0"/>
              <a:t>vključuje SVG predmete (povečljiva vektorska grafika, </a:t>
            </a:r>
            <a:r>
              <a:rPr lang="sl-SI" i="1" dirty="0" smtClean="0"/>
              <a:t>Scalable Vector Graphics</a:t>
            </a:r>
            <a:r>
              <a:rPr lang="sl-SI" dirty="0" smtClean="0"/>
              <a:t>)</a:t>
            </a:r>
          </a:p>
          <a:p>
            <a:r>
              <a:rPr lang="sl-SI" dirty="0" smtClean="0"/>
              <a:t>omogoča:</a:t>
            </a:r>
          </a:p>
          <a:p>
            <a:pPr lvl="1"/>
            <a:r>
              <a:rPr lang="sl-SI" dirty="0" smtClean="0"/>
              <a:t>animacijo, vključevanje drugih slik, modularizacijo, ...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Poiščite SMIL datoteko in jo preučite.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Naredite svojo SMIL datoteko ter jo pošljite na forum.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Neceloviti podatki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skladiščni medij je SSD</a:t>
            </a:r>
          </a:p>
          <a:p>
            <a:r>
              <a:rPr lang="sl-SI" dirty="0" smtClean="0"/>
              <a:t>podatki, ki so v shrambi, a niso strukturirani</a:t>
            </a:r>
          </a:p>
          <a:p>
            <a:pPr lvl="1"/>
            <a:r>
              <a:rPr lang="sl-SI" dirty="0" smtClean="0"/>
              <a:t>delno zbrisani podatki</a:t>
            </a:r>
          </a:p>
          <a:p>
            <a:pPr lvl="1"/>
            <a:r>
              <a:rPr lang="sl-SI" dirty="0" smtClean="0"/>
              <a:t>podatki v zbrisanih blokih, ki so razpršeni po enoti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preglejte forenzični izziv in rešitev DRFWS2010 (</a:t>
            </a:r>
            <a:r>
              <a:rPr lang="sl-SI" i="1" dirty="0" smtClean="0">
                <a:solidFill>
                  <a:srgbClr val="FFFF00"/>
                </a:solidFill>
              </a:rPr>
              <a:t>Digital Forensic Research Conference</a:t>
            </a:r>
            <a:r>
              <a:rPr lang="sl-SI" dirty="0" smtClean="0">
                <a:solidFill>
                  <a:srgbClr val="FFFF00"/>
                </a:solidFill>
              </a:rPr>
              <a:t>) – </a:t>
            </a:r>
            <a:r>
              <a:rPr lang="en-US" dirty="0" smtClean="0">
                <a:solidFill>
                  <a:srgbClr val="FFFF00"/>
                </a:solidFill>
                <a:hlinkClick r:id="rId3"/>
              </a:rPr>
              <a:t>http://www.dfrws.org/2010/challenge/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voljo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primeri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datotek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z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enoto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preglejte forenzični izziv in rešitev DRFWS2011 – </a:t>
            </a:r>
            <a:r>
              <a:rPr lang="en-US" dirty="0" smtClean="0">
                <a:solidFill>
                  <a:srgbClr val="FFFF00"/>
                </a:solidFill>
                <a:hlinkClick r:id="rId4"/>
              </a:rPr>
              <a:t>http://www.dfrws.org/2011/challenge/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preglejte forenzični izziv DRFWS2012  – </a:t>
            </a:r>
            <a:r>
              <a:rPr lang="en-US" dirty="0" smtClean="0">
                <a:solidFill>
                  <a:srgbClr val="FFFF00"/>
                </a:solidFill>
                <a:hlinkClick r:id="rId5"/>
              </a:rPr>
              <a:t>http://www.dfrws.org/2012/challenge/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sl-SI" dirty="0" smtClean="0"/>
          </a:p>
          <a:p>
            <a:pPr marL="349200">
              <a:spcBef>
                <a:spcPts val="0"/>
              </a:spcBef>
              <a:buNone/>
            </a:pPr>
            <a:endParaRPr lang="sl-SI" dirty="0" smtClean="0"/>
          </a:p>
          <a:p>
            <a:pPr lvl="1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Preiskava – ostali podatki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162608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veliko pametnih telefonov hrani svoje podatke v podatkovni bazi</a:t>
            </a:r>
          </a:p>
          <a:p>
            <a:pPr lvl="1"/>
            <a:r>
              <a:rPr lang="sl-SI" dirty="0" smtClean="0"/>
              <a:t>SQlite – Android, iPhone, Palm, ...</a:t>
            </a:r>
          </a:p>
          <a:p>
            <a:pPr lvl="1"/>
            <a:r>
              <a:rPr lang="sl-SI" dirty="0" smtClean="0"/>
              <a:t>cemail.vol – Windows Mobile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0-25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1153" y="3474917"/>
            <a:ext cx="5156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Preiskava – format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1789115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večinoma standardni formati</a:t>
            </a:r>
          </a:p>
          <a:p>
            <a:r>
              <a:rPr lang="sl-SI" dirty="0" smtClean="0"/>
              <a:t>SMS sporočila:</a:t>
            </a:r>
          </a:p>
          <a:p>
            <a:pPr lvl="1"/>
            <a:r>
              <a:rPr lang="sl-SI" dirty="0" smtClean="0"/>
              <a:t>7-bitni standard; GSM 03.38: 160 znakov</a:t>
            </a:r>
          </a:p>
          <a:p>
            <a:pPr lvl="1"/>
            <a:r>
              <a:rPr lang="sl-SI" dirty="0" smtClean="0"/>
              <a:t>16-bitni UCS-2 (</a:t>
            </a:r>
            <a:r>
              <a:rPr lang="sl-SI" i="1" dirty="0" smtClean="0"/>
              <a:t>Universal Character Set</a:t>
            </a:r>
            <a:r>
              <a:rPr lang="sl-SI" dirty="0" smtClean="0"/>
              <a:t>, UTF-16): 70 znakov</a:t>
            </a:r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047" y="3389315"/>
            <a:ext cx="5861306" cy="317235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Preiskava – format podatkov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756150"/>
          </a:xfrm>
        </p:spPr>
        <p:txBody>
          <a:bodyPr>
            <a:normAutofit/>
          </a:bodyPr>
          <a:lstStyle/>
          <a:p>
            <a:r>
              <a:rPr lang="sl-SI" dirty="0" smtClean="0"/>
              <a:t>debeli in tanki konec – odvisno od procesorja</a:t>
            </a:r>
          </a:p>
          <a:p>
            <a:pPr lvl="1"/>
            <a:r>
              <a:rPr lang="sl-SI" dirty="0" smtClean="0"/>
              <a:t>Motorola – debeli konec</a:t>
            </a:r>
          </a:p>
          <a:p>
            <a:r>
              <a:rPr lang="sl-SI" dirty="0" smtClean="0"/>
              <a:t>debeli in tanki košček (</a:t>
            </a:r>
            <a:r>
              <a:rPr lang="sl-SI" i="1" dirty="0" smtClean="0"/>
              <a:t>nibble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številka </a:t>
            </a:r>
            <a:r>
              <a:rPr lang="en-US" dirty="0" smtClean="0"/>
              <a:t>12036452774 se </a:t>
            </a:r>
            <a:r>
              <a:rPr lang="en-US" dirty="0" err="1" smtClean="0"/>
              <a:t>shrani</a:t>
            </a:r>
            <a:r>
              <a:rPr lang="en-US" dirty="0" smtClean="0"/>
              <a:t> </a:t>
            </a:r>
            <a:r>
              <a:rPr lang="en-US" dirty="0" err="1" smtClean="0"/>
              <a:t>kot</a:t>
            </a:r>
            <a:r>
              <a:rPr lang="en-US" dirty="0" smtClean="0"/>
              <a:t> 2130462577F4 (F je </a:t>
            </a:r>
            <a:r>
              <a:rPr lang="en-US" dirty="0" err="1" smtClean="0"/>
              <a:t>polnilo</a:t>
            </a:r>
            <a:r>
              <a:rPr lang="en-US" dirty="0" smtClean="0"/>
              <a:t>)</a:t>
            </a:r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Preiskava – SIM kartica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4612114"/>
          </a:xfrm>
        </p:spPr>
        <p:txBody>
          <a:bodyPr/>
          <a:lstStyle/>
          <a:p>
            <a:r>
              <a:rPr lang="x-none" dirty="0" smtClean="0"/>
              <a:t>SIM (</a:t>
            </a:r>
            <a:r>
              <a:rPr lang="x-none" i="1" dirty="0" smtClean="0"/>
              <a:t>Subscriber Indenty Module</a:t>
            </a:r>
            <a:r>
              <a:rPr lang="x-none" dirty="0" smtClean="0"/>
              <a:t>)</a:t>
            </a:r>
          </a:p>
          <a:p>
            <a:r>
              <a:rPr lang="x-none" dirty="0" smtClean="0"/>
              <a:t>naprava je last uporabnika, SIM kartica je last operaterja</a:t>
            </a:r>
            <a:endParaRPr lang="sl-SI" dirty="0" smtClean="0"/>
          </a:p>
          <a:p>
            <a:pPr lvl="1"/>
            <a:r>
              <a:rPr lang="sl-SI" dirty="0" smtClean="0"/>
              <a:t>ki dovoli uporabniku shranjevanje določenih podatkov nanjo</a:t>
            </a:r>
          </a:p>
          <a:p>
            <a:r>
              <a:rPr lang="sl-SI" dirty="0" smtClean="0"/>
              <a:t>podrobna definicija v:</a:t>
            </a:r>
          </a:p>
          <a:p>
            <a:pPr lvl="1"/>
            <a:r>
              <a:rPr lang="sl-SI" dirty="0" smtClean="0"/>
              <a:t>ETSI (</a:t>
            </a:r>
            <a:r>
              <a:rPr lang="en-US" i="1" dirty="0" smtClean="0"/>
              <a:t>European Telecommunications Standards Institute</a:t>
            </a:r>
            <a:r>
              <a:rPr lang="sl-SI" dirty="0" smtClean="0"/>
              <a:t>): </a:t>
            </a:r>
            <a:r>
              <a:rPr lang="sl-SI" i="1" dirty="0" smtClean="0"/>
              <a:t>GSM, Global Mobile Communications</a:t>
            </a:r>
            <a:r>
              <a:rPr lang="sl-SI" dirty="0" smtClean="0"/>
              <a:t>, GSM 11.11, 1995.</a:t>
            </a:r>
          </a:p>
          <a:p>
            <a:pPr lvl="1"/>
            <a:r>
              <a:rPr lang="en-US" dirty="0" smtClean="0">
                <a:hlinkClick r:id="rId2"/>
              </a:rPr>
              <a:t>www.ttfn.net/techno/smartcards/gsm11-11.pdf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SIM kartica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774845" cy="2431248"/>
          </a:xfrm>
        </p:spPr>
        <p:txBody>
          <a:bodyPr>
            <a:normAutofit lnSpcReduction="10000"/>
          </a:bodyPr>
          <a:lstStyle/>
          <a:p>
            <a:r>
              <a:rPr lang="x-none" dirty="0" smtClean="0"/>
              <a:t>preprosta notranja struktura</a:t>
            </a:r>
          </a:p>
          <a:p>
            <a:r>
              <a:rPr lang="x-none" dirty="0" smtClean="0"/>
              <a:t>sestoji iz datotek, od katerih ima vsaka svojo identifikacijsko dvo-bajtno kodo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0182" y="1600200"/>
            <a:ext cx="3774845" cy="2431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r>
              <a:rPr kumimoji="0" lang="x-non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prvi bajt označuje tip datoteke: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x-non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3F – glavna datoteka (</a:t>
            </a:r>
            <a:r>
              <a:rPr kumimoji="0" lang="x-none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Master File</a:t>
            </a:r>
            <a:r>
              <a:rPr kumimoji="0" lang="x-none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MF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7F – namenska datoteka (</a:t>
            </a:r>
            <a:r>
              <a:rPr kumimoji="0" lang="sl-SI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Dedicated File</a:t>
            </a: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DF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2F – delna datoteka MF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Tx/>
              <a:buFont typeface="Wingdings 2" pitchFamily="18" charset="2"/>
              <a:buChar char=""/>
              <a:tabLst/>
              <a:defRPr/>
            </a:pPr>
            <a:r>
              <a:rPr kumimoji="0" lang="sl-SI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6F – delna datoteka DF</a:t>
            </a: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4082935"/>
            <a:ext cx="6591300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kartica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nekatere datoteke so definirane v standardu</a:t>
            </a:r>
          </a:p>
          <a:p>
            <a:pPr lvl="1"/>
            <a:r>
              <a:rPr lang="sl-SI" dirty="0" smtClean="0"/>
              <a:t>3F00:7F10 (DFTELECOM, </a:t>
            </a:r>
            <a:r>
              <a:rPr lang="sl-SI" i="1" dirty="0" smtClean="0"/>
              <a:t>dedicated file</a:t>
            </a:r>
            <a:r>
              <a:rPr lang="sl-SI" dirty="0" smtClean="0"/>
              <a:t>): zapisi o uporabi storitev (npr. poslana SMS sporočila, klicane številke, ...)</a:t>
            </a:r>
          </a:p>
          <a:p>
            <a:pPr lvl="1"/>
            <a:r>
              <a:rPr lang="sl-SI" dirty="0" smtClean="0"/>
              <a:t>3F00:2FE2 (EFICCID, </a:t>
            </a:r>
            <a:r>
              <a:rPr lang="sl-SI" i="1" dirty="0" smtClean="0"/>
              <a:t>elementary file</a:t>
            </a:r>
            <a:r>
              <a:rPr lang="sl-SI" dirty="0" smtClean="0"/>
              <a:t>): hrani ICC-ID (</a:t>
            </a:r>
            <a:r>
              <a:rPr lang="sl-SI" i="1" dirty="0" smtClean="0"/>
              <a:t>Integrated Circuit Card ID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3F00:7F20:6F07 EFIMSI: hrani IMSI (</a:t>
            </a:r>
            <a:r>
              <a:rPr lang="en-US" i="1" dirty="0" smtClean="0"/>
              <a:t>International Mobile Subscriber Identity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7F20:6F7E (EFLOCI): kako se je kartica premikala med operaterji</a:t>
            </a:r>
          </a:p>
          <a:p>
            <a:pPr lvl="1"/>
            <a:r>
              <a:rPr lang="sl-SI" dirty="0" smtClean="0"/>
              <a:t>7F20:6F53 (EFLOCIGPRS): GPRS usmerjevalno področje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kartica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orodja za pregledovanje SIM kartic:</a:t>
            </a:r>
          </a:p>
          <a:p>
            <a:pPr lvl="1"/>
            <a:r>
              <a:rPr lang="sl-SI" dirty="0" smtClean="0"/>
              <a:t>TULP2G: </a:t>
            </a:r>
            <a:r>
              <a:rPr lang="en-US" i="1" dirty="0" smtClean="0"/>
              <a:t>Netherlands Forensic Institute</a:t>
            </a:r>
          </a:p>
          <a:p>
            <a:pPr lvl="1"/>
            <a:r>
              <a:rPr lang="en-US" dirty="0" smtClean="0">
                <a:hlinkClick r:id="rId2"/>
              </a:rPr>
              <a:t>http://tulp2g.sourceforge.net/</a:t>
            </a:r>
            <a:endParaRPr lang="sl-SI" dirty="0" smtClean="0"/>
          </a:p>
          <a:p>
            <a:pPr lvl="1"/>
            <a:r>
              <a:rPr lang="sl-SI" dirty="0" smtClean="0"/>
              <a:t>orodje ni posodabljano, a za branje SIM kartic je v redu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kartica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0"/>
            <a:ext cx="7878788" cy="502033"/>
          </a:xfrm>
        </p:spPr>
        <p:txBody>
          <a:bodyPr>
            <a:normAutofit/>
          </a:bodyPr>
          <a:lstStyle/>
          <a:p>
            <a:r>
              <a:rPr lang="x-none" dirty="0" smtClean="0"/>
              <a:t>primer pogleda v SIM kartico (</a:t>
            </a:r>
            <a:r>
              <a:rPr lang="x-none" i="1" dirty="0" smtClean="0"/>
              <a:t>Paraben Device Seizure</a:t>
            </a:r>
            <a:r>
              <a:rPr lang="x-none" dirty="0" smtClean="0"/>
              <a:t>)</a:t>
            </a:r>
            <a:endParaRPr lang="sl-SI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28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2015" y="2951445"/>
            <a:ext cx="647065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Forenzika mobilnih naprav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sl-SI" dirty="0" smtClean="0"/>
              <a:t>naprave so po definiciji omrežne naprave</a:t>
            </a:r>
          </a:p>
          <a:p>
            <a:pPr lvl="1"/>
            <a:r>
              <a:rPr lang="sl-SI" dirty="0" smtClean="0"/>
              <a:t>GPRS, CDMA, UMTS, ...</a:t>
            </a:r>
          </a:p>
          <a:p>
            <a:pPr lvl="1"/>
            <a:r>
              <a:rPr lang="sl-SI" dirty="0" smtClean="0"/>
              <a:t>IEEE 802.11</a:t>
            </a:r>
          </a:p>
          <a:p>
            <a:pPr lvl="1"/>
            <a:r>
              <a:rPr lang="sl-SI" dirty="0" smtClean="0"/>
              <a:t>IEEE 802.15 (Bluetooth)</a:t>
            </a:r>
          </a:p>
          <a:p>
            <a:pPr lvl="1"/>
            <a:r>
              <a:rPr lang="sl-SI" dirty="0" smtClean="0"/>
              <a:t>infrardeča komunikacija</a:t>
            </a:r>
          </a:p>
          <a:p>
            <a:pPr lvl="1"/>
            <a:r>
              <a:rPr lang="sl-SI" dirty="0" smtClean="0"/>
              <a:t>...</a:t>
            </a:r>
          </a:p>
          <a:p>
            <a:r>
              <a:rPr lang="sl-SI" dirty="0" smtClean="0"/>
              <a:t>dostop do naprave lahko uniči ali spremeni dokazno gradivo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kartica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kako bi lahko dostopili do podatkov na vaši SIM kartici?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ali se hrani celotna zgodovina GPRS usmerjanja?</a:t>
            </a:r>
          </a:p>
          <a:p>
            <a:r>
              <a:rPr lang="sl-SI" i="1" dirty="0" smtClean="0">
                <a:solidFill>
                  <a:srgbClr val="FFFF00"/>
                </a:solidFill>
              </a:rPr>
              <a:t>Izziv:</a:t>
            </a:r>
            <a:r>
              <a:rPr lang="sl-SI" dirty="0" smtClean="0">
                <a:solidFill>
                  <a:srgbClr val="FFFF00"/>
                </a:solidFill>
              </a:rPr>
              <a:t> naštejtejte EF, v katere lahko piše uporabnik.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SIM kartica in varnost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1905888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kartica je zaščitena s PIN (</a:t>
            </a:r>
            <a:r>
              <a:rPr lang="sl-SI" i="1" dirty="0" smtClean="0"/>
              <a:t>Personal Identification Number</a:t>
            </a:r>
            <a:r>
              <a:rPr lang="sl-SI" dirty="0" smtClean="0"/>
              <a:t>) kodo</a:t>
            </a:r>
          </a:p>
          <a:p>
            <a:r>
              <a:rPr lang="sl-SI" dirty="0" smtClean="0"/>
              <a:t>če se prevečkrat zmotimo (ni možno pregledovanje), se kartica zaklene</a:t>
            </a:r>
          </a:p>
          <a:p>
            <a:r>
              <a:rPr lang="sl-SI" dirty="0" smtClean="0"/>
              <a:t>za odklepanje potrebujemo PUK (</a:t>
            </a:r>
            <a:r>
              <a:rPr lang="sl-SI" i="1" dirty="0" smtClean="0"/>
              <a:t>PIN Unlock Key</a:t>
            </a:r>
            <a:r>
              <a:rPr lang="sl-SI" dirty="0" smtClean="0"/>
              <a:t>) kodo</a:t>
            </a:r>
          </a:p>
          <a:p>
            <a:pPr lvl="1"/>
            <a:r>
              <a:rPr lang="sl-SI" dirty="0" smtClean="0"/>
              <a:t>pogosto jo ima operater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6" name="Picture 6" descr="C:\Users\Hariprasad\Desktop\Casey - DECC3E\Casey_DECC3E_Image_bank\Imagebank\JPG\f20-29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9080" y="3506088"/>
            <a:ext cx="6485626" cy="285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Forenzika mobilnih naprav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sl-SI" dirty="0" smtClean="0"/>
              <a:t>podatki so običajno hranjeni v pomnilniških medijih</a:t>
            </a:r>
          </a:p>
          <a:p>
            <a:pPr lvl="1"/>
            <a:r>
              <a:rPr lang="sl-SI" dirty="0" smtClean="0"/>
              <a:t>ki jih ni moč brisati, ampak prepisati</a:t>
            </a:r>
          </a:p>
          <a:p>
            <a:pPr lvl="1"/>
            <a:r>
              <a:rPr lang="sl-SI" dirty="0" smtClean="0"/>
              <a:t>zaradi omejenega števil zapisovanj zapisovalni algoritmi razpršijo podatke po mediju</a:t>
            </a:r>
          </a:p>
          <a:p>
            <a:pPr lvl="1"/>
            <a:r>
              <a:rPr lang="sl-SI" dirty="0" smtClean="0"/>
              <a:t>zato lahko pridobimo precej podatkov, za katere izgleda, kot da so izbrisani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Forenzika mobilnih naprav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7878788" cy="4756149"/>
          </a:xfrm>
        </p:spPr>
        <p:txBody>
          <a:bodyPr/>
          <a:lstStyle/>
          <a:p>
            <a:r>
              <a:rPr lang="sl-SI" dirty="0" smtClean="0"/>
              <a:t>zajem podatkov iz naprav</a:t>
            </a:r>
          </a:p>
          <a:p>
            <a:pPr lvl="1"/>
            <a:r>
              <a:rPr lang="sl-SI" dirty="0" smtClean="0"/>
              <a:t>običajno preko podatkovnega kabla</a:t>
            </a:r>
          </a:p>
          <a:p>
            <a:pPr lvl="2"/>
            <a:r>
              <a:rPr lang="sl-SI" dirty="0" smtClean="0"/>
              <a:t>potrebno poznavanje protokola</a:t>
            </a:r>
          </a:p>
          <a:p>
            <a:pPr lvl="1"/>
            <a:r>
              <a:rPr lang="sl-SI" dirty="0" smtClean="0"/>
              <a:t>včasih je potreben neposreden zajem iz pomnilništega medija</a:t>
            </a:r>
          </a:p>
          <a:p>
            <a:pPr lvl="2"/>
            <a:r>
              <a:rPr lang="sl-SI" dirty="0" smtClean="0"/>
              <a:t>neposredno branje iz čipa</a:t>
            </a:r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Forenzika mobilnih naprav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1"/>
            <a:ext cx="3953435" cy="4756149"/>
          </a:xfrm>
        </p:spPr>
        <p:txBody>
          <a:bodyPr/>
          <a:lstStyle/>
          <a:p>
            <a:r>
              <a:rPr lang="sl-SI" dirty="0" smtClean="0"/>
              <a:t>naprave sestoje iz dveh delov</a:t>
            </a:r>
          </a:p>
          <a:p>
            <a:pPr lvl="1"/>
            <a:r>
              <a:rPr lang="sl-SI" dirty="0" smtClean="0"/>
              <a:t>naprave kot takšne</a:t>
            </a:r>
          </a:p>
          <a:p>
            <a:pPr lvl="1"/>
            <a:r>
              <a:rPr lang="sl-SI" dirty="0" smtClean="0"/>
              <a:t>SIM kartice</a:t>
            </a:r>
          </a:p>
          <a:p>
            <a:r>
              <a:rPr lang="sl-SI" dirty="0" smtClean="0"/>
              <a:t>naprava ima enoličen identifikator IMEI (</a:t>
            </a:r>
            <a:r>
              <a:rPr lang="en-US" i="1" dirty="0" smtClean="0"/>
              <a:t>International Mobile Equipment Identity</a:t>
            </a:r>
            <a:r>
              <a:rPr lang="en-US" dirty="0" smtClean="0"/>
              <a:t>)</a:t>
            </a:r>
            <a:endParaRPr lang="sl-SI" dirty="0" smtClean="0"/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5" name="Picture 6" descr="C:\Users\Hariprasad\Desktop\Casey - DECC3E\Casey_DECC3E_Image_bank\Imagebank\JPG\f20-01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784600" y="1901825"/>
            <a:ext cx="5081588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040688" y="1588293"/>
            <a:ext cx="637645" cy="2814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Forenzika mobilnih naprav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565" y="1600202"/>
            <a:ext cx="7879323" cy="2236786"/>
          </a:xfrm>
        </p:spPr>
        <p:txBody>
          <a:bodyPr>
            <a:normAutofit fontScale="92500" lnSpcReduction="20000"/>
          </a:bodyPr>
          <a:lstStyle/>
          <a:p>
            <a:r>
              <a:rPr lang="x-none" dirty="0" smtClean="0"/>
              <a:t>SIM kartice so računalniki</a:t>
            </a:r>
          </a:p>
          <a:p>
            <a:pPr lvl="1"/>
            <a:r>
              <a:rPr lang="x-none" dirty="0" smtClean="0"/>
              <a:t>CPU, ROM, RAM</a:t>
            </a:r>
          </a:p>
          <a:p>
            <a:r>
              <a:rPr lang="x-none" dirty="0" smtClean="0"/>
              <a:t>vsebujejo ICC-ID (</a:t>
            </a:r>
            <a:r>
              <a:rPr lang="en-US" i="1" dirty="0" smtClean="0"/>
              <a:t>Integrated Circuit Card Identifier</a:t>
            </a:r>
            <a:r>
              <a:rPr lang="en-US" dirty="0" smtClean="0"/>
              <a:t>)</a:t>
            </a:r>
            <a:r>
              <a:rPr lang="x-none" dirty="0" smtClean="0"/>
              <a:t>:</a:t>
            </a:r>
          </a:p>
          <a:p>
            <a:pPr lvl="1"/>
            <a:r>
              <a:rPr lang="en-US" dirty="0" smtClean="0"/>
              <a:t>MCC (</a:t>
            </a:r>
            <a:r>
              <a:rPr lang="en-US" i="1" dirty="0" smtClean="0"/>
              <a:t>mobile country code)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MNC (</a:t>
            </a:r>
            <a:r>
              <a:rPr lang="en-US" i="1" dirty="0" smtClean="0"/>
              <a:t>mobile network code</a:t>
            </a:r>
            <a:r>
              <a:rPr lang="en-US" dirty="0" smtClean="0"/>
              <a:t>),</a:t>
            </a:r>
          </a:p>
          <a:p>
            <a:pPr lvl="1"/>
            <a:r>
              <a:rPr lang="en-US" dirty="0" err="1" smtClean="0"/>
              <a:t>serijsko</a:t>
            </a:r>
            <a:r>
              <a:rPr lang="en-US" dirty="0" smtClean="0"/>
              <a:t> </a:t>
            </a:r>
            <a:r>
              <a:rPr lang="en-US" dirty="0" err="1" smtClean="0"/>
              <a:t>številko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endParaRPr lang="sl-SI" dirty="0" smtClean="0"/>
          </a:p>
          <a:p>
            <a:endParaRPr lang="sl-SI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Andrej Brodnik: Digitalna forenzika</a:t>
            </a:r>
            <a:endParaRPr lang="sl-SI"/>
          </a:p>
        </p:txBody>
      </p:sp>
      <p:pic>
        <p:nvPicPr>
          <p:cNvPr id="7" name="Picture 6" descr="C:\Users\Hariprasad\Desktop\Casey - DECC3E\Casey_DECC3E_Image_bank\Imagebank\JPG\f20-02-9780123742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3438" y="3836987"/>
            <a:ext cx="7664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21803</TotalTime>
  <Words>2192</Words>
  <Application>Microsoft Macintosh PowerPoint</Application>
  <PresentationFormat>On-screen Show (4:3)</PresentationFormat>
  <Paragraphs>326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Exhibit</vt:lpstr>
      <vt:lpstr>Digitalna forenzika</vt:lpstr>
      <vt:lpstr>Celični (mobilni) telefoni</vt:lpstr>
      <vt:lpstr>Podatki na celičnem telefonu</vt:lpstr>
      <vt:lpstr>Forenzika mobilnih naprav</vt:lpstr>
      <vt:lpstr>Forenzika mobilnih naprav</vt:lpstr>
      <vt:lpstr>Forenzika mobilnih naprav</vt:lpstr>
      <vt:lpstr>Forenzika mobilnih naprav</vt:lpstr>
      <vt:lpstr>Forenzika mobilnih naprav</vt:lpstr>
      <vt:lpstr>Forenzika mobilnih naprav</vt:lpstr>
      <vt:lpstr>SIM kartice</vt:lpstr>
      <vt:lpstr>Podatki o napravi</vt:lpstr>
      <vt:lpstr>SMS kot dokazno gradivo</vt:lpstr>
      <vt:lpstr>Slikovno gradivo</vt:lpstr>
      <vt:lpstr>Dostop do medmrežnih storitev</vt:lpstr>
      <vt:lpstr>Dostop do medmrežnih storitev</vt:lpstr>
      <vt:lpstr>Geografski podatki</vt:lpstr>
      <vt:lpstr>Geografski podatki</vt:lpstr>
      <vt:lpstr>Drugi podatki</vt:lpstr>
      <vt:lpstr>Napadi na mobilne naprave </vt:lpstr>
      <vt:lpstr>Napadi na mobilne naprave</vt:lpstr>
      <vt:lpstr>Misli širše</vt:lpstr>
      <vt:lpstr>Rokovanje z napravo</vt:lpstr>
      <vt:lpstr>Rokovanje z napravo</vt:lpstr>
      <vt:lpstr>Prid0bivanje podatkov</vt:lpstr>
      <vt:lpstr>Prid0bivanje podatkov</vt:lpstr>
      <vt:lpstr>Primeri ...</vt:lpstr>
      <vt:lpstr>Primeri ...</vt:lpstr>
      <vt:lpstr>Orodja za mobilne naprave</vt:lpstr>
      <vt:lpstr>Orodja za mobilne naprave</vt:lpstr>
      <vt:lpstr>Orodja za mobilne naprave</vt:lpstr>
      <vt:lpstr>Orodja za mobilne naprave</vt:lpstr>
      <vt:lpstr>Orodja za mobilne naprave</vt:lpstr>
      <vt:lpstr>Preiskava – datotečni sistem</vt:lpstr>
      <vt:lpstr>Nekaj osnovnih orodij ...</vt:lpstr>
      <vt:lpstr>Nekaj osnovnih orodij ...</vt:lpstr>
      <vt:lpstr>Neceloviti podatki</vt:lpstr>
      <vt:lpstr>Neceloviti podatki</vt:lpstr>
      <vt:lpstr>Neceloviti podatki</vt:lpstr>
      <vt:lpstr>Neceloviti podatki</vt:lpstr>
      <vt:lpstr>Oblika datoteke SMIL</vt:lpstr>
      <vt:lpstr>Neceloviti podatki</vt:lpstr>
      <vt:lpstr>Preiskava – ostali podatki</vt:lpstr>
      <vt:lpstr>Preiskava – format podatkov</vt:lpstr>
      <vt:lpstr>Preiskava – format podatkov</vt:lpstr>
      <vt:lpstr>Preiskava – SIM kartica</vt:lpstr>
      <vt:lpstr>SIM kartica</vt:lpstr>
      <vt:lpstr>SIM kartica</vt:lpstr>
      <vt:lpstr>SIM kartica</vt:lpstr>
      <vt:lpstr>SIM kartica</vt:lpstr>
      <vt:lpstr>SIM kartica</vt:lpstr>
      <vt:lpstr>SIM kartica in varnost</vt:lpstr>
    </vt:vector>
  </TitlesOfParts>
  <Company>UL FRI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Digitalna forenzika</dc:title>
  <dc:creator>Andrej (Andy) Brodnik</dc:creator>
  <cp:lastModifiedBy>Andrej (Andy) Brodnik</cp:lastModifiedBy>
  <cp:revision>695</cp:revision>
  <cp:lastPrinted>2012-03-01T22:51:30Z</cp:lastPrinted>
  <dcterms:created xsi:type="dcterms:W3CDTF">2013-02-23T21:29:31Z</dcterms:created>
  <dcterms:modified xsi:type="dcterms:W3CDTF">2015-04-21T08:48:28Z</dcterms:modified>
</cp:coreProperties>
</file>