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slideLayouts/slideLayout14.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1"/>
  </p:notesMasterIdLst>
  <p:handoutMasterIdLst>
    <p:handoutMasterId r:id="rId42"/>
  </p:handoutMasterIdLst>
  <p:sldIdLst>
    <p:sldId id="345" r:id="rId2"/>
    <p:sldId id="288" r:id="rId3"/>
    <p:sldId id="456" r:id="rId4"/>
    <p:sldId id="455" r:id="rId5"/>
    <p:sldId id="386" r:id="rId6"/>
    <p:sldId id="457" r:id="rId7"/>
    <p:sldId id="458" r:id="rId8"/>
    <p:sldId id="387" r:id="rId9"/>
    <p:sldId id="459" r:id="rId10"/>
    <p:sldId id="434" r:id="rId11"/>
    <p:sldId id="435" r:id="rId12"/>
    <p:sldId id="460" r:id="rId13"/>
    <p:sldId id="436" r:id="rId14"/>
    <p:sldId id="463" r:id="rId15"/>
    <p:sldId id="437" r:id="rId16"/>
    <p:sldId id="461" r:id="rId17"/>
    <p:sldId id="462" r:id="rId18"/>
    <p:sldId id="464" r:id="rId19"/>
    <p:sldId id="466" r:id="rId20"/>
    <p:sldId id="465" r:id="rId21"/>
    <p:sldId id="467" r:id="rId22"/>
    <p:sldId id="468" r:id="rId23"/>
    <p:sldId id="469" r:id="rId24"/>
    <p:sldId id="471" r:id="rId25"/>
    <p:sldId id="390" r:id="rId26"/>
    <p:sldId id="472" r:id="rId27"/>
    <p:sldId id="389" r:id="rId28"/>
    <p:sldId id="470" r:id="rId29"/>
    <p:sldId id="391" r:id="rId30"/>
    <p:sldId id="473" r:id="rId31"/>
    <p:sldId id="439" r:id="rId32"/>
    <p:sldId id="474" r:id="rId33"/>
    <p:sldId id="442" r:id="rId34"/>
    <p:sldId id="440" r:id="rId35"/>
    <p:sldId id="393" r:id="rId36"/>
    <p:sldId id="443" r:id="rId37"/>
    <p:sldId id="475" r:id="rId38"/>
    <p:sldId id="394" r:id="rId39"/>
    <p:sldId id="44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9" autoAdjust="0"/>
    <p:restoredTop sz="94695" autoAdjust="0"/>
  </p:normalViewPr>
  <p:slideViewPr>
    <p:cSldViewPr snapToGrid="0" snapToObjects="1">
      <p:cViewPr varScale="1">
        <p:scale>
          <a:sx n="150" d="100"/>
          <a:sy n="150" d="100"/>
        </p:scale>
        <p:origin x="-11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handoutMaster" Target="handoutMasters/handout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esProps" Target="pres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683C95-53CE-B74C-93E4-81E752401715}" type="datetimeFigureOut">
              <a:rPr lang="en-US" smtClean="0"/>
              <a:pPr/>
              <a:t>2/23/13</a:t>
            </a:fld>
            <a:endParaRPr lang="sl-S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412F3F-C784-EF4D-86BE-9BD617D2DD13}" type="slidenum">
              <a:rPr lang="sl-SI" smtClean="0"/>
              <a:pPr/>
              <a:t>‹#›</a:t>
            </a:fld>
            <a:endParaRPr lang="sl-SI"/>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CAB1B-B980-714A-A270-F2548E57D315}" type="datetimeFigureOut">
              <a:rPr lang="en-US" smtClean="0"/>
              <a:pPr/>
              <a:t>2/23/13</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EED6E-FD4B-8245-84EB-A19C918E8E49}" type="slidenum">
              <a:rPr lang="sl-SI" smtClean="0"/>
              <a:pPr/>
              <a:t>‹#›</a:t>
            </a:fld>
            <a:endParaRPr lang="sl-SI"/>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x-none" smtClean="0"/>
              <a:t>Click to edit Master text styles</a:t>
            </a: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x-none" smtClean="0"/>
              <a:t>Click to edit Master title style</a:t>
            </a:r>
            <a:endParaRP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with Caption">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x-none" smtClean="0"/>
              <a:t>Click to edit Master title style</a:t>
            </a:r>
            <a:endParaRP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x-none"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spcBef>
                <a:spcPts val="300"/>
              </a:spcBef>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x-none" smtClean="0"/>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x-none" smtClean="0"/>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x-none" smtClean="0"/>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spcBef>
                <a:spcPts val="300"/>
              </a:spcBef>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x-none" smtClean="0"/>
              <a:t>Click to edit Master text styles</a:t>
            </a: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7" name="Date Placeholder 6"/>
          <p:cNvSpPr>
            <a:spLocks noGrp="1"/>
          </p:cNvSpPr>
          <p:nvPr>
            <p:ph type="dt" sz="half" idx="10"/>
          </p:nvPr>
        </p:nvSpPr>
        <p:spPr/>
        <p:txBody>
          <a:bodyPr/>
          <a:lstStyle/>
          <a:p>
            <a:r>
              <a:rPr lang="x-none" smtClean="0"/>
              <a:t>2/23/12</a:t>
            </a:r>
            <a:endParaRPr lang="sl-SI"/>
          </a:p>
        </p:txBody>
      </p:sp>
      <p:sp>
        <p:nvSpPr>
          <p:cNvPr id="8" name="Footer Placeholder 7"/>
          <p:cNvSpPr>
            <a:spLocks noGrp="1"/>
          </p:cNvSpPr>
          <p:nvPr>
            <p:ph type="ftr" sz="quarter" idx="11"/>
          </p:nvPr>
        </p:nvSpPr>
        <p:spPr/>
        <p:txBody>
          <a:bodyPr/>
          <a:lstStyle/>
          <a:p>
            <a:r>
              <a:rPr lang="en-US" smtClean="0"/>
              <a:t>Andrej Brodnik: Digitalna forenzika</a:t>
            </a:r>
            <a:endParaRPr lang="sl-SI"/>
          </a:p>
        </p:txBody>
      </p:sp>
      <p:sp>
        <p:nvSpPr>
          <p:cNvPr id="9" name="Slide Number Placeholder 8"/>
          <p:cNvSpPr>
            <a:spLocks noGrp="1"/>
          </p:cNvSpPr>
          <p:nvPr>
            <p:ph type="sldNum" sz="quarter" idx="12"/>
          </p:nvPr>
        </p:nvSpPr>
        <p:spPr/>
        <p:txBody>
          <a:bodyPr/>
          <a:lstStyle/>
          <a:p>
            <a:fld id="{90402FE3-ACDD-8148-9AF4-6E98FAE3157B}" type="slidenum">
              <a:rPr lang="sl-SI" smtClean="0"/>
              <a:pPr/>
              <a:t>‹#›</a:t>
            </a:fld>
            <a:endParaRPr lang="sl-SI"/>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r>
              <a:rPr lang="x-none" smtClean="0"/>
              <a:t>2/23/12</a:t>
            </a:r>
            <a:endParaRPr lang="sl-SI"/>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
        <p:nvSpPr>
          <p:cNvPr id="5" name="Slide Number Placeholder 4"/>
          <p:cNvSpPr>
            <a:spLocks noGrp="1"/>
          </p:cNvSpPr>
          <p:nvPr>
            <p:ph type="sldNum" sz="quarter" idx="12"/>
          </p:nvPr>
        </p:nvSpPr>
        <p:spPr/>
        <p:txBody>
          <a:bodyPr/>
          <a:lstStyle/>
          <a:p>
            <a:fld id="{90402FE3-ACDD-8148-9AF4-6E98FAE3157B}" type="slidenum">
              <a:rPr lang="sl-SI" smtClean="0"/>
              <a:pPr/>
              <a:t>‹#›</a:t>
            </a:fld>
            <a:endParaRPr lang="sl-SI"/>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x-none" smtClean="0"/>
              <a:t>2/23/12</a:t>
            </a:r>
            <a:endParaRPr lang="sl-SI"/>
          </a:p>
        </p:txBody>
      </p:sp>
      <p:sp>
        <p:nvSpPr>
          <p:cNvPr id="3" name="Footer Placeholder 2"/>
          <p:cNvSpPr>
            <a:spLocks noGrp="1"/>
          </p:cNvSpPr>
          <p:nvPr>
            <p:ph type="ftr" sz="quarter" idx="11"/>
          </p:nvPr>
        </p:nvSpPr>
        <p:spPr/>
        <p:txBody>
          <a:bodyPr/>
          <a:lstStyle/>
          <a:p>
            <a:r>
              <a:rPr lang="en-US" smtClean="0"/>
              <a:t>Andrej Brodnik: Digitalna forenzika</a:t>
            </a:r>
            <a:endParaRPr lang="sl-SI"/>
          </a:p>
        </p:txBody>
      </p:sp>
      <p:sp>
        <p:nvSpPr>
          <p:cNvPr id="4" name="Slide Number Placeholder 3"/>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x-none" smtClean="0"/>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x-none" smtClean="0"/>
              <a:t>Click to edit Master title style</a:t>
            </a:r>
            <a:endParaRPr/>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r>
              <a:rPr lang="x-none" smtClean="0"/>
              <a:t>2/23/12</a:t>
            </a:r>
            <a:endParaRPr lang="sl-SI"/>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r>
              <a:rPr lang="en-US" smtClean="0"/>
              <a:t>Andrej Brodnik: Digitalna forenzika</a:t>
            </a:r>
            <a:endParaRPr lang="sl-SI" dirty="0"/>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90402FE3-ACDD-8148-9AF4-6E98FAE3157B}"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afentis.com/forensic-science-articles/acpo-guide-electronic-evidence" TargetMode="External"/><Relationship Id="rId3" Type="http://schemas.openxmlformats.org/officeDocument/2006/relationships/hyperlink" Target="http://7safe.com/electronic_evidence/index.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7safe.com/electronic_evidence/ACPO_guidelines_computer_evidenc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l-SI" dirty="0" smtClean="0"/>
              <a:t>Digitalna forenzika</a:t>
            </a:r>
            <a:endParaRPr lang="sl-SI" dirty="0"/>
          </a:p>
        </p:txBody>
      </p:sp>
      <p:sp>
        <p:nvSpPr>
          <p:cNvPr id="3" name="Subtitle 2"/>
          <p:cNvSpPr>
            <a:spLocks noGrp="1"/>
          </p:cNvSpPr>
          <p:nvPr>
            <p:ph type="subTitle" idx="1"/>
          </p:nvPr>
        </p:nvSpPr>
        <p:spPr/>
        <p:txBody>
          <a:bodyPr/>
          <a:lstStyle/>
          <a:p>
            <a:r>
              <a:rPr lang="sl-SI" dirty="0" smtClean="0"/>
              <a:t>Andrej Brodnik</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Procesni modeli preiskave – model vlog in odgovornosti</a:t>
            </a:r>
            <a:endParaRPr lang="sl-SI" dirty="0"/>
          </a:p>
        </p:txBody>
      </p:sp>
      <p:sp>
        <p:nvSpPr>
          <p:cNvPr id="3" name="Content Placeholder 2"/>
          <p:cNvSpPr>
            <a:spLocks noGrp="1"/>
          </p:cNvSpPr>
          <p:nvPr>
            <p:ph idx="1"/>
          </p:nvPr>
        </p:nvSpPr>
        <p:spPr>
          <a:xfrm>
            <a:off x="618565" y="1600201"/>
            <a:ext cx="7878788" cy="948265"/>
          </a:xfrm>
        </p:spPr>
        <p:txBody>
          <a:bodyPr>
            <a:normAutofit fontScale="85000" lnSpcReduction="10000"/>
          </a:bodyPr>
          <a:lstStyle/>
          <a:p>
            <a:r>
              <a:rPr lang="sl-SI" dirty="0" smtClean="0"/>
              <a:t>Ieong, 2006</a:t>
            </a:r>
          </a:p>
          <a:p>
            <a:r>
              <a:rPr lang="sl-SI" dirty="0" smtClean="0"/>
              <a:t>FORZA – vsak udeleženec ima določeno vlogo in dolžnosti v procesu </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7" descr="C:\Documents and Settings\palaniv\Desktop\Imagebank\06\f06-04-9780123742681.jpg"/>
          <p:cNvPicPr>
            <a:picLocks noChangeAspect="1" noChangeArrowheads="1"/>
          </p:cNvPicPr>
          <p:nvPr/>
        </p:nvPicPr>
        <p:blipFill>
          <a:blip r:embed="rId2"/>
          <a:srcRect/>
          <a:stretch>
            <a:fillRect/>
          </a:stretch>
        </p:blipFill>
        <p:spPr bwMode="auto">
          <a:xfrm>
            <a:off x="144950" y="2777067"/>
            <a:ext cx="8812783" cy="35792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Zbiranje podatkov</a:t>
            </a:r>
            <a:endParaRPr lang="sl-SI" dirty="0"/>
          </a:p>
        </p:txBody>
      </p:sp>
      <p:sp>
        <p:nvSpPr>
          <p:cNvPr id="3" name="Content Placeholder 2"/>
          <p:cNvSpPr>
            <a:spLocks noGrp="1"/>
          </p:cNvSpPr>
          <p:nvPr>
            <p:ph idx="1"/>
          </p:nvPr>
        </p:nvSpPr>
        <p:spPr>
          <a:xfrm>
            <a:off x="618565" y="1600201"/>
            <a:ext cx="7878788" cy="4756149"/>
          </a:xfrm>
        </p:spPr>
        <p:txBody>
          <a:bodyPr/>
          <a:lstStyle/>
          <a:p>
            <a:r>
              <a:rPr lang="sl-SI" dirty="0" smtClean="0"/>
              <a:t>začetna točka je obtožba ali obvestilo o dogodku</a:t>
            </a:r>
          </a:p>
          <a:p>
            <a:r>
              <a:rPr lang="sl-SI" dirty="0" smtClean="0"/>
              <a:t>sledi avtorizacija za izvedbo preiskave</a:t>
            </a:r>
          </a:p>
          <a:p>
            <a:pPr lvl="1"/>
            <a:r>
              <a:rPr lang="sl-SI" dirty="0" smtClean="0"/>
              <a:t>avtorizacija na podlagi napotila</a:t>
            </a:r>
          </a:p>
          <a:p>
            <a:pPr lvl="1"/>
            <a:r>
              <a:rPr lang="sl-SI" dirty="0" smtClean="0"/>
              <a:t>(sodni) nalog za preiskavo</a:t>
            </a:r>
          </a:p>
          <a:p>
            <a:r>
              <a:rPr lang="sl-SI" dirty="0" smtClean="0"/>
              <a:t>triaža primera – odločitev, ali so dokazi zadovoljivi</a:t>
            </a:r>
          </a:p>
          <a:p>
            <a:r>
              <a:rPr lang="sl-SI" dirty="0" smtClean="0"/>
              <a:t>prenašanje in delo z dokaznim gradivom – dnevniški zapisi</a:t>
            </a:r>
          </a:p>
          <a:p>
            <a:r>
              <a:rPr lang="sl-SI" dirty="0" smtClean="0"/>
              <a:t>preverjanje zaseženega gradiva</a:t>
            </a:r>
          </a:p>
          <a:p>
            <a:r>
              <a:rPr lang="sl-SI" dirty="0" smtClean="0"/>
              <a:t>vodenje primera – vključuje ostale udeležence</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Metodologija dela v digitalni preiskavi</a:t>
            </a:r>
            <a:endParaRPr lang="sl-SI" dirty="0"/>
          </a:p>
        </p:txBody>
      </p:sp>
      <p:sp>
        <p:nvSpPr>
          <p:cNvPr id="3" name="Content Placeholder 2"/>
          <p:cNvSpPr>
            <a:spLocks noGrp="1"/>
          </p:cNvSpPr>
          <p:nvPr>
            <p:ph idx="1"/>
          </p:nvPr>
        </p:nvSpPr>
        <p:spPr/>
        <p:txBody>
          <a:bodyPr/>
          <a:lstStyle/>
          <a:p>
            <a:r>
              <a:rPr lang="sl-SI" dirty="0" smtClean="0"/>
              <a:t>delo mora sloneti na </a:t>
            </a:r>
            <a:r>
              <a:rPr lang="sl-SI" dirty="0" smtClean="0"/>
              <a:t>znanstvenih </a:t>
            </a:r>
            <a:r>
              <a:rPr lang="sl-SI" dirty="0" smtClean="0"/>
              <a:t>metodah</a:t>
            </a:r>
          </a:p>
          <a:p>
            <a:pPr lvl="1"/>
            <a:r>
              <a:rPr lang="sl-SI" dirty="0" smtClean="0"/>
              <a:t>oblikovanje in preverjanje hipotez</a:t>
            </a:r>
          </a:p>
          <a:p>
            <a:r>
              <a:rPr lang="sl-SI" dirty="0" smtClean="0"/>
              <a:t>koraki:</a:t>
            </a:r>
          </a:p>
          <a:p>
            <a:pPr lvl="1"/>
            <a:r>
              <a:rPr lang="sl-SI" dirty="0" smtClean="0"/>
              <a:t>priprava na digitalno preiskavo</a:t>
            </a:r>
          </a:p>
          <a:p>
            <a:pPr lvl="1"/>
            <a:r>
              <a:rPr lang="sl-SI" dirty="0" smtClean="0"/>
              <a:t>pregled mesta zločina</a:t>
            </a:r>
          </a:p>
          <a:p>
            <a:pPr lvl="1"/>
            <a:r>
              <a:rPr lang="sl-SI" dirty="0" smtClean="0"/>
              <a:t>shranjevanje podatkov</a:t>
            </a:r>
          </a:p>
          <a:p>
            <a:pPr lvl="1"/>
            <a:r>
              <a:rPr lang="sl-SI" dirty="0" smtClean="0"/>
              <a:t>raziskovanje podatkov</a:t>
            </a:r>
          </a:p>
          <a:p>
            <a:pPr lvl="1"/>
            <a:r>
              <a:rPr lang="sl-SI" dirty="0" smtClean="0"/>
              <a:t>analiza</a:t>
            </a:r>
          </a:p>
          <a:p>
            <a:pPr lvl="1"/>
            <a:r>
              <a:rPr lang="sl-SI" dirty="0" smtClean="0"/>
              <a:t>poročanje in pričanje</a:t>
            </a:r>
          </a:p>
          <a:p>
            <a:pPr lvl="1"/>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Znanstveni pristop</a:t>
            </a:r>
          </a:p>
        </p:txBody>
      </p:sp>
      <p:sp>
        <p:nvSpPr>
          <p:cNvPr id="3" name="Content Placeholder 2"/>
          <p:cNvSpPr>
            <a:spLocks noGrp="1"/>
          </p:cNvSpPr>
          <p:nvPr>
            <p:ph idx="1"/>
          </p:nvPr>
        </p:nvSpPr>
        <p:spPr>
          <a:xfrm>
            <a:off x="618565" y="1600201"/>
            <a:ext cx="3843368" cy="4756149"/>
          </a:xfrm>
        </p:spPr>
        <p:txBody>
          <a:bodyPr>
            <a:normAutofit lnSpcReduction="10000"/>
          </a:bodyPr>
          <a:lstStyle/>
          <a:p>
            <a:pPr marL="457200" indent="-457200">
              <a:buFont typeface="+mj-lt"/>
              <a:buAutoNum type="arabicPeriod"/>
            </a:pPr>
            <a:r>
              <a:rPr lang="sl-SI" dirty="0" smtClean="0"/>
              <a:t>opazovanje (</a:t>
            </a:r>
            <a:r>
              <a:rPr lang="sl-SI" i="1" dirty="0" smtClean="0"/>
              <a:t>brskalnik se je sesul in takoj za tem se je pognal antivirusni program</a:t>
            </a:r>
            <a:r>
              <a:rPr lang="sl-SI" dirty="0" smtClean="0"/>
              <a:t>)</a:t>
            </a:r>
          </a:p>
          <a:p>
            <a:pPr marL="457200" indent="-457200">
              <a:buFont typeface="+mj-lt"/>
              <a:buAutoNum type="arabicPeriod"/>
            </a:pPr>
            <a:r>
              <a:rPr lang="sl-SI" dirty="0" smtClean="0"/>
              <a:t>oblikovanje hipotez</a:t>
            </a:r>
          </a:p>
          <a:p>
            <a:pPr marL="457200" indent="-457200">
              <a:buFont typeface="+mj-lt"/>
              <a:buAutoNum type="arabicPeriod"/>
            </a:pPr>
            <a:r>
              <a:rPr lang="sl-SI" dirty="0" smtClean="0"/>
              <a:t>prepostavka, kje so dokazi za potrditev hipotez</a:t>
            </a:r>
          </a:p>
          <a:p>
            <a:pPr marL="457200" indent="-457200">
              <a:buFont typeface="+mj-lt"/>
              <a:buAutoNum type="arabicPeriod"/>
            </a:pPr>
            <a:r>
              <a:rPr lang="sl-SI" dirty="0" smtClean="0"/>
              <a:t>preverjanje hipotez</a:t>
            </a:r>
          </a:p>
          <a:p>
            <a:pPr marL="457200" indent="-457200">
              <a:buFont typeface="+mj-lt"/>
              <a:buAutoNum type="arabicPeriod"/>
            </a:pPr>
            <a:r>
              <a:rPr lang="sl-SI" dirty="0" smtClean="0"/>
              <a:t>zaključek</a:t>
            </a:r>
          </a:p>
          <a:p>
            <a:pPr marL="457200" indent="-457200">
              <a:buFont typeface="+mj-lt"/>
              <a:buAutoNum type="arabicPeriod"/>
            </a:pPr>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
        <p:nvSpPr>
          <p:cNvPr id="5" name="Content Placeholder 2"/>
          <p:cNvSpPr txBox="1">
            <a:spLocks/>
          </p:cNvSpPr>
          <p:nvPr/>
        </p:nvSpPr>
        <p:spPr>
          <a:xfrm>
            <a:off x="4801098" y="1600201"/>
            <a:ext cx="3843368" cy="4756149"/>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2000"/>
              </a:spcBef>
              <a:spcAft>
                <a:spcPts val="0"/>
              </a:spcAft>
              <a:buClrTx/>
              <a:buSzTx/>
              <a:tabLst/>
              <a:defRPr/>
            </a:pPr>
            <a:r>
              <a:rPr kumimoji="0" lang="sl-SI" sz="2400" b="0" i="0" u="none" strike="noStrike" kern="1200" cap="none" spc="0" normalizeH="0" baseline="0" noProof="0" dirty="0" smtClean="0">
                <a:ln>
                  <a:noFill/>
                </a:ln>
                <a:solidFill>
                  <a:schemeClr val="tx1"/>
                </a:solidFill>
                <a:effectLst/>
                <a:uLnTx/>
                <a:uFillTx/>
                <a:latin typeface="+mn-lt"/>
                <a:ea typeface="+mn-ea"/>
                <a:cs typeface="+mn-cs"/>
              </a:rPr>
              <a:t>Primer</a:t>
            </a:r>
            <a:r>
              <a:rPr kumimoji="0" lang="sl-SI" sz="2400" b="0" i="0" u="none" strike="noStrike" kern="1200" cap="none" spc="0" normalizeH="0" noProof="0" dirty="0" smtClean="0">
                <a:ln>
                  <a:noFill/>
                </a:ln>
                <a:solidFill>
                  <a:schemeClr val="tx1"/>
                </a:solidFill>
                <a:effectLst/>
                <a:uLnTx/>
                <a:uFillTx/>
                <a:latin typeface="+mn-lt"/>
                <a:ea typeface="+mn-ea"/>
                <a:cs typeface="+mn-cs"/>
              </a:rPr>
              <a:t>: zaposleni je obtožen kraje podatkov ob tem, ko je zapustil služb0</a:t>
            </a:r>
          </a:p>
          <a:p>
            <a:pPr marL="457200" marR="0" lvl="0" indent="-457200" algn="l" defTabSz="914400" rtl="0" eaLnBrk="1" fontAlgn="auto" latinLnBrk="0" hangingPunct="1">
              <a:lnSpc>
                <a:spcPct val="100000"/>
              </a:lnSpc>
              <a:spcBef>
                <a:spcPts val="2000"/>
              </a:spcBef>
              <a:spcAft>
                <a:spcPts val="0"/>
              </a:spcAft>
              <a:buClrTx/>
              <a:buSzTx/>
              <a:tabLst/>
              <a:defRPr/>
            </a:pPr>
            <a:endParaRPr lang="sl-SI"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dirty="0"/>
          </a:p>
        </p:txBody>
      </p:sp>
      <p:sp>
        <p:nvSpPr>
          <p:cNvPr id="3" name="Content Placeholder 2"/>
          <p:cNvSpPr>
            <a:spLocks noGrp="1"/>
          </p:cNvSpPr>
          <p:nvPr>
            <p:ph idx="1"/>
          </p:nvPr>
        </p:nvSpPr>
        <p:spPr/>
        <p:txBody>
          <a:bodyPr/>
          <a:lstStyle/>
          <a:p>
            <a:pPr lvl="0"/>
            <a:r>
              <a:rPr lang="sl-SI" i="1" dirty="0" smtClean="0">
                <a:solidFill>
                  <a:srgbClr val="FFFF00"/>
                </a:solidFill>
              </a:rPr>
              <a:t>Izziv:</a:t>
            </a:r>
            <a:r>
              <a:rPr lang="sl-SI" dirty="0" smtClean="0">
                <a:solidFill>
                  <a:srgbClr val="FFFF00"/>
                </a:solidFill>
              </a:rPr>
              <a:t> zamislite si primer vključno z izvedbo zločina in ga zapišite v datoteko. Datoteka naj vsebuje tudi opis mesta nahajanja podatkov oziroma opis prizorišča. Na forum zapišite obtožbo in ostali naj raziskujejo primer. Delajte skupinsko!</a:t>
            </a:r>
            <a:endParaRPr lang="sl-SI" dirty="0" smtClean="0"/>
          </a:p>
          <a:p>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Priprava na digitalno preiskavo</a:t>
            </a:r>
            <a:endParaRPr lang="sl-SI" dirty="0"/>
          </a:p>
        </p:txBody>
      </p:sp>
      <p:sp>
        <p:nvSpPr>
          <p:cNvPr id="3" name="Content Placeholder 2"/>
          <p:cNvSpPr>
            <a:spLocks noGrp="1"/>
          </p:cNvSpPr>
          <p:nvPr>
            <p:ph idx="1"/>
          </p:nvPr>
        </p:nvSpPr>
        <p:spPr>
          <a:xfrm>
            <a:off x="618565" y="1600201"/>
            <a:ext cx="7879323" cy="4756149"/>
          </a:xfrm>
        </p:spPr>
        <p:txBody>
          <a:bodyPr/>
          <a:lstStyle/>
          <a:p>
            <a:pPr marL="457200" indent="-457200">
              <a:buFont typeface="+mj-lt"/>
              <a:buAutoNum type="arabicPeriod"/>
            </a:pPr>
            <a:r>
              <a:rPr lang="sl-SI" i="1" dirty="0" smtClean="0"/>
              <a:t>opazovanje</a:t>
            </a:r>
            <a:r>
              <a:rPr lang="sl-SI" dirty="0" smtClean="0"/>
              <a:t>: število sistemov, kakšni so sistemi, ...</a:t>
            </a:r>
          </a:p>
          <a:p>
            <a:pPr marL="457200" indent="-457200">
              <a:buFont typeface="+mj-lt"/>
              <a:buAutoNum type="arabicPeriod"/>
            </a:pPr>
            <a:r>
              <a:rPr lang="sl-SI" i="1" dirty="0" smtClean="0"/>
              <a:t>oblikovanje hipotez</a:t>
            </a:r>
            <a:r>
              <a:rPr lang="sl-SI" dirty="0" smtClean="0"/>
              <a:t>: sistemi uporabljajo ATA in SATA diskovna vodila</a:t>
            </a:r>
          </a:p>
          <a:p>
            <a:pPr marL="457200" indent="-457200">
              <a:buFont typeface="+mj-lt"/>
              <a:buAutoNum type="arabicPeriod"/>
            </a:pPr>
            <a:r>
              <a:rPr lang="sl-SI" i="1" dirty="0" smtClean="0"/>
              <a:t>preverjanje hipotez</a:t>
            </a:r>
            <a:r>
              <a:rPr lang="sl-SI" dirty="0" smtClean="0"/>
              <a:t>: pregledovanje računalnikov</a:t>
            </a:r>
          </a:p>
          <a:p>
            <a:pPr marL="457200" indent="-457200">
              <a:buFont typeface="+mj-lt"/>
              <a:buAutoNum type="arabicPeriod"/>
            </a:pPr>
            <a:r>
              <a:rPr lang="sl-SI" i="1" dirty="0" smtClean="0"/>
              <a:t>zaključek</a:t>
            </a:r>
            <a:r>
              <a:rPr lang="sl-SI" dirty="0" smtClean="0"/>
              <a:t>: načrt kako natančno zajeti podatke vključno s potrebno opremo in postopki</a:t>
            </a:r>
          </a:p>
          <a:p>
            <a:pPr marL="457200" indent="-457200"/>
            <a:r>
              <a:rPr lang="sl-SI" dirty="0" smtClean="0"/>
              <a:t>šele po zaključku lahko pričnemo z zbiranjem samega gradiva – </a:t>
            </a:r>
            <a:r>
              <a:rPr lang="sl-SI" i="1" dirty="0" smtClean="0"/>
              <a:t>ad hoc</a:t>
            </a:r>
            <a:r>
              <a:rPr lang="sl-SI" dirty="0" smtClean="0"/>
              <a:t> postopki niso zaželjeni</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Pregled mesta zločina</a:t>
            </a:r>
            <a:endParaRPr lang="sl-SI" dirty="0"/>
          </a:p>
        </p:txBody>
      </p:sp>
      <p:sp>
        <p:nvSpPr>
          <p:cNvPr id="3" name="Content Placeholder 2"/>
          <p:cNvSpPr>
            <a:spLocks noGrp="1"/>
          </p:cNvSpPr>
          <p:nvPr>
            <p:ph idx="1"/>
          </p:nvPr>
        </p:nvSpPr>
        <p:spPr>
          <a:xfrm>
            <a:off x="618565" y="1600201"/>
            <a:ext cx="7879323" cy="4756149"/>
          </a:xfrm>
        </p:spPr>
        <p:txBody>
          <a:bodyPr/>
          <a:lstStyle/>
          <a:p>
            <a:pPr marL="457200" indent="-457200">
              <a:buFont typeface="+mj-lt"/>
              <a:buAutoNum type="arabicPeriod"/>
            </a:pPr>
            <a:r>
              <a:rPr lang="sl-SI" i="1" dirty="0" smtClean="0"/>
              <a:t>opazovanje</a:t>
            </a:r>
            <a:r>
              <a:rPr lang="sl-SI" dirty="0" smtClean="0"/>
              <a:t>: pregled mesta zločina</a:t>
            </a:r>
          </a:p>
          <a:p>
            <a:pPr marL="457200" indent="-457200">
              <a:buFont typeface="+mj-lt"/>
              <a:buAutoNum type="arabicPeriod"/>
            </a:pPr>
            <a:r>
              <a:rPr lang="sl-SI" i="1" dirty="0" smtClean="0"/>
              <a:t>oblikovanje hipotez</a:t>
            </a:r>
            <a:r>
              <a:rPr lang="sl-SI" dirty="0" smtClean="0"/>
              <a:t>: nenavadnosti – zakaj nekaj manjka ali je nekaj prisotno; omejevanje količine gradiva</a:t>
            </a:r>
          </a:p>
          <a:p>
            <a:pPr marL="457200" indent="-457200">
              <a:buFont typeface="+mj-lt"/>
              <a:buAutoNum type="arabicPeriod"/>
            </a:pPr>
            <a:r>
              <a:rPr lang="sl-SI" i="1" dirty="0" smtClean="0"/>
              <a:t>prepostavka, kje so dokazi za potrditev hipotez</a:t>
            </a:r>
            <a:r>
              <a:rPr lang="sl-SI" dirty="0" smtClean="0"/>
              <a:t>: hipoteza o pomembnosti podatka in nato predpostavka, kje se nahajajo dokazi</a:t>
            </a:r>
          </a:p>
          <a:p>
            <a:pPr marL="457200" indent="-457200">
              <a:buFont typeface="+mj-lt"/>
              <a:buAutoNum type="arabicPeriod"/>
            </a:pPr>
            <a:r>
              <a:rPr lang="sl-SI" i="1" dirty="0" smtClean="0"/>
              <a:t>preverjanje hipotez</a:t>
            </a:r>
            <a:r>
              <a:rPr lang="sl-SI" dirty="0" smtClean="0"/>
              <a:t>: preverjanje hipoteze o relevantnosti podatka in njegovem mestu nahajanja</a:t>
            </a:r>
          </a:p>
          <a:p>
            <a:pPr marL="457200" indent="-457200">
              <a:buFont typeface="+mj-lt"/>
              <a:buAutoNum type="arabicPeriod"/>
            </a:pPr>
            <a:r>
              <a:rPr lang="sl-SI" i="1" dirty="0" smtClean="0"/>
              <a:t>zaključek</a:t>
            </a:r>
            <a:r>
              <a:rPr lang="sl-SI" dirty="0" smtClean="0"/>
              <a:t>: zbiranje dokaznega gradiva se izvede</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Shranjevanje podatkov</a:t>
            </a:r>
            <a:endParaRPr lang="sl-SI" dirty="0"/>
          </a:p>
        </p:txBody>
      </p:sp>
      <p:sp>
        <p:nvSpPr>
          <p:cNvPr id="3" name="Content Placeholder 2"/>
          <p:cNvSpPr>
            <a:spLocks noGrp="1"/>
          </p:cNvSpPr>
          <p:nvPr>
            <p:ph idx="1"/>
          </p:nvPr>
        </p:nvSpPr>
        <p:spPr>
          <a:xfrm>
            <a:off x="618565" y="1600201"/>
            <a:ext cx="7879323" cy="4756149"/>
          </a:xfrm>
        </p:spPr>
        <p:txBody>
          <a:bodyPr/>
          <a:lstStyle/>
          <a:p>
            <a:pPr marL="457200" indent="-457200"/>
            <a:r>
              <a:rPr lang="sl-SI" dirty="0" smtClean="0"/>
              <a:t>odvisno od oblike podatkov</a:t>
            </a:r>
          </a:p>
          <a:p>
            <a:pPr marL="793750" lvl="1" indent="-457200"/>
            <a:r>
              <a:rPr lang="sl-SI" dirty="0" smtClean="0"/>
              <a:t>primer: e-pošta je shranjena na strežniku vključno s 30 dnevnim arhivom</a:t>
            </a:r>
          </a:p>
          <a:p>
            <a:pPr marL="457200" indent="-457200">
              <a:buFont typeface="+mj-lt"/>
              <a:buAutoNum type="arabicPeriod"/>
            </a:pPr>
            <a:r>
              <a:rPr lang="sl-SI" i="1" dirty="0" smtClean="0"/>
              <a:t>opazovanje</a:t>
            </a:r>
            <a:r>
              <a:rPr lang="sl-SI" dirty="0" smtClean="0"/>
              <a:t>: </a:t>
            </a:r>
            <a:r>
              <a:rPr lang="sl-SI" dirty="0" smtClean="0">
                <a:solidFill>
                  <a:srgbClr val="FFFF00"/>
                </a:solidFill>
              </a:rPr>
              <a:t>...</a:t>
            </a:r>
          </a:p>
          <a:p>
            <a:pPr marL="457200" indent="-457200">
              <a:buFont typeface="+mj-lt"/>
              <a:buAutoNum type="arabicPeriod"/>
            </a:pPr>
            <a:r>
              <a:rPr lang="sl-SI" i="1" dirty="0" smtClean="0"/>
              <a:t>oblikovanje hipotez</a:t>
            </a:r>
            <a:r>
              <a:rPr lang="sl-SI" dirty="0" smtClean="0"/>
              <a:t>: </a:t>
            </a:r>
            <a:r>
              <a:rPr lang="sl-SI" dirty="0" smtClean="0">
                <a:solidFill>
                  <a:srgbClr val="FFFF00"/>
                </a:solidFill>
              </a:rPr>
              <a:t>...</a:t>
            </a:r>
            <a:endParaRPr lang="sl-SI" dirty="0" smtClean="0"/>
          </a:p>
          <a:p>
            <a:pPr marL="457200" indent="-457200">
              <a:buFont typeface="+mj-lt"/>
              <a:buAutoNum type="arabicPeriod"/>
            </a:pPr>
            <a:r>
              <a:rPr lang="sl-SI" i="1" dirty="0" smtClean="0"/>
              <a:t>prepostavka, kje so dokazi za potrditev hipotez</a:t>
            </a:r>
            <a:r>
              <a:rPr lang="sl-SI" dirty="0" smtClean="0"/>
              <a:t>: </a:t>
            </a:r>
            <a:r>
              <a:rPr lang="sl-SI" dirty="0" smtClean="0">
                <a:solidFill>
                  <a:srgbClr val="FFFF00"/>
                </a:solidFill>
              </a:rPr>
              <a:t>...</a:t>
            </a:r>
            <a:endParaRPr lang="sl-SI" dirty="0" smtClean="0"/>
          </a:p>
          <a:p>
            <a:pPr marL="457200" indent="-457200">
              <a:buFont typeface="+mj-lt"/>
              <a:buAutoNum type="arabicPeriod"/>
            </a:pPr>
            <a:r>
              <a:rPr lang="sl-SI" i="1" dirty="0" smtClean="0"/>
              <a:t>preverjanje hipotez</a:t>
            </a:r>
            <a:r>
              <a:rPr lang="sl-SI" dirty="0" smtClean="0"/>
              <a:t>: </a:t>
            </a:r>
            <a:r>
              <a:rPr lang="sl-SI" dirty="0" smtClean="0">
                <a:solidFill>
                  <a:srgbClr val="FFFF00"/>
                </a:solidFill>
              </a:rPr>
              <a:t>...</a:t>
            </a:r>
            <a:endParaRPr lang="sl-SI" dirty="0" smtClean="0"/>
          </a:p>
          <a:p>
            <a:pPr marL="457200" indent="-457200">
              <a:buFont typeface="+mj-lt"/>
              <a:buAutoNum type="arabicPeriod"/>
            </a:pPr>
            <a:r>
              <a:rPr lang="sl-SI" i="1" dirty="0" smtClean="0"/>
              <a:t>zaključek</a:t>
            </a:r>
            <a:r>
              <a:rPr lang="sl-SI" dirty="0" smtClean="0"/>
              <a:t>: </a:t>
            </a:r>
            <a:r>
              <a:rPr lang="sl-SI" dirty="0" smtClean="0">
                <a:solidFill>
                  <a:srgbClr val="FFFF00"/>
                </a:solidFill>
              </a:rPr>
              <a:t>...</a:t>
            </a:r>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Raziskovanje podatkov</a:t>
            </a:r>
            <a:endParaRPr lang="sl-SI" dirty="0"/>
          </a:p>
        </p:txBody>
      </p:sp>
      <p:sp>
        <p:nvSpPr>
          <p:cNvPr id="3" name="Content Placeholder 2"/>
          <p:cNvSpPr>
            <a:spLocks noGrp="1"/>
          </p:cNvSpPr>
          <p:nvPr>
            <p:ph idx="1"/>
          </p:nvPr>
        </p:nvSpPr>
        <p:spPr>
          <a:xfrm>
            <a:off x="618565" y="1600201"/>
            <a:ext cx="7879323" cy="4756149"/>
          </a:xfrm>
        </p:spPr>
        <p:txBody>
          <a:bodyPr>
            <a:normAutofit/>
          </a:bodyPr>
          <a:lstStyle/>
          <a:p>
            <a:pPr marL="457200" indent="-457200"/>
            <a:r>
              <a:rPr lang="sl-SI" dirty="0" smtClean="0"/>
              <a:t>običajne faze:</a:t>
            </a:r>
          </a:p>
          <a:p>
            <a:pPr marL="793750" lvl="1" indent="-457200"/>
            <a:r>
              <a:rPr lang="sl-SI" dirty="0" smtClean="0"/>
              <a:t>pregled in triaža podatkov</a:t>
            </a:r>
          </a:p>
          <a:p>
            <a:pPr marL="793750" lvl="1" indent="-457200"/>
            <a:r>
              <a:rPr lang="sl-SI" dirty="0" smtClean="0"/>
              <a:t>predhodno raziskovanje</a:t>
            </a:r>
          </a:p>
          <a:p>
            <a:pPr marL="793750" lvl="1" indent="-457200"/>
            <a:r>
              <a:rPr lang="sl-SI" dirty="0" smtClean="0"/>
              <a:t>temeljito raziskovanje</a:t>
            </a:r>
          </a:p>
          <a:p>
            <a:pPr marL="457200" indent="-457200"/>
            <a:r>
              <a:rPr lang="sl-SI" dirty="0" smtClean="0"/>
              <a:t>faze se seveda lahko ponovijo na istih podatkih</a:t>
            </a:r>
          </a:p>
          <a:p>
            <a:pPr marL="457200" indent="-457200"/>
            <a:r>
              <a:rPr lang="sl-SI" dirty="0" smtClean="0"/>
              <a:t>vključuje: pripravo na raziskavo, ogled, forenzično raziskavo, pridobivanje podatkov, izločanje zanimivih podatkov, temeljita raziskava</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Raziskovanje podatkov</a:t>
            </a:r>
            <a:endParaRPr lang="sl-SI" dirty="0"/>
          </a:p>
        </p:txBody>
      </p:sp>
      <p:sp>
        <p:nvSpPr>
          <p:cNvPr id="3" name="Content Placeholder 2"/>
          <p:cNvSpPr>
            <a:spLocks noGrp="1"/>
          </p:cNvSpPr>
          <p:nvPr>
            <p:ph idx="1"/>
          </p:nvPr>
        </p:nvSpPr>
        <p:spPr>
          <a:xfrm>
            <a:off x="618565" y="1600201"/>
            <a:ext cx="7879323" cy="4756149"/>
          </a:xfrm>
        </p:spPr>
        <p:txBody>
          <a:bodyPr>
            <a:normAutofit lnSpcReduction="10000"/>
          </a:bodyPr>
          <a:lstStyle/>
          <a:p>
            <a:pPr marL="457200" indent="-457200"/>
            <a:r>
              <a:rPr lang="sl-SI" dirty="0" smtClean="0"/>
              <a:t>primer:</a:t>
            </a:r>
          </a:p>
          <a:p>
            <a:pPr marL="457200" indent="-457200">
              <a:buFont typeface="+mj-lt"/>
              <a:buAutoNum type="arabicPeriod"/>
            </a:pPr>
            <a:r>
              <a:rPr lang="sl-SI" i="1" dirty="0" smtClean="0"/>
              <a:t>opazovanje</a:t>
            </a:r>
            <a:r>
              <a:rPr lang="sl-SI" dirty="0" smtClean="0"/>
              <a:t>: trdi disk vsebuje obilico dokumentov, ki so zanimivi za raziskavo</a:t>
            </a:r>
          </a:p>
          <a:p>
            <a:pPr marL="457200" indent="-457200">
              <a:buFont typeface="+mj-lt"/>
              <a:buAutoNum type="arabicPeriod"/>
            </a:pPr>
            <a:r>
              <a:rPr lang="sl-SI" i="1" dirty="0" smtClean="0"/>
              <a:t>oblikovanje hipotez</a:t>
            </a:r>
            <a:r>
              <a:rPr lang="sl-SI" dirty="0" smtClean="0"/>
              <a:t>: dokumenti so v .doc obliki</a:t>
            </a:r>
          </a:p>
          <a:p>
            <a:pPr marL="457200" indent="-457200">
              <a:buFont typeface="+mj-lt"/>
              <a:buAutoNum type="arabicPeriod"/>
            </a:pPr>
            <a:r>
              <a:rPr lang="sl-SI" i="1" dirty="0" smtClean="0"/>
              <a:t>prepostavka, kje so dokazi za potrditev hipotez</a:t>
            </a:r>
            <a:r>
              <a:rPr lang="sl-SI" dirty="0" smtClean="0"/>
              <a:t>: če pridobimo vse .doc datoteke, bomo pridobili vse gradivo</a:t>
            </a:r>
          </a:p>
          <a:p>
            <a:pPr marL="457200" indent="-457200">
              <a:buFont typeface="+mj-lt"/>
              <a:buAutoNum type="arabicPeriod"/>
            </a:pPr>
            <a:r>
              <a:rPr lang="sl-SI" i="1" dirty="0" smtClean="0"/>
              <a:t>preverjanje hipotez</a:t>
            </a:r>
            <a:r>
              <a:rPr lang="sl-SI" dirty="0" smtClean="0"/>
              <a:t>: pridobimo sicer vse .doc datoteke, a najdemo še .pdf in .tiff</a:t>
            </a:r>
          </a:p>
          <a:p>
            <a:pPr marL="457200" indent="-457200">
              <a:buFont typeface="+mj-lt"/>
              <a:buAutoNum type="arabicPeriod"/>
            </a:pPr>
            <a:r>
              <a:rPr lang="sl-SI" i="1" dirty="0" smtClean="0"/>
              <a:t>zaključek</a:t>
            </a:r>
            <a:r>
              <a:rPr lang="sl-SI" dirty="0" smtClean="0"/>
              <a:t>: ko pridobimo vse dokumente smo naredili zaddovoljivo in celovito raziskavo</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Izvajanje digitalne preiskave</a:t>
            </a:r>
            <a:endParaRPr lang="sl-SI" dirty="0"/>
          </a:p>
        </p:txBody>
      </p:sp>
      <p:sp>
        <p:nvSpPr>
          <p:cNvPr id="3" name="Content Placeholder 2"/>
          <p:cNvSpPr>
            <a:spLocks noGrp="1"/>
          </p:cNvSpPr>
          <p:nvPr>
            <p:ph idx="1"/>
          </p:nvPr>
        </p:nvSpPr>
        <p:spPr>
          <a:xfrm>
            <a:off x="618565" y="1600200"/>
            <a:ext cx="7878788" cy="4597399"/>
          </a:xfrm>
        </p:spPr>
        <p:txBody>
          <a:bodyPr>
            <a:normAutofit/>
          </a:bodyPr>
          <a:lstStyle/>
          <a:p>
            <a:pPr algn="r">
              <a:buNone/>
            </a:pPr>
            <a:r>
              <a:rPr lang="sl-SI" i="1" dirty="0" smtClean="0">
                <a:solidFill>
                  <a:srgbClr val="FFFF00"/>
                </a:solidFill>
              </a:rPr>
              <a:t>poglavje 6</a:t>
            </a:r>
          </a:p>
          <a:p>
            <a:r>
              <a:rPr lang="sl-SI" dirty="0" smtClean="0"/>
              <a:t>(digitalna) preiskava se izvaja po točno določenih korakih</a:t>
            </a:r>
          </a:p>
          <a:p>
            <a:r>
              <a:rPr lang="sl-SI" dirty="0" smtClean="0"/>
              <a:t>koraki so definirani v priročnikih, navodilih, ...</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Analiza</a:t>
            </a:r>
            <a:endParaRPr lang="sl-SI" dirty="0"/>
          </a:p>
        </p:txBody>
      </p:sp>
      <p:sp>
        <p:nvSpPr>
          <p:cNvPr id="3" name="Content Placeholder 2"/>
          <p:cNvSpPr>
            <a:spLocks noGrp="1"/>
          </p:cNvSpPr>
          <p:nvPr>
            <p:ph idx="1"/>
          </p:nvPr>
        </p:nvSpPr>
        <p:spPr>
          <a:xfrm>
            <a:off x="618565" y="1600201"/>
            <a:ext cx="7879323" cy="4756149"/>
          </a:xfrm>
        </p:spPr>
        <p:txBody>
          <a:bodyPr>
            <a:normAutofit fontScale="85000" lnSpcReduction="10000"/>
          </a:bodyPr>
          <a:lstStyle/>
          <a:p>
            <a:pPr marL="457200" indent="-457200"/>
            <a:r>
              <a:rPr lang="sl-SI" dirty="0" smtClean="0"/>
              <a:t>dejansko znanstveno utemeljen odgovor na vprašanja (k</a:t>
            </a:r>
            <a:r>
              <a:rPr lang="sl-SI" baseline="30000" dirty="0" smtClean="0"/>
              <a:t>5</a:t>
            </a:r>
            <a:r>
              <a:rPr lang="sl-SI" dirty="0" smtClean="0"/>
              <a:t>z</a:t>
            </a:r>
            <a:r>
              <a:rPr lang="sl-SI" baseline="30000" dirty="0" smtClean="0"/>
              <a:t>1</a:t>
            </a:r>
            <a:r>
              <a:rPr lang="sl-SI" dirty="0" smtClean="0"/>
              <a:t>): kdo, kaj, kje, kdaj, kako in zakaj</a:t>
            </a:r>
          </a:p>
          <a:p>
            <a:pPr marL="457200" indent="-457200"/>
            <a:r>
              <a:rPr lang="sl-SI" dirty="0" smtClean="0"/>
              <a:t>upoštevamo, da imajo podatki vsebinsko in kontekstualno vrednost</a:t>
            </a:r>
          </a:p>
          <a:p>
            <a:pPr marL="457200" indent="-457200">
              <a:buFont typeface="+mj-lt"/>
              <a:buAutoNum type="arabicPeriod"/>
            </a:pPr>
            <a:r>
              <a:rPr lang="sl-SI" i="1" dirty="0" smtClean="0"/>
              <a:t>opazovanje</a:t>
            </a:r>
            <a:r>
              <a:rPr lang="sl-SI" dirty="0" smtClean="0"/>
              <a:t>: osumljenec je bil zabeležen na kameri pri dvigu gotovine na avtomatu v bližini mesta zločina neposredno po zločinu. Zločinec je kmalu po zločinu dvignil denar z žrtvinega računa.</a:t>
            </a:r>
          </a:p>
          <a:p>
            <a:pPr marL="457200" indent="-457200">
              <a:buFont typeface="+mj-lt"/>
              <a:buAutoNum type="arabicPeriod"/>
            </a:pPr>
            <a:r>
              <a:rPr lang="sl-SI" i="1" dirty="0" smtClean="0"/>
              <a:t>oblikovanje hipotez</a:t>
            </a:r>
            <a:r>
              <a:rPr lang="sl-SI" dirty="0" smtClean="0"/>
              <a:t>: </a:t>
            </a:r>
            <a:r>
              <a:rPr lang="sl-SI" dirty="0" smtClean="0">
                <a:solidFill>
                  <a:srgbClr val="FFFF00"/>
                </a:solidFill>
              </a:rPr>
              <a:t>...</a:t>
            </a:r>
          </a:p>
          <a:p>
            <a:pPr marL="457200" indent="-457200">
              <a:buFont typeface="+mj-lt"/>
              <a:buAutoNum type="arabicPeriod"/>
            </a:pPr>
            <a:r>
              <a:rPr lang="sl-SI" i="1" dirty="0" smtClean="0"/>
              <a:t>prepostavka, kje so dokazi za potrditev hipotez</a:t>
            </a:r>
            <a:r>
              <a:rPr lang="sl-SI" dirty="0" smtClean="0"/>
              <a:t>: </a:t>
            </a:r>
            <a:r>
              <a:rPr lang="sl-SI" dirty="0" smtClean="0">
                <a:solidFill>
                  <a:srgbClr val="FFFF00"/>
                </a:solidFill>
              </a:rPr>
              <a:t>...</a:t>
            </a:r>
            <a:endParaRPr lang="sl-SI" dirty="0" smtClean="0"/>
          </a:p>
          <a:p>
            <a:pPr marL="457200" indent="-457200">
              <a:buFont typeface="+mj-lt"/>
              <a:buAutoNum type="arabicPeriod"/>
            </a:pPr>
            <a:r>
              <a:rPr lang="sl-SI" i="1" dirty="0" smtClean="0"/>
              <a:t>preverjanje hipotez</a:t>
            </a:r>
            <a:r>
              <a:rPr lang="sl-SI" dirty="0" smtClean="0"/>
              <a:t>: </a:t>
            </a:r>
            <a:r>
              <a:rPr lang="sl-SI" dirty="0" smtClean="0">
                <a:solidFill>
                  <a:srgbClr val="FFFF00"/>
                </a:solidFill>
              </a:rPr>
              <a:t>...</a:t>
            </a:r>
            <a:endParaRPr lang="sl-SI" dirty="0" smtClean="0"/>
          </a:p>
          <a:p>
            <a:pPr marL="457200" indent="-457200">
              <a:buFont typeface="+mj-lt"/>
              <a:buAutoNum type="arabicPeriod"/>
            </a:pPr>
            <a:r>
              <a:rPr lang="sl-SI" i="1" dirty="0" smtClean="0"/>
              <a:t>zaključek</a:t>
            </a:r>
            <a:r>
              <a:rPr lang="sl-SI" dirty="0" smtClean="0"/>
              <a:t>: </a:t>
            </a:r>
            <a:r>
              <a:rPr lang="sl-SI" dirty="0" smtClean="0">
                <a:solidFill>
                  <a:srgbClr val="FFFF00"/>
                </a:solidFill>
              </a:rPr>
              <a:t>...</a:t>
            </a:r>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Poročanje in pričanje</a:t>
            </a:r>
            <a:endParaRPr lang="sl-SI" dirty="0"/>
          </a:p>
        </p:txBody>
      </p:sp>
      <p:sp>
        <p:nvSpPr>
          <p:cNvPr id="3" name="Content Placeholder 2"/>
          <p:cNvSpPr>
            <a:spLocks noGrp="1"/>
          </p:cNvSpPr>
          <p:nvPr>
            <p:ph idx="1"/>
          </p:nvPr>
        </p:nvSpPr>
        <p:spPr>
          <a:xfrm>
            <a:off x="618565" y="1600201"/>
            <a:ext cx="7879323" cy="4756149"/>
          </a:xfrm>
        </p:spPr>
        <p:txBody>
          <a:bodyPr/>
          <a:lstStyle/>
          <a:p>
            <a:pPr marL="457200" indent="-457200"/>
            <a:r>
              <a:rPr lang="sl-SI" dirty="0" smtClean="0"/>
              <a:t>sodišče običajno ni izkušeno o strokovni materiji</a:t>
            </a:r>
          </a:p>
          <a:p>
            <a:pPr marL="457200" indent="-457200"/>
            <a:r>
              <a:rPr lang="sl-SI" dirty="0" smtClean="0"/>
              <a:t>poročanje mora biti natančno in verodostojno ter transparentno</a:t>
            </a:r>
          </a:p>
          <a:p>
            <a:pPr marL="793750" lvl="1" indent="-457200"/>
            <a:r>
              <a:rPr lang="sl-SI" dirty="0" smtClean="0"/>
              <a:t>pri opisu postopkov</a:t>
            </a:r>
          </a:p>
          <a:p>
            <a:pPr marL="793750" lvl="1" indent="-457200"/>
            <a:r>
              <a:rPr lang="sl-SI" dirty="0" smtClean="0"/>
              <a:t>pri posredovanju zaključkov</a:t>
            </a:r>
          </a:p>
          <a:p>
            <a:pPr marL="793750" lvl="1" indent="-457200"/>
            <a:endParaRPr lang="sl-SI" dirty="0" smtClean="0"/>
          </a:p>
          <a:p>
            <a:pPr marL="457200" indent="-457200">
              <a:buNone/>
            </a:pPr>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sl-SI" dirty="0"/>
          </a:p>
        </p:txBody>
      </p:sp>
      <p:sp>
        <p:nvSpPr>
          <p:cNvPr id="3" name="Content Placeholder 2"/>
          <p:cNvSpPr>
            <a:spLocks noGrp="1"/>
          </p:cNvSpPr>
          <p:nvPr>
            <p:ph idx="1"/>
          </p:nvPr>
        </p:nvSpPr>
        <p:spPr>
          <a:xfrm>
            <a:off x="618565" y="1600201"/>
            <a:ext cx="7879323" cy="4756149"/>
          </a:xfrm>
        </p:spPr>
        <p:txBody>
          <a:bodyPr>
            <a:normAutofit/>
          </a:bodyPr>
          <a:lstStyle/>
          <a:p>
            <a:pPr marL="457200" indent="-457200"/>
            <a:r>
              <a:rPr lang="sl-SI" i="1" dirty="0" smtClean="0">
                <a:solidFill>
                  <a:srgbClr val="FFFF00"/>
                </a:solidFill>
              </a:rPr>
              <a:t>Izziv: </a:t>
            </a:r>
            <a:r>
              <a:rPr lang="sl-SI" dirty="0" smtClean="0">
                <a:solidFill>
                  <a:srgbClr val="FFFF00"/>
                </a:solidFill>
              </a:rPr>
              <a:t>primer v knjigi preberite in preučite podrobnosti postopka.</a:t>
            </a:r>
          </a:p>
          <a:p>
            <a:pPr marL="457200" indent="-457200">
              <a:buNone/>
            </a:pPr>
            <a:r>
              <a:rPr lang="en-US" dirty="0" smtClean="0"/>
              <a:t>	</a:t>
            </a:r>
            <a:r>
              <a:rPr lang="en-US" sz="2000" i="1" dirty="0" smtClean="0">
                <a:solidFill>
                  <a:srgbClr val="FFFF00"/>
                </a:solidFill>
              </a:rPr>
              <a:t>In this case, Jill observes unusually high numbers of failed logon attempts to a server that contains plans and details of Corporation X’s newest product, code named  </a:t>
            </a:r>
            <a:r>
              <a:rPr lang="en-US" sz="2000" i="1" dirty="0" err="1" smtClean="0">
                <a:solidFill>
                  <a:srgbClr val="FFFF00"/>
                </a:solidFill>
              </a:rPr>
              <a:t>FastJet</a:t>
            </a:r>
            <a:r>
              <a:rPr lang="en-US" sz="2000" i="1" dirty="0" smtClean="0">
                <a:solidFill>
                  <a:srgbClr val="FFFF00"/>
                </a:solidFill>
              </a:rPr>
              <a:t> . She contacts the system administrator for the system and, after a quick review of recent system logs, he confirms that there has been unauthorized use of the administrator account on the system. There is a strong indication that a security breach has occurred. </a:t>
            </a:r>
            <a:endParaRPr lang="sl-SI" i="1" dirty="0" smtClean="0">
              <a:solidFill>
                <a:srgbClr val="FFFF00"/>
              </a:solidFill>
            </a:endParaRPr>
          </a:p>
          <a:p>
            <a:pPr marL="793750" lvl="1" indent="-457200">
              <a:buNone/>
            </a:pPr>
            <a:r>
              <a:rPr lang="sl-SI" sz="2400" dirty="0" smtClean="0">
                <a:solidFill>
                  <a:srgbClr val="FFFF00"/>
                </a:solidFill>
              </a:rPr>
              <a:t> Komentarji na forum.</a:t>
            </a:r>
          </a:p>
          <a:p>
            <a:pPr marL="457200" indent="-457200"/>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Delo na mestu digitalnega zločina</a:t>
            </a:r>
            <a:endParaRPr lang="sl-SI" dirty="0"/>
          </a:p>
        </p:txBody>
      </p:sp>
      <p:sp>
        <p:nvSpPr>
          <p:cNvPr id="3" name="Content Placeholder 2"/>
          <p:cNvSpPr>
            <a:spLocks noGrp="1"/>
          </p:cNvSpPr>
          <p:nvPr>
            <p:ph idx="1"/>
          </p:nvPr>
        </p:nvSpPr>
        <p:spPr>
          <a:xfrm>
            <a:off x="618565" y="1600201"/>
            <a:ext cx="2785035" cy="4622799"/>
          </a:xfrm>
        </p:spPr>
        <p:txBody>
          <a:bodyPr>
            <a:normAutofit/>
          </a:bodyPr>
          <a:lstStyle/>
          <a:p>
            <a:r>
              <a:rPr lang="sl-SI" dirty="0" smtClean="0"/>
              <a:t>digitalni so dokazi, zločin je lahko povsem fizičen</a:t>
            </a:r>
          </a:p>
          <a:p>
            <a:r>
              <a:rPr lang="sl-SI" dirty="0" smtClean="0"/>
              <a:t>obstajajo priročniki, ki opisujejo postopke za delo na mestu zločina (ali za prikrito opazovanje)</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6" name="Picture 7" descr="C:\Documents and Settings\palaniv\Desktop\Imagebank\07\f07-01-9780123742681.jpg"/>
          <p:cNvPicPr>
            <a:picLocks noChangeAspect="1" noChangeArrowheads="1"/>
          </p:cNvPicPr>
          <p:nvPr/>
        </p:nvPicPr>
        <p:blipFill>
          <a:blip r:embed="rId2"/>
          <a:srcRect/>
          <a:stretch>
            <a:fillRect/>
          </a:stretch>
        </p:blipFill>
        <p:spPr bwMode="auto">
          <a:xfrm>
            <a:off x="3538008" y="1417638"/>
            <a:ext cx="5292725"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Delo na mestu digitalnega zločina</a:t>
            </a:r>
            <a:endParaRPr lang="sl-SI" dirty="0"/>
          </a:p>
        </p:txBody>
      </p:sp>
      <p:sp>
        <p:nvSpPr>
          <p:cNvPr id="3" name="Content Placeholder 2"/>
          <p:cNvSpPr>
            <a:spLocks noGrp="1"/>
          </p:cNvSpPr>
          <p:nvPr>
            <p:ph idx="1"/>
          </p:nvPr>
        </p:nvSpPr>
        <p:spPr>
          <a:xfrm>
            <a:off x="618565" y="1600200"/>
            <a:ext cx="7878788" cy="4646435"/>
          </a:xfrm>
        </p:spPr>
        <p:txBody>
          <a:bodyPr>
            <a:normAutofit/>
          </a:bodyPr>
          <a:lstStyle/>
          <a:p>
            <a:pPr algn="r">
              <a:buNone/>
            </a:pPr>
            <a:r>
              <a:rPr lang="sl-SI" i="1" dirty="0" smtClean="0">
                <a:solidFill>
                  <a:srgbClr val="FFFF00"/>
                </a:solidFill>
              </a:rPr>
              <a:t>poglavje 7</a:t>
            </a:r>
            <a:endParaRPr lang="sl-SI" dirty="0" smtClean="0"/>
          </a:p>
          <a:p>
            <a:r>
              <a:rPr lang="sl-SI" dirty="0" smtClean="0"/>
              <a:t>priročniki o ravnanju na mestu zločina:</a:t>
            </a:r>
          </a:p>
          <a:p>
            <a:pPr lvl="1"/>
            <a:r>
              <a:rPr lang="sl-SI" i="1" dirty="0" smtClean="0"/>
              <a:t>The Good Practice Guide for Computer Based Evidence</a:t>
            </a:r>
            <a:r>
              <a:rPr lang="sl-SI" dirty="0" smtClean="0"/>
              <a:t>, (</a:t>
            </a:r>
            <a:r>
              <a:rPr lang="sl-SI" i="1" dirty="0" smtClean="0"/>
              <a:t>ACPO guide</a:t>
            </a:r>
            <a:r>
              <a:rPr lang="sl-SI" dirty="0" smtClean="0"/>
              <a:t>, </a:t>
            </a:r>
            <a:r>
              <a:rPr lang="en-US" i="1" dirty="0" smtClean="0"/>
              <a:t>Association of Chief Police Officers</a:t>
            </a:r>
            <a:r>
              <a:rPr lang="en-US" dirty="0" smtClean="0"/>
              <a:t>)</a:t>
            </a:r>
          </a:p>
          <a:p>
            <a:pPr lvl="1"/>
            <a:r>
              <a:rPr lang="en-US" dirty="0" smtClean="0">
                <a:hlinkClick r:id="rId2"/>
              </a:rPr>
              <a:t>http://www.afentis.com/forensic-science-articles/acpo-guide-electronic-evidence</a:t>
            </a:r>
            <a:endParaRPr lang="en-US" dirty="0" smtClean="0"/>
          </a:p>
          <a:p>
            <a:pPr lvl="1"/>
            <a:r>
              <a:rPr lang="en-US" dirty="0" smtClean="0">
                <a:hlinkClick r:id="rId3"/>
              </a:rPr>
              <a:t>http://7safe.com/electronic_evidence/index.html#</a:t>
            </a:r>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Osnovni principi</a:t>
            </a:r>
            <a:endParaRPr lang="sl-SI" dirty="0"/>
          </a:p>
        </p:txBody>
      </p:sp>
      <p:sp>
        <p:nvSpPr>
          <p:cNvPr id="3" name="Content Placeholder 2"/>
          <p:cNvSpPr>
            <a:spLocks noGrp="1"/>
          </p:cNvSpPr>
          <p:nvPr>
            <p:ph idx="1"/>
          </p:nvPr>
        </p:nvSpPr>
        <p:spPr>
          <a:xfrm>
            <a:off x="618565" y="1600201"/>
            <a:ext cx="7878788" cy="4756149"/>
          </a:xfrm>
        </p:spPr>
        <p:txBody>
          <a:bodyPr>
            <a:normAutofit/>
          </a:bodyPr>
          <a:lstStyle/>
          <a:p>
            <a:pPr marL="457200" indent="-457200">
              <a:buFont typeface="+mj-lt"/>
              <a:buAutoNum type="arabicPeriod"/>
            </a:pPr>
            <a:r>
              <a:rPr lang="sl-SI" dirty="0" smtClean="0"/>
              <a:t>z nobenim dejanjem se naj ne spreminjajo ali neposredno dostopamo do podatkov na napravi</a:t>
            </a:r>
          </a:p>
          <a:p>
            <a:pPr marL="457200" indent="-457200">
              <a:buFont typeface="+mj-lt"/>
              <a:buAutoNum type="arabicPeriod"/>
            </a:pPr>
            <a:r>
              <a:rPr lang="sl-SI" dirty="0" smtClean="0"/>
              <a:t>če že dostopamo, potem moramo biti sposobni razumeti in predvideti posledice le-tega</a:t>
            </a:r>
          </a:p>
          <a:p>
            <a:pPr marL="457200" indent="-457200">
              <a:buFont typeface="+mj-lt"/>
              <a:buAutoNum type="arabicPeriod"/>
            </a:pPr>
            <a:r>
              <a:rPr lang="sl-SI" dirty="0" smtClean="0"/>
              <a:t>obstajati mora zapis o vseh dejavnostih, ki jih mora biti tretja stran sposobna preveriti</a:t>
            </a:r>
          </a:p>
          <a:p>
            <a:pPr marL="457200" indent="-457200">
              <a:buFont typeface="+mj-lt"/>
              <a:buAutoNum type="arabicPeriod"/>
            </a:pPr>
            <a:r>
              <a:rPr lang="sl-SI" dirty="0" smtClean="0"/>
              <a:t>vodja preiskave je odgovoren, da se zakon in ta pravila spoštujejo</a:t>
            </a:r>
          </a:p>
          <a:p>
            <a:pPr marL="457200" indent="-457200"/>
            <a:r>
              <a:rPr lang="sl-SI" dirty="0" smtClean="0"/>
              <a:t>primer: vključevanje naprave, ...</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Osnovni principi</a:t>
            </a:r>
            <a:endParaRPr lang="sl-SI" dirty="0"/>
          </a:p>
        </p:txBody>
      </p:sp>
      <p:sp>
        <p:nvSpPr>
          <p:cNvPr id="3" name="Content Placeholder 2"/>
          <p:cNvSpPr>
            <a:spLocks noGrp="1"/>
          </p:cNvSpPr>
          <p:nvPr>
            <p:ph idx="1"/>
          </p:nvPr>
        </p:nvSpPr>
        <p:spPr>
          <a:xfrm>
            <a:off x="508497" y="1600201"/>
            <a:ext cx="8093635" cy="4756149"/>
          </a:xfrm>
        </p:spPr>
        <p:txBody>
          <a:bodyPr>
            <a:normAutofit fontScale="70000" lnSpcReduction="20000"/>
          </a:bodyPr>
          <a:lstStyle/>
          <a:p>
            <a:pPr>
              <a:buNone/>
            </a:pPr>
            <a:r>
              <a:rPr lang="en-US" dirty="0" smtClean="0"/>
              <a:t>The </a:t>
            </a:r>
            <a:r>
              <a:rPr lang="en-US" b="1" dirty="0" smtClean="0"/>
              <a:t>UK authorities</a:t>
            </a:r>
            <a:r>
              <a:rPr lang="en-US" dirty="0" smtClean="0"/>
              <a:t>, in consultation with industry experts, have created a ‘GUIDE FOR COMPUTER BASED EVIDENCE’ which defines minimum levels of standard for the preservation and analysis of electronic evidence exhibits. The ACPO Guide Electronic Evidence is built upon four (4) main principles:</a:t>
            </a:r>
          </a:p>
          <a:p>
            <a:r>
              <a:rPr lang="en-US" dirty="0" smtClean="0"/>
              <a:t>PRINCIPLE 1: No action taken by Police or their agents should change data held on a computer or other media which may subsequently be relied upon in Court; </a:t>
            </a:r>
          </a:p>
          <a:p>
            <a:r>
              <a:rPr lang="en-US" dirty="0" smtClean="0"/>
              <a:t>PRINCIPLE 2: In exceptional circumstances where a person finds it necessary to access original data held on a target computer that person must be competent to do so and to give evidence explaining the relevance and the implications of their actions; </a:t>
            </a:r>
          </a:p>
          <a:p>
            <a:r>
              <a:rPr lang="en-US" dirty="0" smtClean="0"/>
              <a:t>PRINCIPLE 3: An audit trail or other record of all processes applied to computer based evidence should be created and preserved. An independent third party should be able to examine those processes, assess an exhibit, and achieve the same result; </a:t>
            </a:r>
          </a:p>
          <a:p>
            <a:r>
              <a:rPr lang="en-US" dirty="0" smtClean="0"/>
              <a:t>PRINCIPLE 4: The Officer in charge of the case is responsible for ensuring that the law and these principles are adhered to. This applies to the possession of and access to, information contained in a computer.</a:t>
            </a:r>
          </a:p>
          <a:p>
            <a:pPr algn="r">
              <a:buNone/>
            </a:pPr>
            <a:r>
              <a:rPr lang="en-US" dirty="0" smtClean="0">
                <a:hlinkClick r:id="rId2"/>
              </a:rPr>
              <a:t>http://www.7safe.com/electronic_evidence/ACPO_guidelines_computer_evidence.pdf</a:t>
            </a:r>
            <a:endParaRPr lang="en-US"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Avtorizacija za preiskavo</a:t>
            </a:r>
            <a:endParaRPr lang="sl-SI" dirty="0"/>
          </a:p>
        </p:txBody>
      </p:sp>
      <p:sp>
        <p:nvSpPr>
          <p:cNvPr id="3" name="Content Placeholder 2"/>
          <p:cNvSpPr>
            <a:spLocks noGrp="1"/>
          </p:cNvSpPr>
          <p:nvPr>
            <p:ph idx="1"/>
          </p:nvPr>
        </p:nvSpPr>
        <p:spPr>
          <a:xfrm>
            <a:off x="618565" y="1600201"/>
            <a:ext cx="7878788" cy="4580466"/>
          </a:xfrm>
        </p:spPr>
        <p:txBody>
          <a:bodyPr>
            <a:normAutofit/>
          </a:bodyPr>
          <a:lstStyle/>
          <a:p>
            <a:r>
              <a:rPr lang="sl-SI" dirty="0" smtClean="0"/>
              <a:t>raziskavo delamo po navodilu ali naročilu</a:t>
            </a:r>
          </a:p>
          <a:p>
            <a:pPr lvl="1"/>
            <a:r>
              <a:rPr lang="sl-SI" dirty="0" smtClean="0"/>
              <a:t>sodišče, tožilstvo; vodja oddelka, ...</a:t>
            </a:r>
          </a:p>
          <a:p>
            <a:r>
              <a:rPr lang="sl-SI" dirty="0" smtClean="0"/>
              <a:t>navodilo ali naročilo mora natančno opredeljevati, kaj raziskujemo in katere podatke smemo zbrati</a:t>
            </a:r>
          </a:p>
          <a:p>
            <a:r>
              <a:rPr lang="sl-SI" dirty="0" smtClean="0"/>
              <a:t>primer:</a:t>
            </a:r>
          </a:p>
          <a:p>
            <a:pPr lvl="1"/>
            <a:r>
              <a:rPr lang="sl-SI" dirty="0" smtClean="0"/>
              <a:t>preverite, ali je oseba A poslala e-pošto osebi B</a:t>
            </a:r>
          </a:p>
          <a:p>
            <a:pPr lvl="1"/>
            <a:r>
              <a:rPr lang="sl-SI" dirty="0" smtClean="0"/>
              <a:t>to navodilo dovoljuje samo zbiranje podatkov o poslani pošti in ne zbiranje vsebine te pošte</a:t>
            </a:r>
          </a:p>
          <a:p>
            <a:pPr lvl="1"/>
            <a:r>
              <a:rPr lang="sl-SI" dirty="0" smtClean="0"/>
              <a:t>podobno pri klicih (telefonskih, VoIP, ...)</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Avtorizacija za preiskavo</a:t>
            </a:r>
            <a:endParaRPr lang="sl-SI" dirty="0"/>
          </a:p>
        </p:txBody>
      </p:sp>
      <p:sp>
        <p:nvSpPr>
          <p:cNvPr id="3" name="Content Placeholder 2"/>
          <p:cNvSpPr>
            <a:spLocks noGrp="1"/>
          </p:cNvSpPr>
          <p:nvPr>
            <p:ph idx="1"/>
          </p:nvPr>
        </p:nvSpPr>
        <p:spPr>
          <a:xfrm>
            <a:off x="618565" y="1600201"/>
            <a:ext cx="7878788" cy="4580466"/>
          </a:xfrm>
        </p:spPr>
        <p:txBody>
          <a:bodyPr>
            <a:normAutofit/>
          </a:bodyPr>
          <a:lstStyle/>
          <a:p>
            <a:r>
              <a:rPr lang="sl-SI" dirty="0" smtClean="0"/>
              <a:t>sodišče (naredbodajalec) mora / naj bi skrbel za to, da se pri zbiranju podatkov ščiti zasebnost</a:t>
            </a:r>
          </a:p>
          <a:p>
            <a:endParaRPr lang="sl-SI" dirty="0" smtClean="0"/>
          </a:p>
          <a:p>
            <a:r>
              <a:rPr lang="sl-SI" dirty="0" smtClean="0"/>
              <a:t>osumljenec ni kriv dokler ni pravnomočno obsojen</a:t>
            </a:r>
          </a:p>
          <a:p>
            <a:pPr lvl="1"/>
            <a:r>
              <a:rPr lang="sl-SI" dirty="0" smtClean="0"/>
              <a:t>in še tedaj se mora spoštovati njegova zasebnost</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Priprava za delo na mestu digitalnega zločina</a:t>
            </a:r>
            <a:endParaRPr lang="sl-SI" dirty="0"/>
          </a:p>
        </p:txBody>
      </p:sp>
      <p:sp>
        <p:nvSpPr>
          <p:cNvPr id="3" name="Content Placeholder 2"/>
          <p:cNvSpPr>
            <a:spLocks noGrp="1"/>
          </p:cNvSpPr>
          <p:nvPr>
            <p:ph idx="1"/>
          </p:nvPr>
        </p:nvSpPr>
        <p:spPr>
          <a:xfrm>
            <a:off x="618565" y="1600200"/>
            <a:ext cx="7878788" cy="4646435"/>
          </a:xfrm>
        </p:spPr>
        <p:txBody>
          <a:bodyPr>
            <a:normAutofit/>
          </a:bodyPr>
          <a:lstStyle/>
          <a:p>
            <a:r>
              <a:rPr lang="sl-SI" dirty="0" smtClean="0"/>
              <a:t>pripravimo načrt dela na mestu zločina</a:t>
            </a:r>
          </a:p>
          <a:p>
            <a:r>
              <a:rPr lang="sl-SI" dirty="0" smtClean="0"/>
              <a:t>priprava je izredno pomembna, saj le ustrezna priprava lahko zaščiti dokazno gradivo</a:t>
            </a:r>
          </a:p>
          <a:p>
            <a:pPr lvl="1"/>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Koraki v digitalni preiskavi</a:t>
            </a:r>
            <a:endParaRPr lang="sl-SI" dirty="0"/>
          </a:p>
        </p:txBody>
      </p:sp>
      <p:sp>
        <p:nvSpPr>
          <p:cNvPr id="3" name="Content Placeholder 2"/>
          <p:cNvSpPr>
            <a:spLocks noGrp="1"/>
          </p:cNvSpPr>
          <p:nvPr>
            <p:ph idx="1"/>
          </p:nvPr>
        </p:nvSpPr>
        <p:spPr/>
        <p:txBody>
          <a:bodyPr/>
          <a:lstStyle/>
          <a:p>
            <a:pPr marL="457200" indent="-457200">
              <a:buFont typeface="+mj-lt"/>
              <a:buAutoNum type="arabicPeriod"/>
            </a:pPr>
            <a:r>
              <a:rPr lang="sl-SI" i="1" dirty="0" smtClean="0"/>
              <a:t>priprava:</a:t>
            </a:r>
            <a:r>
              <a:rPr lang="sl-SI" dirty="0" smtClean="0"/>
              <a:t> priprava načrta preiskave</a:t>
            </a:r>
          </a:p>
          <a:p>
            <a:pPr marL="457200" indent="-457200">
              <a:buFont typeface="+mj-lt"/>
              <a:buAutoNum type="arabicPeriod"/>
            </a:pPr>
            <a:r>
              <a:rPr lang="sl-SI" i="1" dirty="0" smtClean="0"/>
              <a:t>pregled/identifikacija:</a:t>
            </a:r>
            <a:r>
              <a:rPr lang="sl-SI" dirty="0" smtClean="0"/>
              <a:t> kaj je potrebno zajeti in kako</a:t>
            </a:r>
          </a:p>
          <a:p>
            <a:pPr marL="457200" indent="-457200">
              <a:buFont typeface="+mj-lt"/>
              <a:buAutoNum type="arabicPeriod"/>
            </a:pPr>
            <a:r>
              <a:rPr lang="sl-SI" i="1" dirty="0" smtClean="0"/>
              <a:t>shranjevanje:</a:t>
            </a:r>
            <a:r>
              <a:rPr lang="sl-SI" dirty="0" smtClean="0"/>
              <a:t> forenzično korektno zajetega gradiva</a:t>
            </a:r>
          </a:p>
          <a:p>
            <a:pPr marL="457200" indent="-457200">
              <a:buFont typeface="+mj-lt"/>
              <a:buAutoNum type="arabicPeriod"/>
            </a:pPr>
            <a:r>
              <a:rPr lang="sl-SI" i="1" dirty="0" smtClean="0"/>
              <a:t>raziskava (examination) in analiza:</a:t>
            </a:r>
            <a:r>
              <a:rPr lang="sl-SI" dirty="0" smtClean="0"/>
              <a:t> zajeto gradivo se ustrezno pripravi za analizo, ki temelji na ustreznih znanstvenih metodah</a:t>
            </a:r>
          </a:p>
          <a:p>
            <a:pPr marL="457200" indent="-457200">
              <a:buFont typeface="+mj-lt"/>
              <a:buAutoNum type="arabicPeriod"/>
            </a:pPr>
            <a:r>
              <a:rPr lang="sl-SI" i="1" dirty="0" smtClean="0"/>
              <a:t>predstavitev gradiva:</a:t>
            </a:r>
            <a:r>
              <a:rPr lang="sl-SI" dirty="0" smtClean="0"/>
              <a:t> izsledke preiskave se ustrezno namenu predstavi (sodišče, v podjetju, </a:t>
            </a:r>
            <a:r>
              <a:rPr lang="sl-SI" dirty="0" smtClean="0"/>
              <a:t>vojska</a:t>
            </a:r>
            <a:r>
              <a:rPr lang="sl-SI" dirty="0" smtClean="0"/>
              <a:t>, ...)</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600" dirty="0" smtClean="0"/>
              <a:t>Priprava za delo na mestu digitalnega zločina – ACPO priporočila</a:t>
            </a:r>
            <a:endParaRPr lang="sl-SI" sz="3600" dirty="0"/>
          </a:p>
        </p:txBody>
      </p:sp>
      <p:sp>
        <p:nvSpPr>
          <p:cNvPr id="3" name="Content Placeholder 2"/>
          <p:cNvSpPr>
            <a:spLocks noGrp="1"/>
          </p:cNvSpPr>
          <p:nvPr>
            <p:ph idx="1"/>
          </p:nvPr>
        </p:nvSpPr>
        <p:spPr>
          <a:xfrm>
            <a:off x="618565" y="1600200"/>
            <a:ext cx="2852768" cy="4756150"/>
          </a:xfrm>
        </p:spPr>
        <p:txBody>
          <a:bodyPr>
            <a:normAutofit fontScale="92500" lnSpcReduction="10000"/>
          </a:bodyPr>
          <a:lstStyle/>
          <a:p>
            <a:r>
              <a:rPr lang="sl-SI" dirty="0" smtClean="0"/>
              <a:t>upoštevanje tehničnega znanja osumljenca</a:t>
            </a:r>
          </a:p>
          <a:p>
            <a:r>
              <a:rPr lang="sl-SI" dirty="0" smtClean="0"/>
              <a:t>vključevanje ustreznih orodij in metod</a:t>
            </a:r>
          </a:p>
          <a:p>
            <a:r>
              <a:rPr lang="sl-SI" dirty="0" smtClean="0"/>
              <a:t>upoštevanje ranljivosti podatkov: brezžične in omrežne naprave, delujoče naprave (računalniki), ...</a:t>
            </a:r>
          </a:p>
          <a:p>
            <a:pPr lvl="1"/>
            <a:endParaRPr lang="sl-SI" dirty="0" smtClean="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2" descr="C:\Users\Hariprasad\Desktop\Casey - DECC3E\Casey_DECC3E_Image_bank\Imagebank\JPG\f07-02-9780123742681.jpg"/>
          <p:cNvPicPr>
            <a:picLocks noChangeAspect="1" noChangeArrowheads="1"/>
          </p:cNvPicPr>
          <p:nvPr/>
        </p:nvPicPr>
        <p:blipFill>
          <a:blip r:embed="rId2"/>
          <a:srcRect/>
          <a:stretch>
            <a:fillRect/>
          </a:stretch>
        </p:blipFill>
        <p:spPr bwMode="auto">
          <a:xfrm>
            <a:off x="3471332" y="2454275"/>
            <a:ext cx="5026555" cy="390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Ogled mesta digitalnega zločina</a:t>
            </a:r>
            <a:endParaRPr lang="sl-SI" dirty="0"/>
          </a:p>
        </p:txBody>
      </p:sp>
      <p:sp>
        <p:nvSpPr>
          <p:cNvPr id="3" name="Content Placeholder 2"/>
          <p:cNvSpPr>
            <a:spLocks noGrp="1"/>
          </p:cNvSpPr>
          <p:nvPr>
            <p:ph idx="1"/>
          </p:nvPr>
        </p:nvSpPr>
        <p:spPr>
          <a:xfrm>
            <a:off x="618564" y="1600200"/>
            <a:ext cx="2919443" cy="4639235"/>
          </a:xfrm>
        </p:spPr>
        <p:txBody>
          <a:bodyPr>
            <a:normAutofit/>
          </a:bodyPr>
          <a:lstStyle/>
          <a:p>
            <a:r>
              <a:rPr lang="sl-SI" dirty="0" smtClean="0"/>
              <a:t>digitalni dokazi se lahko najdejo na različnih mestih – pomemba sistematičnost ogleda</a:t>
            </a:r>
          </a:p>
          <a:p>
            <a:r>
              <a:rPr lang="sl-SI" dirty="0" smtClean="0"/>
              <a:t>V/I enote, priročniki za strojno in programsko opremo, ...</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7" descr="C:\Documents and Settings\palaniv\Desktop\Imagebank\07\f07-01-9780123742681.jpg"/>
          <p:cNvPicPr>
            <a:picLocks noChangeAspect="1" noChangeArrowheads="1"/>
          </p:cNvPicPr>
          <p:nvPr/>
        </p:nvPicPr>
        <p:blipFill>
          <a:blip r:embed="rId2"/>
          <a:srcRect/>
          <a:stretch>
            <a:fillRect/>
          </a:stretch>
        </p:blipFill>
        <p:spPr bwMode="auto">
          <a:xfrm>
            <a:off x="3538008" y="1417638"/>
            <a:ext cx="5292725"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Ogled mesta digitalnega zločina</a:t>
            </a:r>
            <a:endParaRPr lang="sl-SI" dirty="0"/>
          </a:p>
        </p:txBody>
      </p:sp>
      <p:sp>
        <p:nvSpPr>
          <p:cNvPr id="3" name="Content Placeholder 2"/>
          <p:cNvSpPr>
            <a:spLocks noGrp="1"/>
          </p:cNvSpPr>
          <p:nvPr>
            <p:ph idx="1"/>
          </p:nvPr>
        </p:nvSpPr>
        <p:spPr>
          <a:xfrm>
            <a:off x="4535985" y="1600200"/>
            <a:ext cx="3961903" cy="1557867"/>
          </a:xfrm>
        </p:spPr>
        <p:txBody>
          <a:bodyPr>
            <a:normAutofit/>
          </a:bodyPr>
          <a:lstStyle/>
          <a:p>
            <a:r>
              <a:rPr lang="sl-SI" dirty="0" smtClean="0"/>
              <a:t>izklop naprav</a:t>
            </a:r>
          </a:p>
          <a:p>
            <a:r>
              <a:rPr lang="sl-SI" dirty="0" smtClean="0"/>
              <a:t>zapis o izklopu naprave</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6" name="Picture 2" descr="C:\Users\Hariprasad\Desktop\Casey - DECC3E\Casey_DECC3E_Image_bank\Imagebank\JPG\f07-03-9780123742681.jpg"/>
          <p:cNvPicPr>
            <a:picLocks noChangeAspect="1" noChangeArrowheads="1"/>
          </p:cNvPicPr>
          <p:nvPr/>
        </p:nvPicPr>
        <p:blipFill>
          <a:blip r:embed="rId2"/>
          <a:srcRect/>
          <a:stretch>
            <a:fillRect/>
          </a:stretch>
        </p:blipFill>
        <p:spPr bwMode="auto">
          <a:xfrm>
            <a:off x="641350" y="1600200"/>
            <a:ext cx="3478213" cy="4876800"/>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4286249" y="2768599"/>
            <a:ext cx="4434417" cy="335135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Ogled mesta digitalnega zločina</a:t>
            </a:r>
            <a:endParaRPr lang="sl-SI" dirty="0"/>
          </a:p>
        </p:txBody>
      </p:sp>
      <p:sp>
        <p:nvSpPr>
          <p:cNvPr id="3" name="Content Placeholder 2"/>
          <p:cNvSpPr>
            <a:spLocks noGrp="1"/>
          </p:cNvSpPr>
          <p:nvPr>
            <p:ph idx="1"/>
          </p:nvPr>
        </p:nvSpPr>
        <p:spPr>
          <a:xfrm>
            <a:off x="618565" y="1600200"/>
            <a:ext cx="3724835" cy="4639235"/>
          </a:xfrm>
        </p:spPr>
        <p:txBody>
          <a:bodyPr>
            <a:normAutofit/>
          </a:bodyPr>
          <a:lstStyle/>
          <a:p>
            <a:r>
              <a:rPr lang="sl-SI" dirty="0" smtClean="0"/>
              <a:t>natančen popis naprav in njihova vloga</a:t>
            </a:r>
          </a:p>
          <a:p>
            <a:r>
              <a:rPr lang="sl-SI" dirty="0" smtClean="0"/>
              <a:t>gesla za dostop in za enkripcijo</a:t>
            </a:r>
          </a:p>
          <a:p>
            <a:endParaRPr lang="sl-SI" dirty="0" smtClean="0"/>
          </a:p>
          <a:p>
            <a:r>
              <a:rPr lang="sl-SI" dirty="0" smtClean="0"/>
              <a:t>zapisovanje posegov v skladu z načrtom</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2" descr="C:\Users\Hariprasad\Desktop\Casey - DECC3E\Casey_DECC3E_Image_bank\Imagebank\JPG\f07-04-9780123742681.jpg"/>
          <p:cNvPicPr>
            <a:picLocks noChangeAspect="1" noChangeArrowheads="1"/>
          </p:cNvPicPr>
          <p:nvPr/>
        </p:nvPicPr>
        <p:blipFill>
          <a:blip r:embed="rId2"/>
          <a:srcRect/>
          <a:stretch>
            <a:fillRect/>
          </a:stretch>
        </p:blipFill>
        <p:spPr bwMode="auto">
          <a:xfrm>
            <a:off x="4779963" y="1743635"/>
            <a:ext cx="37179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7586" name="Ograda noge 3"/>
          <p:cNvSpPr>
            <a:spLocks noGrp="1"/>
          </p:cNvSpPr>
          <p:nvPr>
            <p:ph type="ftr" sz="quarter" idx="10"/>
          </p:nvPr>
        </p:nvSpPr>
        <p:spPr>
          <a:xfrm>
            <a:off x="168275" y="6356350"/>
            <a:ext cx="2133600" cy="365125"/>
          </a:xfrm>
          <a:noFill/>
        </p:spPr>
        <p:txBody>
          <a:bodyPr/>
          <a:lstStyle/>
          <a:p>
            <a:r>
              <a:rPr lang="en-US" smtClean="0"/>
              <a:t>Andrej Brodnik: Digitalna forenzika</a:t>
            </a:r>
            <a:endParaRPr lang="sl-SI" dirty="0"/>
          </a:p>
        </p:txBody>
      </p:sp>
      <p:sp>
        <p:nvSpPr>
          <p:cNvPr id="67589" name="Rectangle 1026"/>
          <p:cNvSpPr>
            <a:spLocks noGrp="1" noChangeArrowheads="1"/>
          </p:cNvSpPr>
          <p:nvPr>
            <p:ph type="title"/>
          </p:nvPr>
        </p:nvSpPr>
        <p:spPr/>
        <p:txBody>
          <a:bodyPr>
            <a:normAutofit fontScale="90000"/>
          </a:bodyPr>
          <a:lstStyle/>
          <a:p>
            <a:r>
              <a:rPr lang="sl-SI" dirty="0" smtClean="0"/>
              <a:t>Zavarovanje mesta digitalnega zločina</a:t>
            </a:r>
            <a:endParaRPr lang="sl-SI" sz="1800" dirty="0"/>
          </a:p>
        </p:txBody>
      </p:sp>
      <p:sp>
        <p:nvSpPr>
          <p:cNvPr id="67590" name="Rectangle 1027"/>
          <p:cNvSpPr>
            <a:spLocks noGrp="1" noChangeArrowheads="1"/>
          </p:cNvSpPr>
          <p:nvPr>
            <p:ph type="body" idx="1"/>
          </p:nvPr>
        </p:nvSpPr>
        <p:spPr>
          <a:xfrm>
            <a:off x="618565" y="1600200"/>
            <a:ext cx="7878788" cy="4622800"/>
          </a:xfrm>
        </p:spPr>
        <p:txBody>
          <a:bodyPr>
            <a:normAutofit/>
          </a:bodyPr>
          <a:lstStyle/>
          <a:p>
            <a:pPr>
              <a:lnSpc>
                <a:spcPct val="85000"/>
              </a:lnSpc>
            </a:pPr>
            <a:r>
              <a:rPr lang="sl-SI" dirty="0" smtClean="0"/>
              <a:t>nadzor dostopov na mesto zločina:</a:t>
            </a:r>
          </a:p>
          <a:p>
            <a:pPr lvl="1">
              <a:lnSpc>
                <a:spcPct val="85000"/>
              </a:lnSpc>
            </a:pPr>
            <a:r>
              <a:rPr lang="sl-SI" dirty="0" smtClean="0"/>
              <a:t>video kamere ipd.: ugasniti sistem, da se ohranjajo podatki</a:t>
            </a:r>
          </a:p>
          <a:p>
            <a:pPr lvl="1">
              <a:lnSpc>
                <a:spcPct val="85000"/>
              </a:lnSpc>
            </a:pPr>
            <a:r>
              <a:rPr lang="sl-SI" dirty="0" smtClean="0"/>
              <a:t>(brezžična) omrežja: ugasniti oziroma odklopiti, da ne pride do nehotenega ali drugega dostopa</a:t>
            </a:r>
          </a:p>
          <a:p>
            <a:pPr>
              <a:lnSpc>
                <a:spcPct val="85000"/>
              </a:lnSpc>
            </a:pPr>
            <a:r>
              <a:rPr lang="sl-SI" dirty="0" smtClean="0"/>
              <a:t>zamrznitev mesta zločina</a:t>
            </a:r>
          </a:p>
          <a:p>
            <a:pPr lvl="1">
              <a:lnSpc>
                <a:spcPct val="85000"/>
              </a:lnSpc>
            </a:pPr>
            <a:r>
              <a:rPr lang="sl-SI" dirty="0" smtClean="0"/>
              <a:t>dokaze prepišemo z ustreznimi napravami ter jih podpišemo in shranimo</a:t>
            </a:r>
          </a:p>
          <a:p>
            <a:pPr lvl="1">
              <a:lnSpc>
                <a:spcPct val="85000"/>
              </a:lnSpc>
            </a:pPr>
            <a:r>
              <a:rPr lang="sl-SI" dirty="0" smtClean="0"/>
              <a:t>zavarovanje oddaljenih podatkov</a:t>
            </a:r>
          </a:p>
          <a:p>
            <a:pPr lvl="1">
              <a:lnSpc>
                <a:spcPct val="85000"/>
              </a:lnSpc>
            </a:pPr>
            <a:r>
              <a:rPr lang="sl-SI" dirty="0" smtClean="0"/>
              <a:t>zavarovanje nedigitalnih dokazov (prstni ali drugi biološki dokazi)</a:t>
            </a:r>
          </a:p>
          <a:p>
            <a:pPr>
              <a:lnSpc>
                <a:spcPct val="85000"/>
              </a:lnSpc>
            </a:pPr>
            <a:endParaRPr lang="sl-SI"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7586" name="Ograda noge 3"/>
          <p:cNvSpPr>
            <a:spLocks noGrp="1"/>
          </p:cNvSpPr>
          <p:nvPr>
            <p:ph type="ftr" sz="quarter" idx="10"/>
          </p:nvPr>
        </p:nvSpPr>
        <p:spPr>
          <a:xfrm>
            <a:off x="168275" y="6356350"/>
            <a:ext cx="2133600" cy="365125"/>
          </a:xfrm>
          <a:noFill/>
        </p:spPr>
        <p:txBody>
          <a:bodyPr/>
          <a:lstStyle/>
          <a:p>
            <a:r>
              <a:rPr lang="en-US" smtClean="0"/>
              <a:t>Andrej Brodnik: Digitalna forenzika</a:t>
            </a:r>
            <a:endParaRPr lang="sl-SI" dirty="0"/>
          </a:p>
        </p:txBody>
      </p:sp>
      <p:sp>
        <p:nvSpPr>
          <p:cNvPr id="67589" name="Rectangle 1026"/>
          <p:cNvSpPr>
            <a:spLocks noGrp="1" noChangeArrowheads="1"/>
          </p:cNvSpPr>
          <p:nvPr>
            <p:ph type="title"/>
          </p:nvPr>
        </p:nvSpPr>
        <p:spPr/>
        <p:txBody>
          <a:bodyPr>
            <a:normAutofit fontScale="90000"/>
          </a:bodyPr>
          <a:lstStyle/>
          <a:p>
            <a:r>
              <a:rPr lang="sl-SI" dirty="0" smtClean="0"/>
              <a:t>Zavarovanje mesta digitalnega zločina</a:t>
            </a:r>
            <a:endParaRPr lang="sl-SI" sz="1800" dirty="0"/>
          </a:p>
        </p:txBody>
      </p:sp>
      <p:sp>
        <p:nvSpPr>
          <p:cNvPr id="67590" name="Rectangle 1027"/>
          <p:cNvSpPr>
            <a:spLocks noGrp="1" noChangeArrowheads="1"/>
          </p:cNvSpPr>
          <p:nvPr>
            <p:ph type="body" idx="1"/>
          </p:nvPr>
        </p:nvSpPr>
        <p:spPr>
          <a:xfrm>
            <a:off x="618565" y="1600200"/>
            <a:ext cx="7879323" cy="1286933"/>
          </a:xfrm>
        </p:spPr>
        <p:txBody>
          <a:bodyPr>
            <a:normAutofit/>
          </a:bodyPr>
          <a:lstStyle/>
          <a:p>
            <a:pPr>
              <a:lnSpc>
                <a:spcPct val="85000"/>
              </a:lnSpc>
            </a:pPr>
            <a:r>
              <a:rPr lang="sl-SI" dirty="0" smtClean="0"/>
              <a:t>priprava </a:t>
            </a:r>
            <a:r>
              <a:rPr lang="sl-SI" b="1" dirty="0" smtClean="0"/>
              <a:t>načrta </a:t>
            </a:r>
            <a:r>
              <a:rPr lang="sl-SI" dirty="0" smtClean="0"/>
              <a:t>za zavarovanje podatkov</a:t>
            </a:r>
          </a:p>
          <a:p>
            <a:pPr>
              <a:lnSpc>
                <a:spcPct val="85000"/>
              </a:lnSpc>
            </a:pPr>
            <a:r>
              <a:rPr lang="sl-SI" dirty="0" smtClean="0"/>
              <a:t>oddaljeno zavarovanje</a:t>
            </a:r>
          </a:p>
        </p:txBody>
      </p:sp>
      <p:pic>
        <p:nvPicPr>
          <p:cNvPr id="7" name="Picture 6"/>
          <p:cNvPicPr>
            <a:picLocks noChangeAspect="1"/>
          </p:cNvPicPr>
          <p:nvPr/>
        </p:nvPicPr>
        <p:blipFill>
          <a:blip r:embed="rId2"/>
          <a:stretch>
            <a:fillRect/>
          </a:stretch>
        </p:blipFill>
        <p:spPr>
          <a:xfrm>
            <a:off x="271165" y="2754355"/>
            <a:ext cx="8651030" cy="3306461"/>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7586" name="Ograda noge 3"/>
          <p:cNvSpPr>
            <a:spLocks noGrp="1"/>
          </p:cNvSpPr>
          <p:nvPr>
            <p:ph type="ftr" sz="quarter" idx="10"/>
          </p:nvPr>
        </p:nvSpPr>
        <p:spPr>
          <a:xfrm>
            <a:off x="168275" y="6356350"/>
            <a:ext cx="2133600" cy="365125"/>
          </a:xfrm>
          <a:noFill/>
        </p:spPr>
        <p:txBody>
          <a:bodyPr/>
          <a:lstStyle/>
          <a:p>
            <a:r>
              <a:rPr lang="en-US" smtClean="0"/>
              <a:t>Andrej Brodnik: Digitalna forenzika</a:t>
            </a:r>
            <a:endParaRPr lang="sl-SI" dirty="0"/>
          </a:p>
        </p:txBody>
      </p:sp>
      <p:sp>
        <p:nvSpPr>
          <p:cNvPr id="67589" name="Rectangle 1026"/>
          <p:cNvSpPr>
            <a:spLocks noGrp="1" noChangeArrowheads="1"/>
          </p:cNvSpPr>
          <p:nvPr>
            <p:ph type="title"/>
          </p:nvPr>
        </p:nvSpPr>
        <p:spPr/>
        <p:txBody>
          <a:bodyPr>
            <a:normAutofit fontScale="90000"/>
          </a:bodyPr>
          <a:lstStyle/>
          <a:p>
            <a:r>
              <a:rPr lang="sl-SI" dirty="0" smtClean="0"/>
              <a:t>Zavarovanje mesta digitalnega zločina</a:t>
            </a:r>
            <a:endParaRPr lang="sl-SI" sz="1800" dirty="0"/>
          </a:p>
        </p:txBody>
      </p:sp>
      <p:sp>
        <p:nvSpPr>
          <p:cNvPr id="67590" name="Rectangle 1027"/>
          <p:cNvSpPr>
            <a:spLocks noGrp="1" noChangeArrowheads="1"/>
          </p:cNvSpPr>
          <p:nvPr>
            <p:ph type="body" idx="1"/>
          </p:nvPr>
        </p:nvSpPr>
        <p:spPr>
          <a:xfrm>
            <a:off x="618565" y="1600200"/>
            <a:ext cx="7879323" cy="4648200"/>
          </a:xfrm>
        </p:spPr>
        <p:txBody>
          <a:bodyPr>
            <a:normAutofit/>
          </a:bodyPr>
          <a:lstStyle/>
          <a:p>
            <a:pPr>
              <a:lnSpc>
                <a:spcPct val="85000"/>
              </a:lnSpc>
            </a:pPr>
            <a:r>
              <a:rPr lang="sl-SI" dirty="0" smtClean="0"/>
              <a:t>kaj pa pri delujočih napravah?</a:t>
            </a:r>
          </a:p>
          <a:p>
            <a:pPr marL="349250" lvl="1" indent="-349250">
              <a:lnSpc>
                <a:spcPct val="85000"/>
              </a:lnSpc>
              <a:spcBef>
                <a:spcPts val="2000"/>
              </a:spcBef>
              <a:buClrTx/>
            </a:pPr>
            <a:r>
              <a:rPr lang="sl-SI" dirty="0" smtClean="0"/>
              <a:t>običajno težko ohranimo vsebino glavnega pomnilnika (RAM)</a:t>
            </a:r>
          </a:p>
          <a:p>
            <a:pPr marL="349250" lvl="1" indent="-349250">
              <a:lnSpc>
                <a:spcPct val="85000"/>
              </a:lnSpc>
              <a:spcBef>
                <a:spcPts val="2000"/>
              </a:spcBef>
              <a:buClrTx/>
            </a:pPr>
            <a:r>
              <a:rPr lang="sl-SI" dirty="0" smtClean="0"/>
              <a:t>vendar:</a:t>
            </a:r>
          </a:p>
          <a:p>
            <a:pPr marL="631825" lvl="2" indent="-349250">
              <a:lnSpc>
                <a:spcPct val="85000"/>
              </a:lnSpc>
              <a:spcBef>
                <a:spcPts val="2000"/>
              </a:spcBef>
            </a:pPr>
            <a:r>
              <a:rPr lang="sl-SI" dirty="0" smtClean="0"/>
              <a:t>trenutno izvajajoči procesi povedo kaj o vdoru v sistem</a:t>
            </a:r>
          </a:p>
          <a:p>
            <a:pPr marL="631825" lvl="2" indent="-349250">
              <a:lnSpc>
                <a:spcPct val="85000"/>
              </a:lnSpc>
              <a:spcBef>
                <a:spcPts val="2000"/>
              </a:spcBef>
            </a:pPr>
            <a:r>
              <a:rPr lang="sl-SI" dirty="0" smtClean="0"/>
              <a:t>zakriptirani datotečni sistem je priklopljen in geslo vnešeno</a:t>
            </a:r>
          </a:p>
          <a:p>
            <a:pPr marL="631825" lvl="2" indent="-349250">
              <a:lnSpc>
                <a:spcPct val="85000"/>
              </a:lnSpc>
              <a:spcBef>
                <a:spcPts val="2000"/>
              </a:spcBef>
            </a:pPr>
            <a:r>
              <a:rPr lang="sl-SI" dirty="0" smtClean="0"/>
              <a:t>odklenjeni dostopi do oddaljenih mest oziroma storitev</a:t>
            </a:r>
          </a:p>
          <a:p>
            <a:pPr marL="631825" lvl="2" indent="-349250">
              <a:lnSpc>
                <a:spcPct val="85000"/>
              </a:lnSpc>
              <a:spcBef>
                <a:spcPts val="2000"/>
              </a:spcBef>
            </a:pPr>
            <a:r>
              <a:rPr lang="sl-SI" dirty="0" smtClean="0"/>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7586" name="Ograda noge 3"/>
          <p:cNvSpPr>
            <a:spLocks noGrp="1"/>
          </p:cNvSpPr>
          <p:nvPr>
            <p:ph type="ftr" sz="quarter" idx="10"/>
          </p:nvPr>
        </p:nvSpPr>
        <p:spPr>
          <a:xfrm>
            <a:off x="168275" y="6356350"/>
            <a:ext cx="2133600" cy="365125"/>
          </a:xfrm>
          <a:noFill/>
        </p:spPr>
        <p:txBody>
          <a:bodyPr/>
          <a:lstStyle/>
          <a:p>
            <a:r>
              <a:rPr lang="en-US" smtClean="0"/>
              <a:t>Andrej Brodnik: Digitalna forenzika</a:t>
            </a:r>
            <a:endParaRPr lang="sl-SI" dirty="0"/>
          </a:p>
        </p:txBody>
      </p:sp>
      <p:sp>
        <p:nvSpPr>
          <p:cNvPr id="67589" name="Rectangle 1026"/>
          <p:cNvSpPr>
            <a:spLocks noGrp="1" noChangeArrowheads="1"/>
          </p:cNvSpPr>
          <p:nvPr>
            <p:ph type="title"/>
          </p:nvPr>
        </p:nvSpPr>
        <p:spPr/>
        <p:txBody>
          <a:bodyPr>
            <a:normAutofit fontScale="90000"/>
          </a:bodyPr>
          <a:lstStyle/>
          <a:p>
            <a:r>
              <a:rPr lang="sl-SI" dirty="0" smtClean="0"/>
              <a:t>Zavarovanje mesta digitalnega zločina</a:t>
            </a:r>
            <a:endParaRPr lang="sl-SI" sz="1800" dirty="0"/>
          </a:p>
        </p:txBody>
      </p:sp>
      <p:sp>
        <p:nvSpPr>
          <p:cNvPr id="67590" name="Rectangle 1027"/>
          <p:cNvSpPr>
            <a:spLocks noGrp="1" noChangeArrowheads="1"/>
          </p:cNvSpPr>
          <p:nvPr>
            <p:ph type="body" idx="1"/>
          </p:nvPr>
        </p:nvSpPr>
        <p:spPr>
          <a:xfrm>
            <a:off x="618565" y="1600200"/>
            <a:ext cx="7879323" cy="1270000"/>
          </a:xfrm>
        </p:spPr>
        <p:txBody>
          <a:bodyPr>
            <a:normAutofit lnSpcReduction="10000"/>
          </a:bodyPr>
          <a:lstStyle/>
          <a:p>
            <a:pPr>
              <a:lnSpc>
                <a:spcPct val="85000"/>
              </a:lnSpc>
            </a:pPr>
            <a:r>
              <a:rPr lang="sl-SI" dirty="0" smtClean="0"/>
              <a:t>na delujočih napravah uporabimo običajna forenzična orodja (FTK)</a:t>
            </a:r>
          </a:p>
          <a:p>
            <a:pPr>
              <a:lnSpc>
                <a:spcPct val="85000"/>
              </a:lnSpc>
            </a:pPr>
            <a:r>
              <a:rPr lang="sl-SI" dirty="0" smtClean="0"/>
              <a:t>drugo načelo ACPO!!</a:t>
            </a:r>
          </a:p>
        </p:txBody>
      </p:sp>
      <p:pic>
        <p:nvPicPr>
          <p:cNvPr id="5" name="Picture 2" descr="C:\Users\Hariprasad\Desktop\Casey - DECC3E\Casey_DECC3E_Image_bank\Imagebank\JPG\f07-06-9780123742681.jpg"/>
          <p:cNvPicPr>
            <a:picLocks noChangeAspect="1" noChangeArrowheads="1"/>
          </p:cNvPicPr>
          <p:nvPr/>
        </p:nvPicPr>
        <p:blipFill>
          <a:blip r:embed="rId2"/>
          <a:srcRect/>
          <a:stretch>
            <a:fillRect/>
          </a:stretch>
        </p:blipFill>
        <p:spPr bwMode="auto">
          <a:xfrm>
            <a:off x="3623733" y="2727853"/>
            <a:ext cx="5102754" cy="37967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0898" name="Ograda noge 3"/>
          <p:cNvSpPr>
            <a:spLocks noGrp="1"/>
          </p:cNvSpPr>
          <p:nvPr>
            <p:ph type="ftr" sz="quarter" idx="10"/>
          </p:nvPr>
        </p:nvSpPr>
        <p:spPr>
          <a:xfrm>
            <a:off x="306388" y="6400800"/>
            <a:ext cx="2133600" cy="365125"/>
          </a:xfrm>
          <a:noFill/>
        </p:spPr>
        <p:txBody>
          <a:bodyPr/>
          <a:lstStyle/>
          <a:p>
            <a:r>
              <a:rPr lang="en-US" smtClean="0"/>
              <a:t>Andrej Brodnik: Digitalna forenzika</a:t>
            </a:r>
            <a:endParaRPr lang="sl-SI" dirty="0"/>
          </a:p>
        </p:txBody>
      </p:sp>
      <p:sp>
        <p:nvSpPr>
          <p:cNvPr id="80900" name="Rectangle 1026"/>
          <p:cNvSpPr>
            <a:spLocks noGrp="1" noChangeArrowheads="1"/>
          </p:cNvSpPr>
          <p:nvPr>
            <p:ph type="title"/>
          </p:nvPr>
        </p:nvSpPr>
        <p:spPr>
          <a:xfrm>
            <a:off x="641350" y="107576"/>
            <a:ext cx="3515783" cy="1310062"/>
          </a:xfrm>
        </p:spPr>
        <p:txBody>
          <a:bodyPr>
            <a:noAutofit/>
          </a:bodyPr>
          <a:lstStyle/>
          <a:p>
            <a:r>
              <a:rPr lang="sl-SI" sz="3200" dirty="0" smtClean="0"/>
              <a:t>Zavarovanje mesta digitalnega zločina</a:t>
            </a:r>
            <a:endParaRPr lang="sl-SI" sz="1100" dirty="0"/>
          </a:p>
        </p:txBody>
      </p:sp>
      <p:sp>
        <p:nvSpPr>
          <p:cNvPr id="80901" name="Rectangle 1027"/>
          <p:cNvSpPr>
            <a:spLocks noGrp="1" noChangeArrowheads="1"/>
          </p:cNvSpPr>
          <p:nvPr>
            <p:ph type="body" idx="1"/>
          </p:nvPr>
        </p:nvSpPr>
        <p:spPr>
          <a:xfrm>
            <a:off x="423334" y="1664228"/>
            <a:ext cx="3733800" cy="4736571"/>
          </a:xfrm>
        </p:spPr>
        <p:txBody>
          <a:bodyPr>
            <a:normAutofit lnSpcReduction="10000"/>
          </a:bodyPr>
          <a:lstStyle/>
          <a:p>
            <a:pPr>
              <a:lnSpc>
                <a:spcPct val="85000"/>
              </a:lnSpc>
            </a:pPr>
            <a:r>
              <a:rPr lang="sl-SI" sz="2000" dirty="0" smtClean="0"/>
              <a:t>zaustavitev sistema</a:t>
            </a:r>
          </a:p>
          <a:p>
            <a:pPr>
              <a:lnSpc>
                <a:spcPct val="85000"/>
              </a:lnSpc>
            </a:pPr>
            <a:r>
              <a:rPr lang="sl-SI" sz="2000" dirty="0" smtClean="0"/>
              <a:t>odklop elektrike – kje?</a:t>
            </a:r>
          </a:p>
          <a:p>
            <a:pPr lvl="1">
              <a:lnSpc>
                <a:spcPct val="85000"/>
              </a:lnSpc>
            </a:pPr>
            <a:r>
              <a:rPr lang="sl-SI" sz="1600" dirty="0" smtClean="0"/>
              <a:t>na ohišju – </a:t>
            </a:r>
            <a:r>
              <a:rPr lang="sl-SI" sz="1600" dirty="0" smtClean="0">
                <a:solidFill>
                  <a:srgbClr val="FFFF00"/>
                </a:solidFill>
              </a:rPr>
              <a:t>zakaj?</a:t>
            </a:r>
          </a:p>
          <a:p>
            <a:pPr>
              <a:lnSpc>
                <a:spcPct val="85000"/>
              </a:lnSpc>
            </a:pPr>
            <a:r>
              <a:rPr lang="sl-SI" sz="1800" dirty="0" smtClean="0"/>
              <a:t>odstranitev ohišja in ogled notranjosti</a:t>
            </a:r>
          </a:p>
          <a:p>
            <a:pPr lvl="1">
              <a:lnSpc>
                <a:spcPct val="85000"/>
              </a:lnSpc>
            </a:pPr>
            <a:r>
              <a:rPr lang="sl-SI" sz="1600" dirty="0" smtClean="0"/>
              <a:t>manjkajoči deli, ...</a:t>
            </a:r>
          </a:p>
          <a:p>
            <a:pPr>
              <a:lnSpc>
                <a:spcPct val="85000"/>
              </a:lnSpc>
            </a:pPr>
            <a:r>
              <a:rPr lang="sl-SI" sz="1800" dirty="0" smtClean="0"/>
              <a:t>odklop napajanja na diskih</a:t>
            </a:r>
          </a:p>
          <a:p>
            <a:pPr>
              <a:lnSpc>
                <a:spcPct val="85000"/>
              </a:lnSpc>
            </a:pPr>
            <a:endParaRPr lang="sl-SI" sz="1800" dirty="0" smtClean="0"/>
          </a:p>
          <a:p>
            <a:pPr>
              <a:lnSpc>
                <a:spcPct val="85000"/>
              </a:lnSpc>
            </a:pPr>
            <a:r>
              <a:rPr lang="sl-SI" sz="1800" dirty="0" smtClean="0"/>
              <a:t>pri vseh posegih se zavedajmo sestaljenosti položaja:</a:t>
            </a:r>
          </a:p>
          <a:p>
            <a:pPr lvl="1">
              <a:lnSpc>
                <a:spcPct val="85000"/>
              </a:lnSpc>
            </a:pPr>
            <a:r>
              <a:rPr lang="sl-SI" sz="1600" dirty="0" smtClean="0"/>
              <a:t>odklop računalnika lahko sproži eksploziv </a:t>
            </a:r>
            <a:r>
              <a:rPr lang="en-US" sz="1600" dirty="0" err="1" smtClean="0">
                <a:sym typeface="Wingdings"/>
              </a:rPr>
              <a:t></a:t>
            </a:r>
            <a:endParaRPr lang="en-US" sz="1600" dirty="0" smtClean="0">
              <a:sym typeface="Wingdings"/>
            </a:endParaRPr>
          </a:p>
          <a:p>
            <a:pPr>
              <a:lnSpc>
                <a:spcPct val="85000"/>
              </a:lnSpc>
            </a:pPr>
            <a:r>
              <a:rPr lang="en-US" sz="1800" b="1" dirty="0" err="1" smtClean="0">
                <a:sym typeface="Wingdings"/>
              </a:rPr>
              <a:t>vedno</a:t>
            </a:r>
            <a:r>
              <a:rPr lang="en-US" sz="1800" b="1" dirty="0" smtClean="0">
                <a:sym typeface="Wingdings"/>
              </a:rPr>
              <a:t> </a:t>
            </a:r>
            <a:r>
              <a:rPr lang="en-US" sz="1800" b="1" dirty="0" err="1" smtClean="0">
                <a:sym typeface="Wingdings"/>
              </a:rPr>
              <a:t>ocenimo</a:t>
            </a:r>
            <a:r>
              <a:rPr lang="en-US" sz="1800" b="1" dirty="0" smtClean="0">
                <a:sym typeface="Wingdings"/>
              </a:rPr>
              <a:t> </a:t>
            </a:r>
            <a:r>
              <a:rPr lang="en-US" sz="1800" b="1" dirty="0" err="1" smtClean="0">
                <a:sym typeface="Wingdings"/>
              </a:rPr>
              <a:t>tehnične</a:t>
            </a:r>
            <a:r>
              <a:rPr lang="en-US" sz="1800" b="1" dirty="0" smtClean="0">
                <a:sym typeface="Wingdings"/>
              </a:rPr>
              <a:t> </a:t>
            </a:r>
            <a:r>
              <a:rPr lang="en-US" sz="1800" b="1" dirty="0" err="1" smtClean="0">
                <a:sym typeface="Wingdings"/>
              </a:rPr>
              <a:t>sposobnosti</a:t>
            </a:r>
            <a:r>
              <a:rPr lang="en-US" sz="1800" b="1" dirty="0" smtClean="0">
                <a:sym typeface="Wingdings"/>
              </a:rPr>
              <a:t> </a:t>
            </a:r>
            <a:r>
              <a:rPr lang="en-US" sz="1800" b="1" dirty="0" err="1" smtClean="0">
                <a:sym typeface="Wingdings"/>
              </a:rPr>
              <a:t>storilca</a:t>
            </a:r>
            <a:r>
              <a:rPr lang="en-US" sz="1800" b="1" dirty="0" smtClean="0">
                <a:sym typeface="Wingdings"/>
              </a:rPr>
              <a:t> </a:t>
            </a:r>
            <a:r>
              <a:rPr lang="en-US" sz="1800" dirty="0" err="1" smtClean="0">
                <a:sym typeface="Wingdings"/>
              </a:rPr>
              <a:t></a:t>
            </a:r>
            <a:endParaRPr lang="sl-SI" sz="1800" dirty="0" smtClean="0"/>
          </a:p>
          <a:p>
            <a:pPr>
              <a:lnSpc>
                <a:spcPct val="85000"/>
              </a:lnSpc>
              <a:buNone/>
            </a:pPr>
            <a:endParaRPr lang="sl-SI" sz="1800" dirty="0" smtClean="0"/>
          </a:p>
        </p:txBody>
      </p:sp>
      <p:pic>
        <p:nvPicPr>
          <p:cNvPr id="6" name="Picture 7" descr="C:\Documents and Settings\palaniv\Desktop\Imagebank\07\f07-07-9780123742681.jpg"/>
          <p:cNvPicPr>
            <a:picLocks noChangeAspect="1" noChangeArrowheads="1"/>
          </p:cNvPicPr>
          <p:nvPr/>
        </p:nvPicPr>
        <p:blipFill>
          <a:blip r:embed="rId2"/>
          <a:srcRect/>
          <a:stretch>
            <a:fillRect/>
          </a:stretch>
        </p:blipFill>
        <p:spPr bwMode="auto">
          <a:xfrm>
            <a:off x="4157134" y="263240"/>
            <a:ext cx="4766734" cy="6137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565" y="3213100"/>
            <a:ext cx="5255185" cy="3143250"/>
          </a:xfrm>
        </p:spPr>
        <p:txBody>
          <a:bodyPr>
            <a:normAutofit/>
          </a:bodyPr>
          <a:lstStyle/>
          <a:p>
            <a:r>
              <a:rPr lang="sl-SI" i="1" dirty="0" smtClean="0">
                <a:solidFill>
                  <a:srgbClr val="FFFF00"/>
                </a:solidFill>
              </a:rPr>
              <a:t>Izziv:</a:t>
            </a:r>
            <a:r>
              <a:rPr lang="sl-SI" dirty="0" smtClean="0">
                <a:solidFill>
                  <a:srgbClr val="FFFF00"/>
                </a:solidFill>
              </a:rPr>
              <a:t> Dogovorita se s kolegom/kolegico, da se je zgodil zločin pri njem. Dokaz je slika zločinca Cefizlja, ki naj jo kolega/kolegica nekam skrije. Naredite načrt zavarovanja mesta digitalnega zločina in izvedite preiskavo. Potem zamenjajta vlogi. </a:t>
            </a:r>
            <a:endParaRPr lang="sl-SI" dirty="0">
              <a:solidFill>
                <a:srgbClr val="FFFF00"/>
              </a:solidFill>
            </a:endParaRP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4"/>
          <p:cNvPicPr>
            <a:picLocks noChangeAspect="1"/>
          </p:cNvPicPr>
          <p:nvPr/>
        </p:nvPicPr>
        <p:blipFill>
          <a:blip r:embed="rId2"/>
          <a:stretch>
            <a:fillRect/>
          </a:stretch>
        </p:blipFill>
        <p:spPr>
          <a:xfrm>
            <a:off x="5873750" y="3213100"/>
            <a:ext cx="2857500" cy="2857500"/>
          </a:xfrm>
          <a:prstGeom prst="rect">
            <a:avLst/>
          </a:prstGeom>
        </p:spPr>
      </p:pic>
      <p:sp>
        <p:nvSpPr>
          <p:cNvPr id="6" name="Content Placeholder 2"/>
          <p:cNvSpPr txBox="1">
            <a:spLocks/>
          </p:cNvSpPr>
          <p:nvPr/>
        </p:nvSpPr>
        <p:spPr>
          <a:xfrm>
            <a:off x="770965" y="1641475"/>
            <a:ext cx="7878788" cy="1313392"/>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sl-SI" sz="2400" b="0" i="1" u="none" strike="noStrike" kern="1200" cap="none" spc="0" normalizeH="0" baseline="0" noProof="0" dirty="0" smtClean="0">
                <a:ln>
                  <a:noFill/>
                </a:ln>
                <a:solidFill>
                  <a:srgbClr val="FFFF00"/>
                </a:solidFill>
                <a:effectLst/>
                <a:uLnTx/>
                <a:uFillTx/>
                <a:latin typeface="+mn-lt"/>
                <a:ea typeface="+mn-ea"/>
                <a:cs typeface="+mn-cs"/>
              </a:rPr>
              <a:t>Izziv:</a:t>
            </a:r>
            <a:r>
              <a:rPr kumimoji="0" lang="sl-SI" sz="2400" b="0" i="0" u="none" strike="noStrike" kern="1200" cap="none" spc="0" normalizeH="0" baseline="0" noProof="0" dirty="0" smtClean="0">
                <a:ln>
                  <a:noFill/>
                </a:ln>
                <a:solidFill>
                  <a:srgbClr val="FFFF00"/>
                </a:solidFill>
                <a:effectLst/>
                <a:uLnTx/>
                <a:uFillTx/>
                <a:latin typeface="+mn-lt"/>
                <a:ea typeface="+mn-ea"/>
                <a:cs typeface="+mn-cs"/>
              </a:rPr>
              <a:t> Recimo, da se je zgodil zločin v predavalnici, v avli, v računalnici, .... Naredite načrt zavarovanja mesta digitalnega zločina.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Koraki v digitalni preiskavi</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5" name="Picture 7" descr="C:\Documents and Settings\palaniv\Desktop\Imagebank\06\f06-01-9780123742681.jpg"/>
          <p:cNvPicPr>
            <a:picLocks noChangeAspect="1" noChangeArrowheads="1"/>
          </p:cNvPicPr>
          <p:nvPr/>
        </p:nvPicPr>
        <p:blipFill>
          <a:blip r:embed="rId2"/>
          <a:srcRect/>
          <a:stretch>
            <a:fillRect/>
          </a:stretch>
        </p:blipFill>
        <p:spPr bwMode="auto">
          <a:xfrm>
            <a:off x="641350" y="1833562"/>
            <a:ext cx="7924800" cy="452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24731" y="2159000"/>
            <a:ext cx="6908800" cy="3949700"/>
          </a:xfrm>
          <a:prstGeom prst="rect">
            <a:avLst/>
          </a:prstGeom>
        </p:spPr>
      </p:pic>
      <p:sp>
        <p:nvSpPr>
          <p:cNvPr id="2" name="Title 1"/>
          <p:cNvSpPr>
            <a:spLocks noGrp="1"/>
          </p:cNvSpPr>
          <p:nvPr>
            <p:ph type="title"/>
          </p:nvPr>
        </p:nvSpPr>
        <p:spPr/>
        <p:txBody>
          <a:bodyPr>
            <a:normAutofit fontScale="90000"/>
          </a:bodyPr>
          <a:lstStyle/>
          <a:p>
            <a:r>
              <a:rPr lang="sl-SI" dirty="0" smtClean="0"/>
              <a:t>Procesni modeli preiskave – fizični model</a:t>
            </a:r>
            <a:endParaRPr lang="sl-SI" dirty="0"/>
          </a:p>
        </p:txBody>
      </p:sp>
      <p:sp>
        <p:nvSpPr>
          <p:cNvPr id="3" name="Content Placeholder 2"/>
          <p:cNvSpPr>
            <a:spLocks noGrp="1"/>
          </p:cNvSpPr>
          <p:nvPr>
            <p:ph idx="1"/>
          </p:nvPr>
        </p:nvSpPr>
        <p:spPr>
          <a:xfrm>
            <a:off x="618565" y="1600201"/>
            <a:ext cx="7878788" cy="558799"/>
          </a:xfrm>
        </p:spPr>
        <p:txBody>
          <a:bodyPr>
            <a:normAutofit/>
          </a:bodyPr>
          <a:lstStyle/>
          <a:p>
            <a:r>
              <a:rPr lang="sl-SI" dirty="0" smtClean="0"/>
              <a:t>model, ki izhaja iz klasičnega pristopa (Carrier, 2003)</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
        <p:nvSpPr>
          <p:cNvPr id="8" name="Rectangle 7"/>
          <p:cNvSpPr/>
          <p:nvPr/>
        </p:nvSpPr>
        <p:spPr>
          <a:xfrm>
            <a:off x="5260079" y="2599903"/>
            <a:ext cx="2673452" cy="30546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Procesni modeli preiskave – stopničasti model</a:t>
            </a:r>
            <a:endParaRPr lang="sl-SI" dirty="0"/>
          </a:p>
        </p:txBody>
      </p:sp>
      <p:sp>
        <p:nvSpPr>
          <p:cNvPr id="3" name="Content Placeholder 2"/>
          <p:cNvSpPr>
            <a:spLocks noGrp="1"/>
          </p:cNvSpPr>
          <p:nvPr>
            <p:ph idx="1"/>
          </p:nvPr>
        </p:nvSpPr>
        <p:spPr>
          <a:xfrm>
            <a:off x="618565" y="1600201"/>
            <a:ext cx="2319368" cy="4571999"/>
          </a:xfrm>
        </p:spPr>
        <p:txBody>
          <a:bodyPr>
            <a:normAutofit lnSpcReduction="10000"/>
          </a:bodyPr>
          <a:lstStyle/>
          <a:p>
            <a:r>
              <a:rPr lang="sl-SI" dirty="0" smtClean="0"/>
              <a:t>Casey &amp; Palmer, 2004</a:t>
            </a:r>
          </a:p>
          <a:p>
            <a:r>
              <a:rPr lang="sl-SI" dirty="0" smtClean="0"/>
              <a:t>odvetniki in preiskovalci delujejo skupaj</a:t>
            </a:r>
          </a:p>
          <a:p>
            <a:r>
              <a:rPr lang="sl-SI" dirty="0" smtClean="0"/>
              <a:t>ni enosmeren tok, ampak se lahko vračamo na prejšnje faze</a:t>
            </a:r>
            <a:endParaRPr lang="sl-SI" dirty="0"/>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9" name="Picture 7" descr="C:\Documents and Settings\palaniv\Desktop\Imagebank\06\f06-02-9780123742681.jpg"/>
          <p:cNvPicPr>
            <a:picLocks noChangeAspect="1" noChangeArrowheads="1"/>
          </p:cNvPicPr>
          <p:nvPr/>
        </p:nvPicPr>
        <p:blipFill>
          <a:blip r:embed="rId2"/>
          <a:srcRect/>
          <a:stretch>
            <a:fillRect/>
          </a:stretch>
        </p:blipFill>
        <p:spPr bwMode="auto">
          <a:xfrm>
            <a:off x="2937933" y="1600201"/>
            <a:ext cx="5765800"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Procesni modeli preiskave – model toka podatkov</a:t>
            </a:r>
            <a:endParaRPr lang="sl-SI" dirty="0"/>
          </a:p>
        </p:txBody>
      </p:sp>
      <p:sp>
        <p:nvSpPr>
          <p:cNvPr id="3" name="Content Placeholder 2"/>
          <p:cNvSpPr>
            <a:spLocks noGrp="1"/>
          </p:cNvSpPr>
          <p:nvPr>
            <p:ph idx="1"/>
          </p:nvPr>
        </p:nvSpPr>
        <p:spPr>
          <a:xfrm>
            <a:off x="618565" y="1600201"/>
            <a:ext cx="2319368" cy="4571999"/>
          </a:xfrm>
        </p:spPr>
        <p:txBody>
          <a:bodyPr>
            <a:normAutofit/>
          </a:bodyPr>
          <a:lstStyle/>
          <a:p>
            <a:r>
              <a:rPr lang="sl-SI" dirty="0" smtClean="0"/>
              <a:t>Ó Ciardhuáin, 2004</a:t>
            </a:r>
          </a:p>
          <a:p>
            <a:r>
              <a:rPr lang="sl-SI" dirty="0" smtClean="0"/>
              <a:t>celovit proces od zavarovanja do sodišča</a:t>
            </a:r>
          </a:p>
          <a:p>
            <a:r>
              <a:rPr lang="sl-SI" dirty="0" smtClean="0"/>
              <a:t>celotna veriga dogodkov</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pic>
        <p:nvPicPr>
          <p:cNvPr id="6" name="Picture 7" descr="C:\Documents and Settings\palaniv\Desktop\Imagebank\06\f06-03-9780123742681.jpg"/>
          <p:cNvPicPr>
            <a:picLocks noChangeAspect="1" noChangeArrowheads="1"/>
          </p:cNvPicPr>
          <p:nvPr/>
        </p:nvPicPr>
        <p:blipFill>
          <a:blip r:embed="rId2"/>
          <a:srcRect/>
          <a:stretch>
            <a:fillRect/>
          </a:stretch>
        </p:blipFill>
        <p:spPr bwMode="auto">
          <a:xfrm>
            <a:off x="2937933" y="1555750"/>
            <a:ext cx="5867400" cy="516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Procesni modeli preiskave – (pod)fazni model</a:t>
            </a:r>
            <a:endParaRPr lang="sl-SI" dirty="0"/>
          </a:p>
        </p:txBody>
      </p:sp>
      <p:sp>
        <p:nvSpPr>
          <p:cNvPr id="3" name="Content Placeholder 2"/>
          <p:cNvSpPr>
            <a:spLocks noGrp="1"/>
          </p:cNvSpPr>
          <p:nvPr>
            <p:ph idx="1"/>
          </p:nvPr>
        </p:nvSpPr>
        <p:spPr>
          <a:xfrm>
            <a:off x="618565" y="1600201"/>
            <a:ext cx="7878788" cy="4756149"/>
          </a:xfrm>
        </p:spPr>
        <p:txBody>
          <a:bodyPr>
            <a:normAutofit/>
          </a:bodyPr>
          <a:lstStyle/>
          <a:p>
            <a:r>
              <a:rPr lang="sl-SI" dirty="0" smtClean="0"/>
              <a:t>Beebe &amp; Clark, 2005</a:t>
            </a:r>
          </a:p>
          <a:p>
            <a:r>
              <a:rPr lang="sl-SI" dirty="0" smtClean="0"/>
              <a:t>proces je razdeljen na faze, od katerih ima vsaka točno določene cilje / namen</a:t>
            </a:r>
          </a:p>
          <a:p>
            <a:r>
              <a:rPr lang="sl-SI" dirty="0" smtClean="0"/>
              <a:t>osnovne faze so (prim. nazaj):</a:t>
            </a:r>
          </a:p>
          <a:p>
            <a:pPr marL="806450" lvl="1" indent="-457200">
              <a:buFont typeface="+mj-lt"/>
              <a:buAutoNum type="arabicPeriod"/>
            </a:pPr>
            <a:r>
              <a:rPr lang="sl-SI" dirty="0" smtClean="0"/>
              <a:t>priprava</a:t>
            </a:r>
          </a:p>
          <a:p>
            <a:pPr marL="806450" lvl="1" indent="-457200">
              <a:buFont typeface="+mj-lt"/>
              <a:buAutoNum type="arabicPeriod"/>
            </a:pPr>
            <a:r>
              <a:rPr lang="sl-SI" dirty="0" smtClean="0"/>
              <a:t>odziv na prijavo</a:t>
            </a:r>
          </a:p>
          <a:p>
            <a:pPr marL="806450" lvl="1" indent="-457200">
              <a:buFont typeface="+mj-lt"/>
              <a:buAutoNum type="arabicPeriod"/>
            </a:pPr>
            <a:r>
              <a:rPr lang="sl-SI" dirty="0" smtClean="0"/>
              <a:t>zbiranje gradiva</a:t>
            </a:r>
          </a:p>
          <a:p>
            <a:pPr marL="806450" lvl="1" indent="-457200">
              <a:buFont typeface="+mj-lt"/>
              <a:buAutoNum type="arabicPeriod"/>
            </a:pPr>
            <a:r>
              <a:rPr lang="sl-SI" dirty="0" smtClean="0"/>
              <a:t>analiza gradiva (podatkov)</a:t>
            </a:r>
          </a:p>
          <a:p>
            <a:pPr marL="806450" lvl="1" indent="-457200">
              <a:buFont typeface="+mj-lt"/>
              <a:buAutoNum type="arabicPeriod"/>
            </a:pPr>
            <a:r>
              <a:rPr lang="sl-SI" dirty="0" smtClean="0"/>
              <a:t>predstavitev izsledkov</a:t>
            </a:r>
          </a:p>
          <a:p>
            <a:pPr marL="806450" lvl="1" indent="-457200">
              <a:buFont typeface="+mj-lt"/>
              <a:buAutoNum type="arabicPeriod"/>
            </a:pPr>
            <a:r>
              <a:rPr lang="sl-SI" dirty="0" smtClean="0"/>
              <a:t>zaključek primera</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Procesni modeli preiskave – (pod)fazni model</a:t>
            </a:r>
            <a:endParaRPr lang="sl-SI" dirty="0"/>
          </a:p>
        </p:txBody>
      </p:sp>
      <p:sp>
        <p:nvSpPr>
          <p:cNvPr id="3" name="Content Placeholder 2"/>
          <p:cNvSpPr>
            <a:spLocks noGrp="1"/>
          </p:cNvSpPr>
          <p:nvPr>
            <p:ph idx="1"/>
          </p:nvPr>
        </p:nvSpPr>
        <p:spPr>
          <a:xfrm>
            <a:off x="618565" y="1600202"/>
            <a:ext cx="7878788" cy="491066"/>
          </a:xfrm>
        </p:spPr>
        <p:txBody>
          <a:bodyPr>
            <a:normAutofit/>
          </a:bodyPr>
          <a:lstStyle/>
          <a:p>
            <a:r>
              <a:rPr lang="sl-SI" dirty="0" smtClean="0"/>
              <a:t>primer: cilji analize datotečnega sistema</a:t>
            </a:r>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
        <p:nvSpPr>
          <p:cNvPr id="5" name="Content Placeholder 2"/>
          <p:cNvSpPr txBox="1">
            <a:spLocks/>
          </p:cNvSpPr>
          <p:nvPr/>
        </p:nvSpPr>
        <p:spPr>
          <a:xfrm>
            <a:off x="618565" y="2091268"/>
            <a:ext cx="3860654" cy="4254499"/>
          </a:xfrm>
          <a:prstGeom prst="rect">
            <a:avLst/>
          </a:prstGeom>
        </p:spPr>
        <p:txBody>
          <a:bodyPr vert="horz" lIns="91440" tIns="45720" rIns="91440" bIns="45720" rtlCol="0">
            <a:normAutofit fontScale="85000" lnSpcReduction="20000"/>
          </a:bodyPr>
          <a:lstStyle/>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zmanjšanje količine podatkov za analizo</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ocena znanja osumljenca</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pridobitev izbrisanih datotek</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iskanje relevantnih skritih podatkov</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ugotovitev zaporedja dejavnosti z datoteko</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pridobitev relevantnih ASCII podatkov</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pridobitev relevantnih ne-ASCII podatkov</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sl-SI" sz="2200" b="0" i="0" u="none" strike="noStrike" kern="1200" cap="none" spc="0" normalizeH="0" baseline="0" noProof="0" dirty="0" smtClean="0">
                <a:ln>
                  <a:noFill/>
                </a:ln>
                <a:solidFill>
                  <a:schemeClr val="tx1"/>
                </a:solidFill>
                <a:effectLst/>
                <a:uLnTx/>
                <a:uFillTx/>
                <a:latin typeface="+mn-lt"/>
                <a:ea typeface="+mn-ea"/>
                <a:cs typeface="+mn-cs"/>
              </a:rPr>
              <a:t>ocena spletne (e-pošta, brskanje) dejavnost</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endParaRPr kumimoji="0" lang="sl-SI"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307602" y="2091268"/>
            <a:ext cx="4189751" cy="4265082"/>
          </a:xfrm>
          <a:prstGeom prst="rect">
            <a:avLst/>
          </a:prstGeom>
        </p:spPr>
        <p:txBody>
          <a:bodyPr vert="horz" lIns="91440" tIns="45720" rIns="91440" bIns="45720" rtlCol="0">
            <a:normAutofit/>
          </a:bodyPr>
          <a:lstStyle/>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kumimoji="0" lang="sl-SI" sz="1900" b="0" i="0" u="none" strike="noStrike" kern="1200" cap="none" spc="0" normalizeH="0" baseline="0" noProof="0" dirty="0" smtClean="0">
                <a:ln>
                  <a:noFill/>
                </a:ln>
                <a:solidFill>
                  <a:schemeClr val="tx1"/>
                </a:solidFill>
                <a:effectLst/>
                <a:uLnTx/>
                <a:uFillTx/>
                <a:latin typeface="+mn-lt"/>
                <a:ea typeface="+mn-ea"/>
                <a:cs typeface="+mn-cs"/>
              </a:rPr>
              <a:t>pridobitev relevantne e-pošte s priponkami</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kumimoji="0" lang="sl-SI" sz="1900" b="0" i="0" u="none" strike="noStrike" kern="1200" cap="none" spc="0" normalizeH="0" baseline="0" noProof="0" dirty="0" smtClean="0">
                <a:ln>
                  <a:noFill/>
                </a:ln>
                <a:solidFill>
                  <a:schemeClr val="tx1"/>
                </a:solidFill>
                <a:effectLst/>
                <a:uLnTx/>
                <a:uFillTx/>
                <a:latin typeface="+mn-lt"/>
                <a:ea typeface="+mn-ea"/>
                <a:cs typeface="+mn-cs"/>
              </a:rPr>
              <a:t>pridobitev relevantnih drugih podatkov (koledar, adresar, zaznamki, ...)</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kumimoji="0" lang="sl-SI" sz="1900" b="0" i="0" u="none" strike="noStrike" kern="1200" cap="none" spc="0" normalizeH="0" baseline="0" noProof="0" dirty="0" smtClean="0">
                <a:ln>
                  <a:noFill/>
                </a:ln>
                <a:solidFill>
                  <a:schemeClr val="tx1"/>
                </a:solidFill>
                <a:effectLst/>
                <a:uLnTx/>
                <a:uFillTx/>
                <a:latin typeface="+mn-lt"/>
                <a:ea typeface="+mn-ea"/>
                <a:cs typeface="+mn-cs"/>
              </a:rPr>
              <a:t>iskanje natisnjenih podatkov</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kumimoji="0" lang="sl-SI" sz="1900" b="0" i="0" u="none" strike="noStrike" kern="1200" cap="none" spc="0" normalizeH="0" baseline="0" noProof="0" dirty="0" smtClean="0">
                <a:ln>
                  <a:noFill/>
                </a:ln>
                <a:solidFill>
                  <a:schemeClr val="tx1"/>
                </a:solidFill>
                <a:effectLst/>
                <a:uLnTx/>
                <a:uFillTx/>
                <a:latin typeface="+mn-lt"/>
                <a:ea typeface="+mn-ea"/>
                <a:cs typeface="+mn-cs"/>
              </a:rPr>
              <a:t>identifikacija relevantnega programja</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kumimoji="0" lang="sl-SI" sz="1900" b="0" i="0" u="none" strike="noStrike" kern="1200" cap="none" spc="0" normalizeH="0" baseline="0" noProof="0" dirty="0" smtClean="0">
                <a:ln>
                  <a:noFill/>
                </a:ln>
                <a:solidFill>
                  <a:schemeClr val="tx1"/>
                </a:solidFill>
                <a:effectLst/>
                <a:uLnTx/>
                <a:uFillTx/>
                <a:latin typeface="+mn-lt"/>
                <a:ea typeface="+mn-ea"/>
                <a:cs typeface="+mn-cs"/>
              </a:rPr>
              <a:t>iskanje dokazil o neavtoriziranih dostopih (</a:t>
            </a:r>
            <a:r>
              <a:rPr kumimoji="0" lang="sl-SI" sz="1900" b="0" i="1" u="none" strike="noStrike" kern="1200" cap="none" spc="0" normalizeH="0" baseline="0" noProof="0" dirty="0" smtClean="0">
                <a:ln>
                  <a:noFill/>
                </a:ln>
                <a:solidFill>
                  <a:schemeClr val="tx1"/>
                </a:solidFill>
                <a:effectLst/>
                <a:uLnTx/>
                <a:uFillTx/>
                <a:latin typeface="+mn-lt"/>
                <a:ea typeface="+mn-ea"/>
                <a:cs typeface="+mn-cs"/>
              </a:rPr>
              <a:t>malware</a:t>
            </a:r>
            <a:r>
              <a:rPr kumimoji="0" lang="sl-SI" sz="1900" b="0" i="0" u="none" strike="noStrike" kern="1200" cap="none" spc="0" normalizeH="0" baseline="0" noProof="0" dirty="0" smtClean="0">
                <a:ln>
                  <a:noFill/>
                </a:ln>
                <a:solidFill>
                  <a:schemeClr val="tx1"/>
                </a:solidFill>
                <a:effectLst/>
                <a:uLnTx/>
                <a:uFillTx/>
                <a:latin typeface="+mn-lt"/>
                <a:ea typeface="+mn-ea"/>
                <a:cs typeface="+mn-cs"/>
              </a:rPr>
              <a:t>)</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kumimoji="0" lang="sl-SI" sz="1900" b="0" i="0" u="none" strike="noStrike" kern="1200" cap="none" spc="0" normalizeH="0" baseline="0" noProof="0" dirty="0" smtClean="0">
                <a:ln>
                  <a:noFill/>
                </a:ln>
                <a:solidFill>
                  <a:schemeClr val="tx1"/>
                </a:solidFill>
                <a:effectLst/>
                <a:uLnTx/>
                <a:uFillTx/>
                <a:latin typeface="+mn-lt"/>
                <a:ea typeface="+mn-ea"/>
                <a:cs typeface="+mn-cs"/>
              </a:rPr>
              <a:t>rekonstrukcija omrežnih dogodkov</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27340</TotalTime>
  <Words>2103</Words>
  <Application>Microsoft Macintosh PowerPoint</Application>
  <PresentationFormat>On-screen Show (4:3)</PresentationFormat>
  <Paragraphs>256</Paragraphs>
  <Slides>39</Slides>
  <Notes>0</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Exhibit</vt:lpstr>
      <vt:lpstr>Digitalna forenzika</vt:lpstr>
      <vt:lpstr>Izvajanje digitalne preiskave</vt:lpstr>
      <vt:lpstr>Koraki v digitalni preiskavi</vt:lpstr>
      <vt:lpstr>Koraki v digitalni preiskavi</vt:lpstr>
      <vt:lpstr>Procesni modeli preiskave – fizični model</vt:lpstr>
      <vt:lpstr>Procesni modeli preiskave – stopničasti model</vt:lpstr>
      <vt:lpstr>Procesni modeli preiskave – model toka podatkov</vt:lpstr>
      <vt:lpstr>Procesni modeli preiskave – (pod)fazni model</vt:lpstr>
      <vt:lpstr>Procesni modeli preiskave – (pod)fazni model</vt:lpstr>
      <vt:lpstr>Procesni modeli preiskave – model vlog in odgovornosti</vt:lpstr>
      <vt:lpstr>Zbiranje podatkov</vt:lpstr>
      <vt:lpstr>Metodologija dela v digitalni preiskavi</vt:lpstr>
      <vt:lpstr>Znanstveni pristop</vt:lpstr>
      <vt:lpstr>Slide 14</vt:lpstr>
      <vt:lpstr>Priprava na digitalno preiskavo</vt:lpstr>
      <vt:lpstr>Pregled mesta zločina</vt:lpstr>
      <vt:lpstr>Shranjevanje podatkov</vt:lpstr>
      <vt:lpstr>Raziskovanje podatkov</vt:lpstr>
      <vt:lpstr>Raziskovanje podatkov</vt:lpstr>
      <vt:lpstr>Analiza</vt:lpstr>
      <vt:lpstr>Poročanje in pričanje</vt:lpstr>
      <vt:lpstr>Slide 22</vt:lpstr>
      <vt:lpstr>Delo na mestu digitalnega zločina</vt:lpstr>
      <vt:lpstr>Delo na mestu digitalnega zločina</vt:lpstr>
      <vt:lpstr>Osnovni principi</vt:lpstr>
      <vt:lpstr>Osnovni principi</vt:lpstr>
      <vt:lpstr>Avtorizacija za preiskavo</vt:lpstr>
      <vt:lpstr>Avtorizacija za preiskavo</vt:lpstr>
      <vt:lpstr>Priprava za delo na mestu digitalnega zločina</vt:lpstr>
      <vt:lpstr>Priprava za delo na mestu digitalnega zločina – ACPO priporočila</vt:lpstr>
      <vt:lpstr>Ogled mesta digitalnega zločina</vt:lpstr>
      <vt:lpstr>Ogled mesta digitalnega zločina</vt:lpstr>
      <vt:lpstr>Ogled mesta digitalnega zločina</vt:lpstr>
      <vt:lpstr>Zavarovanje mesta digitalnega zločina</vt:lpstr>
      <vt:lpstr>Zavarovanje mesta digitalnega zločina</vt:lpstr>
      <vt:lpstr>Zavarovanje mesta digitalnega zločina</vt:lpstr>
      <vt:lpstr>Zavarovanje mesta digitalnega zločina</vt:lpstr>
      <vt:lpstr>Zavarovanje mesta digitalnega zločina</vt:lpstr>
      <vt:lpstr>Slide 39</vt:lpstr>
    </vt:vector>
  </TitlesOfParts>
  <Manager/>
  <Company>UL FRI</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Digitalna forenzika</dc:title>
  <dc:subject/>
  <dc:creator>Andrej (Andy) Brodnik</dc:creator>
  <cp:keywords/>
  <dc:description/>
  <cp:lastModifiedBy>Andrej (Andy) Brodnik</cp:lastModifiedBy>
  <cp:revision>852</cp:revision>
  <cp:lastPrinted>2012-03-01T22:51:30Z</cp:lastPrinted>
  <dcterms:created xsi:type="dcterms:W3CDTF">2013-02-23T21:37:44Z</dcterms:created>
  <dcterms:modified xsi:type="dcterms:W3CDTF">2013-02-23T21:43:17Z</dcterms:modified>
  <cp:category/>
</cp:coreProperties>
</file>