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78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3" autoAdjust="0"/>
  </p:normalViewPr>
  <p:slideViewPr>
    <p:cSldViewPr snapToGrid="0" snapToObjects="1">
      <p:cViewPr varScale="1">
        <p:scale>
          <a:sx n="120" d="100"/>
          <a:sy n="120" d="100"/>
        </p:scale>
        <p:origin x="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4/4/18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226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4/4/18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808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elsevier.com/digital-investigation/" TargetMode="External"/><Relationship Id="rId4" Type="http://schemas.openxmlformats.org/officeDocument/2006/relationships/hyperlink" Target="http://www.ssddfj.org/" TargetMode="External"/><Relationship Id="rId5" Type="http://schemas.openxmlformats.org/officeDocument/2006/relationships/hyperlink" Target="http://www.ifip119.org/" TargetMode="External"/><Relationship Id="rId6" Type="http://schemas.openxmlformats.org/officeDocument/2006/relationships/hyperlink" Target="http://www.igi-global.com/Bookstore/TitleDetails.aspx?TitleId=111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frws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Digital</a:t>
            </a:r>
            <a:r>
              <a:rPr lang="en-US" dirty="0"/>
              <a:t> forensics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digital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1</a:t>
            </a:r>
          </a:p>
          <a:p>
            <a:r>
              <a:rPr lang="sl-SI" dirty="0"/>
              <a:t>What is digital evidence?</a:t>
            </a:r>
          </a:p>
          <a:p>
            <a:pPr>
              <a:buNone/>
            </a:pPr>
            <a:endParaRPr lang="sl-SI" dirty="0"/>
          </a:p>
          <a:p>
            <a:pPr lvl="1"/>
            <a:r>
              <a:rPr lang="en-US" dirty="0"/>
              <a:t>Digital </a:t>
            </a:r>
            <a:r>
              <a:rPr lang="sl-SI" dirty="0"/>
              <a:t>evidence</a:t>
            </a:r>
            <a:r>
              <a:rPr lang="en-US" dirty="0"/>
              <a:t> is any digital information that is stored or transferred </a:t>
            </a:r>
            <a:r>
              <a:rPr lang="sl-SI" dirty="0"/>
              <a:t>which</a:t>
            </a:r>
            <a:r>
              <a:rPr lang="en-US" dirty="0"/>
              <a:t> </a:t>
            </a:r>
            <a:r>
              <a:rPr lang="sl-SI" dirty="0"/>
              <a:t>enables</a:t>
            </a:r>
            <a:r>
              <a:rPr lang="en-US" dirty="0"/>
              <a:t> confirmation or denial of a [criminal] act</a:t>
            </a:r>
            <a:r>
              <a:rPr lang="sl-SI" dirty="0"/>
              <a:t>.</a:t>
            </a:r>
          </a:p>
          <a:p>
            <a:pPr lvl="1"/>
            <a:endParaRPr lang="sl-SI" dirty="0"/>
          </a:p>
          <a:p>
            <a:r>
              <a:rPr lang="en-US" dirty="0"/>
              <a:t>What is a computer system</a:t>
            </a:r>
            <a:r>
              <a:rPr lang="sl-SI" dirty="0"/>
              <a:t>?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open computer systems</a:t>
            </a:r>
          </a:p>
          <a:p>
            <a:pPr lvl="1"/>
            <a:r>
              <a:rPr lang="sl-SI" dirty="0"/>
              <a:t>communication systems</a:t>
            </a:r>
          </a:p>
          <a:p>
            <a:pPr lvl="1"/>
            <a:r>
              <a:rPr lang="sl-SI" dirty="0"/>
              <a:t>embedded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digital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00" y="2980267"/>
            <a:ext cx="7878788" cy="3376083"/>
          </a:xfrm>
        </p:spPr>
        <p:txBody>
          <a:bodyPr>
            <a:normAutofit/>
          </a:bodyPr>
          <a:lstStyle/>
          <a:p>
            <a:r>
              <a:rPr lang="en-US" dirty="0"/>
              <a:t>to carry out a forensic investigation</a:t>
            </a:r>
            <a:r>
              <a:rPr lang="sl-SI" dirty="0"/>
              <a:t>, </a:t>
            </a:r>
            <a:r>
              <a:rPr lang="en-US" dirty="0"/>
              <a:t>knowledge is not enough, </a:t>
            </a:r>
            <a:r>
              <a:rPr lang="sl-SI" dirty="0"/>
              <a:t>as it</a:t>
            </a:r>
            <a:r>
              <a:rPr lang="en-US" dirty="0"/>
              <a:t> requires</a:t>
            </a:r>
            <a:r>
              <a:rPr lang="sl-SI" dirty="0"/>
              <a:t> </a:t>
            </a:r>
            <a:r>
              <a:rPr lang="en-US" dirty="0"/>
              <a:t>certification of personnel, organization, laboratory, ...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Principles of digital forensics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science for the needs of law</a:t>
            </a:r>
            <a:endParaRPr lang="sl-SI" dirty="0"/>
          </a:p>
          <a:p>
            <a:r>
              <a:rPr lang="en-US" dirty="0"/>
              <a:t>the importance of distinguishing</a:t>
            </a:r>
            <a:r>
              <a:rPr lang="sl-SI" dirty="0"/>
              <a:t> between</a:t>
            </a:r>
            <a:r>
              <a:rPr lang="en-US" dirty="0"/>
              <a:t> certainty and probability </a:t>
            </a:r>
            <a:r>
              <a:rPr lang="sl-SI" dirty="0"/>
              <a:t>:</a:t>
            </a:r>
          </a:p>
          <a:p>
            <a:endParaRPr lang="sl-SI" dirty="0"/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The lack of evidence is not evidence of non-existence</a:t>
            </a:r>
            <a:r>
              <a:rPr lang="sl-SI" b="1" dirty="0">
                <a:solidFill>
                  <a:srgbClr val="FF0000"/>
                </a:solidFill>
              </a:rPr>
              <a:t>!</a:t>
            </a:r>
          </a:p>
          <a:p>
            <a:endParaRPr lang="sl-SI" dirty="0"/>
          </a:p>
          <a:p>
            <a:r>
              <a:rPr lang="en-US" dirty="0"/>
              <a:t>preparation and storage of material for potential litigation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Exchanging evidence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9" y="1659470"/>
            <a:ext cx="4123262" cy="34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565" y="5469466"/>
            <a:ext cx="7878788" cy="8868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/>
              <a:t>Exchanging evidence between the victim and the perpetrator (or scene</a:t>
            </a:r>
            <a:r>
              <a:rPr lang="sl-SI" dirty="0"/>
              <a:t>)</a:t>
            </a:r>
          </a:p>
          <a:p>
            <a:pPr algn="r">
              <a:buNone/>
            </a:pPr>
            <a:r>
              <a:rPr lang="sl-SI" dirty="0"/>
              <a:t>Locard's principle of exchange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1533" y="1718733"/>
            <a:ext cx="3578220" cy="34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fingerprints (on the keyboard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e-mail and notes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notes about visited sites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communication trails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...</a:t>
            </a:r>
            <a:endParaRPr lang="sl-SI" sz="2400" baseline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</a:t>
            </a:r>
            <a:r>
              <a:rPr lang="sl-SI" dirty="0"/>
              <a:t>has </a:t>
            </a:r>
            <a:r>
              <a:rPr lang="en-US" dirty="0"/>
              <a:t>common properties (all programs of this type) and special properties (concrete settings</a:t>
            </a:r>
            <a:r>
              <a:rPr lang="sl-SI" dirty="0"/>
              <a:t>)</a:t>
            </a:r>
          </a:p>
          <a:p>
            <a:r>
              <a:rPr lang="en-US" dirty="0"/>
              <a:t>digital evidence acceptable in court</a:t>
            </a:r>
            <a:r>
              <a:rPr lang="sl-SI" dirty="0"/>
              <a:t>:</a:t>
            </a:r>
          </a:p>
          <a:p>
            <a:pPr lvl="1"/>
            <a:r>
              <a:rPr lang="en-US" dirty="0"/>
              <a:t>must be properly processed (captured) and</a:t>
            </a:r>
            <a:endParaRPr lang="sl-SI" dirty="0"/>
          </a:p>
          <a:p>
            <a:pPr lvl="1"/>
            <a:r>
              <a:rPr lang="en-US" dirty="0"/>
              <a:t>must be </a:t>
            </a:r>
            <a:r>
              <a:rPr lang="sl-SI" dirty="0"/>
              <a:t>stored</a:t>
            </a:r>
            <a:r>
              <a:rPr lang="en-US" dirty="0"/>
              <a:t> in a forensically correct manner</a:t>
            </a:r>
            <a:endParaRPr lang="sl-SI" dirty="0"/>
          </a:p>
          <a:p>
            <a:r>
              <a:rPr lang="sl-SI" dirty="0"/>
              <a:t>that‘s why</a:t>
            </a:r>
            <a:r>
              <a:rPr lang="en-US" dirty="0"/>
              <a:t> all action</a:t>
            </a:r>
            <a:r>
              <a:rPr lang="sl-SI" dirty="0"/>
              <a:t>s</a:t>
            </a:r>
            <a:r>
              <a:rPr lang="en-US" dirty="0"/>
              <a:t> on the scene </a:t>
            </a:r>
            <a:r>
              <a:rPr lang="sl-SI" dirty="0"/>
              <a:t>must</a:t>
            </a:r>
            <a:r>
              <a:rPr lang="en-US" dirty="0"/>
              <a:t> be recorded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2133600"/>
          </a:xfrm>
        </p:spPr>
        <p:txBody>
          <a:bodyPr/>
          <a:lstStyle/>
          <a:p>
            <a:r>
              <a:rPr lang="sl-SI" dirty="0"/>
              <a:t>ensuring authenticity: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the content must be unchanged</a:t>
            </a:r>
            <a:endParaRPr lang="sl-SI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content must originate from the scene (recording the order of possession of evidence - the evidence chain</a:t>
            </a:r>
            <a:r>
              <a:rPr lang="sl-SI" dirty="0"/>
              <a:t>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additional information on the handling of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3733801"/>
            <a:ext cx="7067021" cy="246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integrity of the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accepted form of ensuring the integrity of </a:t>
            </a:r>
            <a:r>
              <a:rPr lang="sl-SI" dirty="0"/>
              <a:t>evidence</a:t>
            </a:r>
            <a:r>
              <a:rPr lang="en-US" dirty="0"/>
              <a:t> is signing </a:t>
            </a:r>
            <a:r>
              <a:rPr lang="sl-SI" dirty="0"/>
              <a:t>it </a:t>
            </a:r>
            <a:r>
              <a:rPr lang="en-US" dirty="0"/>
              <a:t>with a </a:t>
            </a:r>
            <a:r>
              <a:rPr lang="en-US" u="sng" dirty="0">
                <a:solidFill>
                  <a:srgbClr val="FF0000"/>
                </a:solidFill>
              </a:rPr>
              <a:t>spray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function</a:t>
            </a:r>
            <a:endParaRPr lang="sl-SI" dirty="0"/>
          </a:p>
          <a:p>
            <a:pPr lvl="1"/>
            <a:r>
              <a:rPr lang="sl-SI" dirty="0"/>
              <a:t>MD5, SHA-1,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67660"/>
            <a:ext cx="77612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Handling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objectivity of evidence</a:t>
            </a:r>
          </a:p>
          <a:p>
            <a:pPr lvl="1"/>
            <a:r>
              <a:rPr lang="en-US" dirty="0"/>
              <a:t>contains interpretation and presentation of evidence</a:t>
            </a:r>
            <a:endParaRPr lang="sl-SI" dirty="0"/>
          </a:p>
          <a:p>
            <a:r>
              <a:rPr lang="sl-SI" dirty="0"/>
              <a:t>repeatability of evidence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challenges of handling digital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residue or reconstruction is not the same as the whole material</a:t>
            </a:r>
            <a:r>
              <a:rPr lang="sl-SI" dirty="0"/>
              <a:t>:</a:t>
            </a:r>
          </a:p>
          <a:p>
            <a:pPr lvl="1"/>
            <a:r>
              <a:rPr lang="en-US" dirty="0"/>
              <a:t>the reconstructed file that was deleted is not the same as the partitions </a:t>
            </a:r>
            <a:r>
              <a:rPr lang="sl-SI" dirty="0"/>
              <a:t>of it</a:t>
            </a:r>
          </a:p>
          <a:p>
            <a:pPr lvl="1"/>
            <a:r>
              <a:rPr lang="sl-SI" dirty="0"/>
              <a:t>t</a:t>
            </a:r>
            <a:r>
              <a:rPr lang="en-US" dirty="0"/>
              <a:t>he remnants of the </a:t>
            </a:r>
            <a:r>
              <a:rPr lang="sl-SI" dirty="0"/>
              <a:t>sent </a:t>
            </a:r>
            <a:r>
              <a:rPr lang="en-US" dirty="0"/>
              <a:t>e-mail are not the same as the entire e-mail</a:t>
            </a:r>
            <a:endParaRPr lang="sl-SI" dirty="0"/>
          </a:p>
          <a:p>
            <a:r>
              <a:rPr lang="en-US" dirty="0"/>
              <a:t>the connection between (digital) evidence and the perpetrator is not always obvious</a:t>
            </a:r>
            <a:endParaRPr lang="sl-SI" dirty="0"/>
          </a:p>
          <a:p>
            <a:r>
              <a:rPr lang="en-US" dirty="0"/>
              <a:t>data </a:t>
            </a:r>
            <a:r>
              <a:rPr lang="sl-SI" dirty="0"/>
              <a:t>is</a:t>
            </a:r>
            <a:r>
              <a:rPr lang="en-US" dirty="0"/>
              <a:t> not eternal</a:t>
            </a:r>
            <a:endParaRPr lang="sl-SI" dirty="0"/>
          </a:p>
          <a:p>
            <a:pPr lvl="1"/>
            <a:r>
              <a:rPr lang="en-US" dirty="0"/>
              <a:t>traffic information on the network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challenges of handling digital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is not necessarily error-free</a:t>
            </a:r>
            <a:endParaRPr lang="sl-SI" dirty="0"/>
          </a:p>
          <a:p>
            <a:pPr lvl="1"/>
            <a:r>
              <a:rPr lang="en-US" dirty="0"/>
              <a:t>the administrator has already tried to </a:t>
            </a:r>
            <a:r>
              <a:rPr lang="en-US" u="sng" dirty="0">
                <a:solidFill>
                  <a:srgbClr val="FF0000"/>
                </a:solidFill>
              </a:rPr>
              <a:t>save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deleted file</a:t>
            </a:r>
            <a:endParaRPr lang="sl-SI" dirty="0"/>
          </a:p>
          <a:p>
            <a:pPr lvl="1"/>
            <a:r>
              <a:rPr lang="en-US" dirty="0"/>
              <a:t>the system administrator changed the content to secure the system</a:t>
            </a:r>
            <a:endParaRPr lang="sl-SI" dirty="0"/>
          </a:p>
          <a:p>
            <a:pPr lvl="1"/>
            <a:r>
              <a:rPr lang="en-US" dirty="0"/>
              <a:t>there was an error </a:t>
            </a:r>
            <a:r>
              <a:rPr lang="sl-SI" dirty="0"/>
              <a:t>during</a:t>
            </a:r>
            <a:r>
              <a:rPr lang="en-US" dirty="0"/>
              <a:t> data capture (non-standard procedure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during the </a:t>
            </a:r>
            <a:r>
              <a:rPr lang="en-US" dirty="0"/>
              <a:t>data capture, an infected medium was used</a:t>
            </a:r>
            <a:endParaRPr lang="sl-SI" dirty="0"/>
          </a:p>
          <a:p>
            <a:pPr lvl="1"/>
            <a:r>
              <a:rPr lang="en-US" dirty="0"/>
              <a:t>the media with the stored data has been damaged</a:t>
            </a:r>
            <a:endParaRPr lang="sl-SI" dirty="0"/>
          </a:p>
          <a:p>
            <a:pPr lvl="1"/>
            <a:r>
              <a:rPr lang="sl-SI" dirty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 forensics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lectures: dr. Andrej Brodnik</a:t>
            </a:r>
          </a:p>
          <a:p>
            <a:r>
              <a:rPr lang="sl-SI" dirty="0"/>
              <a:t>lab sessions: dr. Gašper Fele-Žorž</a:t>
            </a:r>
          </a:p>
          <a:p>
            <a:r>
              <a:rPr lang="sl-SI" dirty="0"/>
              <a:t>e-sources: učilnica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digital world is not separate from the real one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694995" cy="4756150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sl-SI" dirty="0"/>
              <a:t>a</a:t>
            </a:r>
            <a:r>
              <a:rPr lang="en-US" dirty="0"/>
              <a:t> buyer bought a good through eBay</a:t>
            </a:r>
            <a:endParaRPr lang="sl-SI" dirty="0"/>
          </a:p>
          <a:p>
            <a:pPr lvl="1"/>
            <a:r>
              <a:rPr lang="sl-SI" i="1" dirty="0"/>
              <a:t>case example: Auction Fraud, 2000</a:t>
            </a:r>
            <a:r>
              <a:rPr lang="sl-SI" dirty="0"/>
              <a:t>; </a:t>
            </a:r>
            <a:r>
              <a:rPr lang="sl-SI" u="sng" dirty="0">
                <a:solidFill>
                  <a:srgbClr val="FF0000"/>
                </a:solidFill>
              </a:rPr>
              <a:t>str.</a:t>
            </a:r>
            <a:r>
              <a:rPr lang="sl-SI" dirty="0"/>
              <a:t> 29</a:t>
            </a:r>
          </a:p>
          <a:p>
            <a:r>
              <a:rPr lang="en-US" dirty="0"/>
              <a:t>data can come from unexpected places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560" y="2202922"/>
            <a:ext cx="4492790" cy="416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the language of computer crime </a:t>
            </a:r>
            <a:r>
              <a:rPr lang="en-US" u="sng" dirty="0">
                <a:solidFill>
                  <a:srgbClr val="FF0000"/>
                </a:solidFill>
              </a:rPr>
              <a:t>research</a:t>
            </a:r>
            <a:endParaRPr lang="sl-SI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2</a:t>
            </a:r>
          </a:p>
          <a:p>
            <a:r>
              <a:rPr lang="en-US" dirty="0"/>
              <a:t>there were no computers at the beginning, and the law only protected material evidence</a:t>
            </a:r>
            <a:endParaRPr lang="sl-SI" dirty="0"/>
          </a:p>
          <a:p>
            <a:r>
              <a:rPr lang="sl-SI" dirty="0"/>
              <a:t>digital evidence includes:</a:t>
            </a:r>
          </a:p>
          <a:p>
            <a:pPr lvl="1"/>
            <a:r>
              <a:rPr lang="sl-SI" dirty="0"/>
              <a:t>computer (file) forensics</a:t>
            </a:r>
          </a:p>
          <a:p>
            <a:pPr lvl="1"/>
            <a:r>
              <a:rPr lang="sl-SI" dirty="0"/>
              <a:t>network forensics</a:t>
            </a:r>
          </a:p>
          <a:p>
            <a:pPr lvl="1"/>
            <a:r>
              <a:rPr lang="sl-SI" dirty="0"/>
              <a:t>mobile forensics</a:t>
            </a:r>
          </a:p>
          <a:p>
            <a:pPr lvl="1"/>
            <a:r>
              <a:rPr lang="sl-SI" dirty="0"/>
              <a:t>malware forensics</a:t>
            </a:r>
          </a:p>
          <a:p>
            <a:r>
              <a:rPr lang="en-US" dirty="0"/>
              <a:t>important difference between research and data analysis</a:t>
            </a:r>
            <a:endParaRPr lang="sl-SI" dirty="0"/>
          </a:p>
          <a:p>
            <a:pPr lvl="1"/>
            <a:r>
              <a:rPr lang="sl-SI" dirty="0"/>
              <a:t>t</a:t>
            </a:r>
            <a:r>
              <a:rPr lang="en-US" dirty="0"/>
              <a:t>he investigation includes capture, organization, ...</a:t>
            </a:r>
            <a:endParaRPr lang="sl-SI" dirty="0"/>
          </a:p>
          <a:p>
            <a:pPr lvl="1"/>
            <a:r>
              <a:rPr lang="en-US" dirty="0"/>
              <a:t>the analysis represents the actual processing of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The role of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None/>
            </a:pPr>
            <a:r>
              <a:rPr lang="sl-SI" dirty="0"/>
              <a:t>According to Parker: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as the object of a crime</a:t>
            </a:r>
          </a:p>
          <a:p>
            <a:pPr marL="793750" lvl="1" indent="-457200"/>
            <a:r>
              <a:rPr lang="en-US" dirty="0"/>
              <a:t>when a computer is stolen or destroyed</a:t>
            </a: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as the </a:t>
            </a:r>
            <a:r>
              <a:rPr lang="en-US" dirty="0"/>
              <a:t>subject of </a:t>
            </a:r>
            <a:r>
              <a:rPr lang="sl-SI" dirty="0"/>
              <a:t>a</a:t>
            </a:r>
            <a:r>
              <a:rPr lang="en-US" dirty="0"/>
              <a:t> crime - a computer is the environment in which the crime is committed</a:t>
            </a:r>
            <a:endParaRPr lang="sl-SI" dirty="0"/>
          </a:p>
          <a:p>
            <a:pPr marL="806450" lvl="1" indent="-457200"/>
            <a:r>
              <a:rPr lang="en-US" dirty="0"/>
              <a:t>when a computer is infected by a virus or impaired in some other way to inconvenience the individuals who use</a:t>
            </a:r>
            <a:r>
              <a:rPr lang="sl-SI" dirty="0"/>
              <a:t> it</a:t>
            </a:r>
          </a:p>
          <a:p>
            <a:pPr marL="469900" indent="-457200">
              <a:buFont typeface="+mj-lt"/>
              <a:buAutoNum type="arabicPeriod"/>
            </a:pPr>
            <a:r>
              <a:rPr lang="sl-SI" dirty="0"/>
              <a:t>as the</a:t>
            </a:r>
            <a:r>
              <a:rPr lang="en-US" dirty="0"/>
              <a:t> tool for conducting or planning a crime</a:t>
            </a:r>
            <a:endParaRPr lang="sl-SI" dirty="0"/>
          </a:p>
          <a:p>
            <a:pPr lvl="1"/>
            <a:r>
              <a:rPr lang="en-US" dirty="0"/>
              <a:t>when a computer is used to forge documents or break into other computers</a:t>
            </a: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t</a:t>
            </a:r>
            <a:r>
              <a:rPr lang="en-US" dirty="0"/>
              <a:t>he symbol of the computer itself to intimidate or deceive</a:t>
            </a:r>
            <a:endParaRPr lang="sl-SI" dirty="0"/>
          </a:p>
          <a:p>
            <a:pPr marL="806450" lvl="1" indent="-457200"/>
            <a:r>
              <a:rPr lang="en-US" dirty="0"/>
              <a:t>offering services or the capabilities of computer services: gains on the stock exchange, ...</a:t>
            </a:r>
            <a:endParaRPr lang="sl-SI" dirty="0"/>
          </a:p>
          <a:p>
            <a:pPr marL="469900" indent="-457200"/>
            <a:r>
              <a:rPr lang="sl-SI" dirty="0"/>
              <a:t>d</a:t>
            </a:r>
            <a:r>
              <a:rPr lang="en-US" dirty="0" err="1"/>
              <a:t>ata</a:t>
            </a:r>
            <a:r>
              <a:rPr lang="en-US" dirty="0"/>
              <a:t> source(!!) - </a:t>
            </a:r>
            <a:r>
              <a:rPr lang="sl-SI" dirty="0"/>
              <a:t>r</a:t>
            </a:r>
            <a:r>
              <a:rPr lang="en-US" dirty="0" err="1"/>
              <a:t>emains</a:t>
            </a:r>
            <a:r>
              <a:rPr lang="en-US" dirty="0"/>
              <a:t> of files, e</a:t>
            </a:r>
            <a:r>
              <a:rPr lang="sl-SI" dirty="0"/>
              <a:t>-</a:t>
            </a:r>
            <a:r>
              <a:rPr lang="en-US" dirty="0"/>
              <a:t>mails, ...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The role of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sl-SI" dirty="0"/>
              <a:t>USDOJ (</a:t>
            </a:r>
            <a:r>
              <a:rPr lang="sl-SI" i="1" dirty="0"/>
              <a:t>US Department of Justice</a:t>
            </a:r>
            <a:r>
              <a:rPr lang="sl-SI" dirty="0"/>
              <a:t>):</a:t>
            </a:r>
          </a:p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h</a:t>
            </a:r>
            <a:r>
              <a:rPr lang="en-US" dirty="0" err="1">
                <a:solidFill>
                  <a:srgbClr val="FF0000"/>
                </a:solidFill>
              </a:rPr>
              <a:t>ardware</a:t>
            </a:r>
            <a:r>
              <a:rPr lang="en-US" dirty="0">
                <a:solidFill>
                  <a:srgbClr val="FF0000"/>
                </a:solidFill>
              </a:rPr>
              <a:t> as Contraband or Fruits of Crime</a:t>
            </a:r>
            <a:endParaRPr lang="sl-SI" dirty="0">
              <a:solidFill>
                <a:srgbClr val="FF0000"/>
              </a:solidFill>
            </a:endParaRPr>
          </a:p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hardware as an Instrumentality</a:t>
            </a:r>
          </a:p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hardware as Evidence</a:t>
            </a:r>
          </a:p>
          <a:p>
            <a:pPr marL="457200" indent="-457200"/>
            <a:r>
              <a:rPr lang="sl-SI" dirty="0">
                <a:solidFill>
                  <a:srgbClr val="FFFF00"/>
                </a:solidFill>
              </a:rPr>
              <a:t>i</a:t>
            </a:r>
            <a:r>
              <a:rPr lang="en-US" dirty="0" err="1">
                <a:solidFill>
                  <a:srgbClr val="FFFF00"/>
                </a:solidFill>
              </a:rPr>
              <a:t>nformation</a:t>
            </a:r>
            <a:r>
              <a:rPr lang="en-US" dirty="0">
                <a:solidFill>
                  <a:srgbClr val="FFFF00"/>
                </a:solidFill>
              </a:rPr>
              <a:t> as Contraband or Fruits of Crime</a:t>
            </a:r>
            <a:endParaRPr lang="sl-SI" dirty="0">
              <a:solidFill>
                <a:srgbClr val="FFFF00"/>
              </a:solidFill>
            </a:endParaRPr>
          </a:p>
          <a:p>
            <a:pPr marL="457200" indent="-457200"/>
            <a:r>
              <a:rPr lang="sl-SI" dirty="0">
                <a:solidFill>
                  <a:srgbClr val="FFFF00"/>
                </a:solidFill>
              </a:rPr>
              <a:t>information as an Instrumentality</a:t>
            </a:r>
          </a:p>
          <a:p>
            <a:pPr marL="457200" indent="-457200"/>
            <a:r>
              <a:rPr lang="sl-SI" dirty="0">
                <a:solidFill>
                  <a:srgbClr val="FFFF00"/>
                </a:solidFill>
              </a:rPr>
              <a:t>information as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 evidence in </a:t>
            </a:r>
            <a:r>
              <a:rPr lang="sl-SI" u="sng" dirty="0">
                <a:solidFill>
                  <a:srgbClr val="FF0000"/>
                </a:solidFill>
              </a:rPr>
              <a:t>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98805"/>
            <a:ext cx="7878788" cy="103297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3</a:t>
            </a:r>
          </a:p>
          <a:p>
            <a:pPr>
              <a:buNone/>
            </a:pPr>
            <a:r>
              <a:rPr lang="sl-SI" dirty="0"/>
              <a:t>Digital evidence in </a:t>
            </a:r>
            <a:r>
              <a:rPr lang="sl-SI" u="sng" dirty="0">
                <a:solidFill>
                  <a:srgbClr val="FF0000"/>
                </a:solidFill>
              </a:rPr>
              <a:t>court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7" descr="C:\Documents and Settings\palaniv\Desktop\Imagebank\03\f03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2731779"/>
            <a:ext cx="5300133" cy="36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u="sng" dirty="0">
                <a:solidFill>
                  <a:srgbClr val="FF0000"/>
                </a:solidFill>
              </a:rPr>
              <a:t>Tasks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/>
              <a:t>of an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presentation of evidence material:</a:t>
            </a:r>
          </a:p>
          <a:p>
            <a:pPr lvl="1"/>
            <a:r>
              <a:rPr lang="en-US" dirty="0"/>
              <a:t>do not </a:t>
            </a:r>
            <a:r>
              <a:rPr lang="en-US" u="sng" dirty="0">
                <a:solidFill>
                  <a:srgbClr val="FF0000"/>
                </a:solidFill>
              </a:rPr>
              <a:t>succumb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influences</a:t>
            </a:r>
            <a:endParaRPr lang="sl-SI" dirty="0"/>
          </a:p>
          <a:p>
            <a:pPr lvl="1"/>
            <a:r>
              <a:rPr lang="en-US" dirty="0"/>
              <a:t>to </a:t>
            </a:r>
            <a:r>
              <a:rPr lang="en-US" u="sng" dirty="0">
                <a:solidFill>
                  <a:srgbClr val="FF0000"/>
                </a:solidFill>
              </a:rPr>
              <a:t>reject prematurely set </a:t>
            </a:r>
            <a:r>
              <a:rPr lang="sl-SI" dirty="0"/>
              <a:t>theories</a:t>
            </a:r>
          </a:p>
          <a:p>
            <a:pPr lvl="1"/>
            <a:r>
              <a:rPr lang="en-US" dirty="0"/>
              <a:t>use of scientific truth for the needs of the legal process</a:t>
            </a:r>
            <a:endParaRPr lang="sl-SI" dirty="0"/>
          </a:p>
          <a:p>
            <a:r>
              <a:rPr lang="sl-SI" dirty="0"/>
              <a:t>ACM Code of ethics</a:t>
            </a:r>
          </a:p>
          <a:p>
            <a:r>
              <a:rPr lang="sl-SI" dirty="0"/>
              <a:t>IEEE Code of ethics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Admissibility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five basic rules: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relevance of the material for the case</a:t>
            </a:r>
            <a:endParaRPr lang="sl-SI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authenticity of the material </a:t>
            </a:r>
            <a:r>
              <a:rPr lang="en-US" i="1" dirty="0"/>
              <a:t>(capture, traceability,</a:t>
            </a:r>
            <a:r>
              <a:rPr lang="sl-SI" i="1" dirty="0"/>
              <a:t> ...)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/>
              <a:t>n</a:t>
            </a:r>
            <a:r>
              <a:rPr lang="en-US" dirty="0" err="1"/>
              <a:t>ot</a:t>
            </a:r>
            <a:r>
              <a:rPr lang="en-US" dirty="0"/>
              <a:t> hearsay or admissible hearsay</a:t>
            </a:r>
            <a:r>
              <a:rPr lang="sl-SI" dirty="0"/>
              <a:t> </a:t>
            </a:r>
            <a:r>
              <a:rPr lang="en-US" i="1" dirty="0"/>
              <a:t>(the </a:t>
            </a:r>
            <a:r>
              <a:rPr lang="sl-SI" i="1" dirty="0"/>
              <a:t>evidence</a:t>
            </a:r>
            <a:r>
              <a:rPr lang="en-US" i="1" dirty="0"/>
              <a:t> is not</a:t>
            </a:r>
            <a:r>
              <a:rPr lang="sl-SI" i="1" dirty="0"/>
              <a:t> hearsay</a:t>
            </a:r>
            <a:r>
              <a:rPr lang="en-US" i="1" dirty="0"/>
              <a:t> unless the speaker is present</a:t>
            </a:r>
            <a:r>
              <a:rPr lang="sl-SI" i="1" dirty="0"/>
              <a:t>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the best possible </a:t>
            </a:r>
            <a:r>
              <a:rPr lang="sl-SI" dirty="0"/>
              <a:t>evidence</a:t>
            </a:r>
            <a:r>
              <a:rPr lang="en-US" dirty="0"/>
              <a:t> </a:t>
            </a:r>
            <a:r>
              <a:rPr lang="en-US" i="1" dirty="0"/>
              <a:t>(original and copy)</a:t>
            </a:r>
            <a:endParaRPr lang="sl-SI" i="1" dirty="0"/>
          </a:p>
          <a:p>
            <a:pPr marL="806450" lvl="1" indent="-457200">
              <a:buFont typeface="+mj-lt"/>
              <a:buAutoNum type="arabicPeriod"/>
            </a:pPr>
            <a:r>
              <a:rPr lang="sl-SI" dirty="0"/>
              <a:t>not unduly prejudicial</a:t>
            </a:r>
          </a:p>
          <a:p>
            <a:pPr marL="469900" indent="-457200"/>
            <a:r>
              <a:rPr lang="sl-SI" dirty="0"/>
              <a:t>search warrant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Levels of Certainty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350" y="1583267"/>
            <a:ext cx="7878788" cy="477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2400" dirty="0"/>
              <a:t>we have a record in the notes</a:t>
            </a:r>
            <a:r>
              <a:rPr lang="sl-SI" sz="2400" dirty="0"/>
              <a:t>:</a:t>
            </a:r>
          </a:p>
          <a:p>
            <a:pPr marL="349250" indent="-349250" defTabSz="914400">
              <a:spcBef>
                <a:spcPts val="2000"/>
              </a:spcBef>
            </a:pPr>
            <a:r>
              <a:rPr lang="sl-SI" dirty="0">
                <a:solidFill>
                  <a:srgbClr val="CCFFCC"/>
                </a:solidFill>
                <a:latin typeface="Courier"/>
                <a:cs typeface="Courier"/>
              </a:rPr>
              <a:t>2009-04-03 02:28:10 W3SVC1 10.10.10.50 GET /images/snakeoil13.jpg-80-192.168.1.1 Mozilla/4.0+(compatible;+MSIE+6.0;Windows+NT+5.1) 200 0 0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2400" dirty="0"/>
              <a:t>what do we conclude from it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sl-SI" sz="2400" dirty="0"/>
              <a:t>levels of Certainty:</a:t>
            </a:r>
            <a:endParaRPr lang="sl-SI" sz="2400" baseline="0" dirty="0"/>
          </a:p>
          <a:p>
            <a:pPr marL="806450" lvl="1" indent="-349250" defTabSz="914400">
              <a:spcBef>
                <a:spcPts val="2000"/>
              </a:spcBef>
              <a:buFont typeface="Arial"/>
              <a:buChar char="•"/>
            </a:pPr>
            <a:r>
              <a:rPr lang="en-US" sz="2400" dirty="0"/>
              <a:t>(1) </a:t>
            </a:r>
            <a:r>
              <a:rPr lang="sl-SI" sz="2400" dirty="0"/>
              <a:t>almost definitely</a:t>
            </a:r>
            <a:r>
              <a:rPr lang="en-US" sz="2400" dirty="0"/>
              <a:t>; (2) </a:t>
            </a:r>
            <a:r>
              <a:rPr lang="sl-SI" sz="2400" dirty="0"/>
              <a:t>most probably</a:t>
            </a:r>
            <a:r>
              <a:rPr lang="en-US" sz="2400" dirty="0"/>
              <a:t>; (3) </a:t>
            </a:r>
            <a:r>
              <a:rPr lang="sl-SI" sz="2400" dirty="0"/>
              <a:t>probably</a:t>
            </a:r>
            <a:r>
              <a:rPr lang="en-US" sz="2400" dirty="0"/>
              <a:t>; (4) </a:t>
            </a:r>
            <a:r>
              <a:rPr lang="sl-SI" sz="2400" dirty="0"/>
              <a:t>very possibly</a:t>
            </a:r>
            <a:r>
              <a:rPr lang="en-US" sz="2400" dirty="0"/>
              <a:t>; (5) </a:t>
            </a:r>
            <a:r>
              <a:rPr lang="sl-SI" sz="2400" dirty="0"/>
              <a:t>possibly</a:t>
            </a:r>
          </a:p>
          <a:p>
            <a:pPr marL="806450" lvl="1" indent="-349250" defTabSz="914400">
              <a:spcBef>
                <a:spcPts val="2000"/>
              </a:spcBef>
              <a:buFont typeface="Arial"/>
              <a:buChar char="•"/>
            </a:pPr>
            <a:r>
              <a:rPr lang="sl-SI" sz="2400" dirty="0"/>
              <a:t>statistical probability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u="sng" dirty="0">
                <a:solidFill>
                  <a:srgbClr val="FF0000"/>
                </a:solidFill>
              </a:rPr>
              <a:t>Computer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4</a:t>
            </a:r>
          </a:p>
          <a:p>
            <a:r>
              <a:rPr lang="sl-SI" dirty="0"/>
              <a:t>legislation USA</a:t>
            </a:r>
          </a:p>
          <a:p>
            <a:pPr lvl="1"/>
            <a:r>
              <a:rPr lang="sl-SI" dirty="0"/>
              <a:t>50 legislations</a:t>
            </a:r>
          </a:p>
          <a:p>
            <a:pPr lvl="1"/>
            <a:r>
              <a:rPr lang="sl-SI" dirty="0"/>
              <a:t>Washington DC legislation</a:t>
            </a:r>
          </a:p>
          <a:p>
            <a:pPr lvl="1"/>
            <a:r>
              <a:rPr lang="sl-SI" dirty="0"/>
              <a:t>federal legislation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u="sng" dirty="0">
                <a:solidFill>
                  <a:srgbClr val="FF0000"/>
                </a:solidFill>
              </a:rPr>
              <a:t>Computer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5</a:t>
            </a:r>
          </a:p>
          <a:p>
            <a:r>
              <a:rPr lang="sl-SI" dirty="0"/>
              <a:t>legislation ES (</a:t>
            </a:r>
            <a:r>
              <a:rPr lang="sl-SI" i="1" dirty="0"/>
              <a:t>EU</a:t>
            </a:r>
            <a:r>
              <a:rPr lang="sl-SI" dirty="0"/>
              <a:t>)</a:t>
            </a:r>
          </a:p>
          <a:p>
            <a:pPr lvl="1"/>
            <a:r>
              <a:rPr lang="en-US" dirty="0"/>
              <a:t>Ireland and Great Britain separate system </a:t>
            </a:r>
            <a:r>
              <a:rPr lang="sl-SI" dirty="0"/>
              <a:t>– </a:t>
            </a:r>
            <a:r>
              <a:rPr lang="sl-SI" i="1" dirty="0"/>
              <a:t>common law</a:t>
            </a:r>
          </a:p>
          <a:p>
            <a:pPr lvl="1"/>
            <a:r>
              <a:rPr lang="en-US" dirty="0"/>
              <a:t>the rest of the </a:t>
            </a:r>
            <a:r>
              <a:rPr lang="sl-SI" dirty="0"/>
              <a:t>countries – </a:t>
            </a:r>
            <a:r>
              <a:rPr lang="sl-SI" i="1" dirty="0"/>
              <a:t>civil law</a:t>
            </a:r>
          </a:p>
          <a:p>
            <a:r>
              <a:rPr lang="sl-SI" dirty="0"/>
              <a:t>common legislation:</a:t>
            </a:r>
          </a:p>
          <a:p>
            <a:pPr lvl="1"/>
            <a:r>
              <a:rPr lang="sl-SI" dirty="0"/>
              <a:t>parliament EU</a:t>
            </a:r>
          </a:p>
          <a:p>
            <a:pPr lvl="1"/>
            <a:r>
              <a:rPr lang="sl-SI" dirty="0"/>
              <a:t>Convention on Cybercrime, 1. July 2004</a:t>
            </a:r>
          </a:p>
          <a:p>
            <a:pPr lvl="2"/>
            <a:r>
              <a:rPr lang="en-US" dirty="0"/>
              <a:t>ha</a:t>
            </a:r>
            <a:r>
              <a:rPr lang="sl-SI" dirty="0"/>
              <a:t>s</a:t>
            </a:r>
            <a:r>
              <a:rPr lang="en-US" dirty="0"/>
              <a:t> not been ratified by Ireland and the United Kingdom</a:t>
            </a:r>
            <a:endParaRPr lang="sl-SI" dirty="0"/>
          </a:p>
          <a:p>
            <a:pPr lvl="1"/>
            <a:r>
              <a:rPr lang="en-US" dirty="0"/>
              <a:t>Protocol on acts of racism and xenophobia, 1</a:t>
            </a:r>
            <a:r>
              <a:rPr lang="sl-SI" dirty="0"/>
              <a:t>.</a:t>
            </a:r>
            <a:r>
              <a:rPr lang="en-US" dirty="0"/>
              <a:t> March 2006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Literature:</a:t>
            </a:r>
          </a:p>
          <a:p>
            <a:pPr lvl="1"/>
            <a:r>
              <a:rPr lang="sl-SI" b="1" i="1" dirty="0">
                <a:solidFill>
                  <a:srgbClr val="FF0000"/>
                </a:solidFill>
              </a:rPr>
              <a:t>Eoghan Casey: Digital Evidence and Computer Crime (third edition)</a:t>
            </a:r>
          </a:p>
          <a:p>
            <a:pPr lvl="1"/>
            <a:r>
              <a:rPr lang="en-US" dirty="0"/>
              <a:t>DFRWS (Digital Forensics Research Conference): </a:t>
            </a:r>
            <a:r>
              <a:rPr lang="en-US" dirty="0">
                <a:hlinkClick r:id="rId2"/>
              </a:rPr>
              <a:t>http://www.dfrws.org/</a:t>
            </a:r>
            <a:endParaRPr lang="en-US" dirty="0"/>
          </a:p>
          <a:p>
            <a:pPr lvl="1"/>
            <a:r>
              <a:rPr lang="en-US" dirty="0"/>
              <a:t>Digital Investigation – Elsevier: </a:t>
            </a:r>
            <a:r>
              <a:rPr lang="en-US" dirty="0">
                <a:hlinkClick r:id="rId3"/>
              </a:rPr>
              <a:t>http://www.journals.elsevier.com/digital-investigation/</a:t>
            </a:r>
            <a:endParaRPr lang="en-US" dirty="0"/>
          </a:p>
          <a:p>
            <a:pPr lvl="1"/>
            <a:r>
              <a:rPr lang="en-US" dirty="0"/>
              <a:t>SSDDFJ (Small Scale Digital Device Forensics Journal): </a:t>
            </a:r>
            <a:r>
              <a:rPr lang="en-US" dirty="0">
                <a:hlinkClick r:id="rId4"/>
              </a:rPr>
              <a:t>http://www.ssddfj.org/</a:t>
            </a:r>
            <a:endParaRPr lang="en-US" dirty="0"/>
          </a:p>
          <a:p>
            <a:pPr lvl="1"/>
            <a:r>
              <a:rPr lang="en-US" dirty="0"/>
              <a:t>IFIP Working Group 11.9 Digital Forensics: </a:t>
            </a:r>
            <a:r>
              <a:rPr lang="en-US" dirty="0">
                <a:hlinkClick r:id="rId5"/>
              </a:rPr>
              <a:t>http://www.ifip119.org/</a:t>
            </a:r>
            <a:endParaRPr lang="en-US" dirty="0"/>
          </a:p>
          <a:p>
            <a:pPr lvl="1"/>
            <a:r>
              <a:rPr lang="en-US" dirty="0"/>
              <a:t> IJDCF (International Journal of Digital Crime and Forensics): </a:t>
            </a:r>
            <a:r>
              <a:rPr lang="en-US" dirty="0">
                <a:hlinkClick r:id="rId6"/>
              </a:rPr>
              <a:t>http://www.igi-global.com/Bookstore/TitleDetails.aspx?TitleId=1112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Crimes over the integrity of the computer</a:t>
            </a:r>
            <a:endParaRPr lang="sl-SI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</a:t>
            </a:r>
            <a:r>
              <a:rPr lang="sl-SI" dirty="0"/>
              <a:t>a</a:t>
            </a:r>
            <a:r>
              <a:rPr lang="en-US" dirty="0"/>
              <a:t> computer is not allowed unless authorized by the owner</a:t>
            </a:r>
            <a:endParaRPr lang="sl-SI" dirty="0"/>
          </a:p>
          <a:p>
            <a:r>
              <a:rPr lang="sl-SI" u="sng" dirty="0" smtClean="0">
                <a:solidFill>
                  <a:srgbClr val="FF0000"/>
                </a:solidFill>
              </a:rPr>
              <a:t>Examples </a:t>
            </a:r>
            <a:r>
              <a:rPr lang="mr-IN" u="sng" dirty="0" smtClean="0">
                <a:solidFill>
                  <a:srgbClr val="FF0000"/>
                </a:solidFill>
              </a:rPr>
              <a:t>–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sl-SI" i="1" u="sng" dirty="0" smtClean="0">
                <a:solidFill>
                  <a:srgbClr val="FF0000"/>
                </a:solidFill>
              </a:rPr>
              <a:t>read</a:t>
            </a:r>
            <a:r>
              <a:rPr lang="sl-SI" i="1" u="sng" dirty="0" smtClean="0">
                <a:solidFill>
                  <a:srgbClr val="FF0000"/>
                </a:solidFill>
              </a:rPr>
              <a:t> 5.4.*</a:t>
            </a:r>
            <a:r>
              <a:rPr lang="sl-SI" u="sng" dirty="0" smtClean="0">
                <a:solidFill>
                  <a:srgbClr val="FF0000"/>
                </a:solidFill>
              </a:rPr>
              <a:t>:</a:t>
            </a:r>
            <a:endParaRPr lang="sl-SI" u="sng" dirty="0">
              <a:solidFill>
                <a:srgbClr val="FF0000"/>
              </a:solidFill>
            </a:endParaRPr>
          </a:p>
          <a:p>
            <a:pPr lvl="1"/>
            <a:r>
              <a:rPr lang="sl-SI" u="sng" dirty="0">
                <a:solidFill>
                  <a:srgbClr val="FF0000"/>
                </a:solidFill>
              </a:rPr>
              <a:t>hackers</a:t>
            </a:r>
          </a:p>
          <a:p>
            <a:pPr lvl="1"/>
            <a:r>
              <a:rPr lang="sl-SI" u="sng" dirty="0">
                <a:solidFill>
                  <a:srgbClr val="FF0000"/>
                </a:solidFill>
              </a:rPr>
              <a:t>stealing data</a:t>
            </a:r>
          </a:p>
          <a:p>
            <a:pPr lvl="1"/>
            <a:r>
              <a:rPr lang="sl-SI" u="sng" dirty="0">
                <a:solidFill>
                  <a:srgbClr val="FF0000"/>
                </a:solidFill>
              </a:rPr>
              <a:t>intercepting data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Influencing data and/or systems (DOS, viruses)</a:t>
            </a:r>
            <a:endParaRPr lang="sl-SI" u="sng" dirty="0">
              <a:solidFill>
                <a:srgbClr val="FF0000"/>
              </a:solidFill>
            </a:endParaRPr>
          </a:p>
          <a:p>
            <a:pPr lvl="1"/>
            <a:r>
              <a:rPr lang="sl-SI" u="sng" dirty="0">
                <a:solidFill>
                  <a:srgbClr val="FF0000"/>
                </a:solidFill>
              </a:rPr>
              <a:t>››incorrect‹‹ </a:t>
            </a:r>
            <a:r>
              <a:rPr lang="en-US" u="sng" dirty="0">
                <a:solidFill>
                  <a:srgbClr val="FF0000"/>
                </a:solidFill>
              </a:rPr>
              <a:t>or unintentional use of the unit/device</a:t>
            </a:r>
            <a:endParaRPr lang="sl-SI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946838" cy="1310062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Crimes with the help of</a:t>
            </a:r>
            <a:r>
              <a:rPr lang="sl-SI" u="sng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computer</a:t>
            </a:r>
            <a:r>
              <a:rPr lang="sl-SI" u="sng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forgery</a:t>
            </a:r>
          </a:p>
          <a:p>
            <a:r>
              <a:rPr lang="sl-SI" dirty="0"/>
              <a:t>fraud</a:t>
            </a:r>
          </a:p>
          <a:p>
            <a:r>
              <a:rPr lang="sl-SI" dirty="0"/>
              <a:t>abuse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u="sng" dirty="0">
                <a:solidFill>
                  <a:srgbClr val="FF0000"/>
                </a:solidFill>
              </a:rPr>
              <a:t>Crimes related to data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Crimes that affect the content of the </a:t>
            </a:r>
            <a:r>
              <a:rPr lang="en-US" u="sng" dirty="0" smtClean="0">
                <a:solidFill>
                  <a:srgbClr val="FF0000"/>
                </a:solidFill>
              </a:rPr>
              <a:t>data </a:t>
            </a:r>
            <a:r>
              <a:rPr lang="mr-IN" u="sng" dirty="0" smtClean="0">
                <a:solidFill>
                  <a:srgbClr val="FF0000"/>
                </a:solidFill>
              </a:rPr>
              <a:t>–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read 5.6.*</a:t>
            </a:r>
            <a:endParaRPr lang="sl-SI" i="1" u="sng" dirty="0">
              <a:solidFill>
                <a:srgbClr val="FF0000"/>
              </a:solidFill>
            </a:endParaRPr>
          </a:p>
          <a:p>
            <a:pPr lvl="1"/>
            <a:r>
              <a:rPr lang="sl-SI" u="sng" dirty="0">
                <a:solidFill>
                  <a:srgbClr val="FF0000"/>
                </a:solidFill>
              </a:rPr>
              <a:t>child pornography</a:t>
            </a:r>
          </a:p>
          <a:p>
            <a:pPr lvl="1"/>
            <a:r>
              <a:rPr lang="sl-SI" u="sng" dirty="0">
                <a:solidFill>
                  <a:srgbClr val="FF0000"/>
                </a:solidFill>
              </a:rPr>
              <a:t>web </a:t>
            </a:r>
            <a:r>
              <a:rPr lang="sl-SI" u="sng" dirty="0" smtClean="0">
                <a:solidFill>
                  <a:srgbClr val="FF0000"/>
                </a:solidFill>
              </a:rPr>
              <a:t>seduction - </a:t>
            </a:r>
            <a:r>
              <a:rPr lang="sl-SI" i="1" u="sng" dirty="0" smtClean="0">
                <a:solidFill>
                  <a:srgbClr val="FF0000"/>
                </a:solidFill>
              </a:rPr>
              <a:t>what is this???</a:t>
            </a:r>
            <a:endParaRPr lang="sl-SI" i="1" u="sng" dirty="0">
              <a:solidFill>
                <a:srgbClr val="FF0000"/>
              </a:solidFill>
            </a:endParaRPr>
          </a:p>
          <a:p>
            <a:pPr lvl="1"/>
            <a:r>
              <a:rPr lang="sl-SI" u="sng" dirty="0">
                <a:solidFill>
                  <a:srgbClr val="FF0000"/>
                </a:solidFill>
              </a:rPr>
              <a:t>racism and xenophobia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Other </a:t>
            </a:r>
            <a:r>
              <a:rPr lang="sl-SI" u="sng" dirty="0">
                <a:solidFill>
                  <a:srgbClr val="FF0000"/>
                </a:solidFill>
              </a:rPr>
              <a:t>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copyright infringement</a:t>
            </a:r>
          </a:p>
          <a:p>
            <a:r>
              <a:rPr lang="sl-SI" u="sng" dirty="0">
                <a:solidFill>
                  <a:srgbClr val="FF0000"/>
                </a:solidFill>
              </a:rPr>
              <a:t>computer blackmail</a:t>
            </a:r>
          </a:p>
          <a:p>
            <a:r>
              <a:rPr lang="sl-SI" dirty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lectures: </a:t>
            </a:r>
            <a:r>
              <a:rPr lang="en-US" dirty="0"/>
              <a:t>including at least two invited lectures</a:t>
            </a:r>
            <a:endParaRPr lang="sl-SI" dirty="0"/>
          </a:p>
          <a:p>
            <a:r>
              <a:rPr lang="sl-SI" dirty="0"/>
              <a:t>homework (HW):</a:t>
            </a:r>
          </a:p>
          <a:p>
            <a:pPr lvl="1"/>
            <a:r>
              <a:rPr lang="en-US" dirty="0"/>
              <a:t>four homework assignments from lectures (!), exercises and books</a:t>
            </a:r>
            <a:endParaRPr lang="sl-SI" dirty="0"/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each </a:t>
            </a:r>
            <a:r>
              <a:rPr lang="sl-SI" i="1" dirty="0"/>
              <a:t>homework</a:t>
            </a:r>
            <a:r>
              <a:rPr lang="en-US" i="1" dirty="0"/>
              <a:t> is at least 20% and an average of at least 40%</a:t>
            </a:r>
            <a:endParaRPr lang="sl-SI" i="1" dirty="0"/>
          </a:p>
          <a:p>
            <a:r>
              <a:rPr lang="sl-SI" dirty="0"/>
              <a:t>lab work (LW):</a:t>
            </a:r>
          </a:p>
          <a:p>
            <a:pPr lvl="1"/>
            <a:r>
              <a:rPr lang="sl-SI" dirty="0"/>
              <a:t>two practical laboratory tasks</a:t>
            </a:r>
          </a:p>
          <a:p>
            <a:pPr lvl="1"/>
            <a:r>
              <a:rPr lang="en-US" dirty="0"/>
              <a:t>tasks placed in </a:t>
            </a:r>
            <a:r>
              <a:rPr lang="sl-SI" dirty="0"/>
              <a:t>učilnica</a:t>
            </a:r>
            <a:r>
              <a:rPr lang="en-US" dirty="0"/>
              <a:t>, where the results are also </a:t>
            </a:r>
            <a:r>
              <a:rPr lang="sl-SI" dirty="0"/>
              <a:t>submitted</a:t>
            </a:r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each </a:t>
            </a:r>
            <a:r>
              <a:rPr lang="sl-SI" i="1" dirty="0"/>
              <a:t>task </a:t>
            </a:r>
            <a:r>
              <a:rPr lang="en-US" i="1" dirty="0"/>
              <a:t>at least 20% and an average of at least 50%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seminar (SN):</a:t>
            </a:r>
          </a:p>
          <a:p>
            <a:pPr lvl="1"/>
            <a:r>
              <a:rPr lang="sl-SI" dirty="0"/>
              <a:t>a</a:t>
            </a:r>
            <a:r>
              <a:rPr lang="en-US" dirty="0"/>
              <a:t> group will have to read: a scientific article from a magazine or conference, books, tools, or </a:t>
            </a:r>
            <a:r>
              <a:rPr lang="sl-SI" dirty="0"/>
              <a:t>alike</a:t>
            </a:r>
          </a:p>
          <a:p>
            <a:pPr lvl="1"/>
            <a:r>
              <a:rPr lang="en-US" dirty="0"/>
              <a:t>presentation (20 minutes) and a written product, which is reviewed by colleagues and ultimately a final product</a:t>
            </a:r>
            <a:endParaRPr lang="sl-SI" dirty="0"/>
          </a:p>
          <a:p>
            <a:pPr lvl="1"/>
            <a:r>
              <a:rPr lang="sl-SI" dirty="0"/>
              <a:t>timetable:</a:t>
            </a:r>
          </a:p>
          <a:p>
            <a:pPr lvl="2"/>
            <a:r>
              <a:rPr lang="sl-SI" dirty="0"/>
              <a:t>by</a:t>
            </a:r>
            <a:r>
              <a:rPr lang="en-US" dirty="0"/>
              <a:t> 4.3. group selection; </a:t>
            </a:r>
            <a:r>
              <a:rPr lang="sl-SI" dirty="0"/>
              <a:t>by</a:t>
            </a:r>
            <a:r>
              <a:rPr lang="en-US" dirty="0"/>
              <a:t> </a:t>
            </a:r>
            <a:r>
              <a:rPr lang="sl-SI" dirty="0"/>
              <a:t>11.3.</a:t>
            </a:r>
            <a:r>
              <a:rPr lang="en-US" dirty="0"/>
              <a:t> each group issues a proposal for the topic of its seminar paper, which is confirmed or rejected, but no later than 18. 3. confirmed</a:t>
            </a:r>
            <a:r>
              <a:rPr lang="sl-SI" dirty="0"/>
              <a:t>;</a:t>
            </a:r>
          </a:p>
          <a:p>
            <a:pPr lvl="2"/>
            <a:r>
              <a:rPr lang="sl-SI" dirty="0"/>
              <a:t>by</a:t>
            </a:r>
            <a:r>
              <a:rPr lang="en-US" dirty="0"/>
              <a:t> 27.5. submitted presentation; </a:t>
            </a:r>
            <a:r>
              <a:rPr lang="sl-SI" dirty="0"/>
              <a:t>by</a:t>
            </a:r>
            <a:r>
              <a:rPr lang="en-US" dirty="0"/>
              <a:t> 13.5. </a:t>
            </a:r>
            <a:r>
              <a:rPr lang="sl-SI" dirty="0"/>
              <a:t>submitted </a:t>
            </a:r>
            <a:r>
              <a:rPr lang="en-US" dirty="0"/>
              <a:t>seminar; </a:t>
            </a:r>
            <a:r>
              <a:rPr lang="sl-SI" dirty="0"/>
              <a:t>by</a:t>
            </a:r>
            <a:r>
              <a:rPr lang="en-US" dirty="0"/>
              <a:t> 27.5. review; </a:t>
            </a:r>
            <a:r>
              <a:rPr lang="sl-SI" dirty="0"/>
              <a:t>by</a:t>
            </a:r>
            <a:r>
              <a:rPr lang="en-US" dirty="0"/>
              <a:t> 10.6. final text</a:t>
            </a:r>
            <a:r>
              <a:rPr lang="sl-SI" dirty="0"/>
              <a:t>;</a:t>
            </a:r>
          </a:p>
          <a:p>
            <a:pPr lvl="2"/>
            <a:r>
              <a:rPr lang="en-US" dirty="0"/>
              <a:t>presentation of seminar papers in May and June</a:t>
            </a:r>
            <a:endParaRPr lang="sl-SI" dirty="0"/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all </a:t>
            </a:r>
            <a:r>
              <a:rPr lang="sl-SI" i="1" dirty="0"/>
              <a:t>assignments</a:t>
            </a:r>
            <a:r>
              <a:rPr lang="en-US" i="1" dirty="0"/>
              <a:t> submitted and at least 40% from the presentation and 40% from the final written product and at least 50% from the overall </a:t>
            </a:r>
            <a:r>
              <a:rPr lang="sl-SI" i="1" dirty="0"/>
              <a:t>grade</a:t>
            </a:r>
            <a:r>
              <a:rPr lang="en-US" i="1" dirty="0"/>
              <a:t> of the seminar paper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written exam (WE):</a:t>
            </a:r>
          </a:p>
          <a:p>
            <a:pPr lvl="1"/>
            <a:r>
              <a:rPr lang="en-US" dirty="0"/>
              <a:t>only one written exam mid-year (scheduled for week 7. 5.)</a:t>
            </a:r>
            <a:endParaRPr lang="sl-SI" dirty="0"/>
          </a:p>
          <a:p>
            <a:pPr lvl="1"/>
            <a:r>
              <a:rPr lang="sl-SI" i="1" dirty="0"/>
              <a:t>for a positive grade: at least 50%</a:t>
            </a:r>
          </a:p>
          <a:p>
            <a:pPr marL="349250" lvl="1" indent="0">
              <a:buNone/>
            </a:pPr>
            <a:endParaRPr lang="sl-SI" dirty="0"/>
          </a:p>
          <a:p>
            <a:r>
              <a:rPr lang="sl-SI" dirty="0"/>
              <a:t>final grade:</a:t>
            </a:r>
          </a:p>
          <a:p>
            <a:pPr>
              <a:buNone/>
            </a:pPr>
            <a:endParaRPr lang="sl-SI" dirty="0"/>
          </a:p>
          <a:p>
            <a:pPr lvl="1">
              <a:buNone/>
            </a:pPr>
            <a:r>
              <a:rPr lang="sl-SI" dirty="0"/>
              <a:t>		</a:t>
            </a:r>
            <a:r>
              <a:rPr lang="sl-SI" dirty="0">
                <a:solidFill>
                  <a:srgbClr val="FFFF00"/>
                </a:solidFill>
              </a:rPr>
              <a:t>1/3 * WE</a:t>
            </a:r>
            <a:r>
              <a:rPr lang="sl-SI" dirty="0"/>
              <a:t>  +  </a:t>
            </a:r>
            <a:r>
              <a:rPr lang="sl-SI" dirty="0">
                <a:solidFill>
                  <a:srgbClr val="FF0000"/>
                </a:solidFill>
              </a:rPr>
              <a:t>1/3 * SN</a:t>
            </a:r>
            <a:r>
              <a:rPr lang="sl-SI" dirty="0"/>
              <a:t> +  </a:t>
            </a:r>
            <a:r>
              <a:rPr lang="sl-SI" dirty="0">
                <a:solidFill>
                  <a:srgbClr val="FF6600"/>
                </a:solidFill>
              </a:rPr>
              <a:t>1/3 * (½ * LW + ½ * HW)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699435" cy="3787274"/>
          </a:xfrm>
        </p:spPr>
        <p:txBody>
          <a:bodyPr>
            <a:normAutofit/>
          </a:bodyPr>
          <a:lstStyle/>
          <a:p>
            <a:r>
              <a:rPr lang="sl-SI" dirty="0"/>
              <a:t>Introduction and basics</a:t>
            </a:r>
          </a:p>
          <a:p>
            <a:r>
              <a:rPr lang="en-US" dirty="0"/>
              <a:t>Investigation of an electronic device with an introduction to criminal proceedings</a:t>
            </a:r>
            <a:endParaRPr lang="sl-SI" dirty="0"/>
          </a:p>
          <a:p>
            <a:r>
              <a:rPr lang="sl-SI" dirty="0"/>
              <a:t>Computers – hardware</a:t>
            </a:r>
          </a:p>
          <a:p>
            <a:r>
              <a:rPr lang="en-US" dirty="0"/>
              <a:t>Operating Systems (MS Windows, Unix/Linux)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8453" y="1600201"/>
            <a:ext cx="3699435" cy="3693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Computer networks</a:t>
            </a:r>
          </a:p>
          <a:p>
            <a:r>
              <a:rPr lang="sl-SI" dirty="0"/>
              <a:t>Mobile devices</a:t>
            </a:r>
          </a:p>
          <a:p>
            <a:r>
              <a:rPr lang="sl-SI" dirty="0"/>
              <a:t>Performing a digital investigation</a:t>
            </a:r>
          </a:p>
          <a:p>
            <a:r>
              <a:rPr lang="sl-SI" dirty="0"/>
              <a:t>Digital forensics of images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8565" y="5365614"/>
            <a:ext cx="7879323" cy="96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i="1" dirty="0"/>
              <a:t>images </a:t>
            </a:r>
            <a:r>
              <a:rPr lang="sl-SI" i="1" dirty="0"/>
              <a:t>in</a:t>
            </a:r>
            <a:r>
              <a:rPr lang="en-US" i="1" dirty="0"/>
              <a:t> </a:t>
            </a:r>
            <a:r>
              <a:rPr lang="sl-SI" i="1" dirty="0"/>
              <a:t>slides</a:t>
            </a:r>
            <a:r>
              <a:rPr lang="en-US" i="1" dirty="0"/>
              <a:t> are from the book </a:t>
            </a:r>
            <a:r>
              <a:rPr lang="sl-SI" i="1" dirty="0"/>
              <a:t>© 2011: </a:t>
            </a:r>
            <a:r>
              <a:rPr lang="sl-SI" b="1" i="1" dirty="0">
                <a:solidFill>
                  <a:srgbClr val="FF0000"/>
                </a:solidFill>
              </a:rPr>
              <a:t>Eoghan Casey: Digital Evidence and Computer Crime (third edition)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content –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invited lectures:</a:t>
            </a:r>
          </a:p>
          <a:p>
            <a:pPr lvl="1"/>
            <a:r>
              <a:rPr lang="en-US" dirty="0"/>
              <a:t>Digital forensics </a:t>
            </a:r>
            <a:r>
              <a:rPr lang="sl-SI" dirty="0"/>
              <a:t>at</a:t>
            </a:r>
            <a:r>
              <a:rPr lang="en-US" dirty="0"/>
              <a:t> the Police</a:t>
            </a:r>
            <a:endParaRPr lang="sl-SI" dirty="0"/>
          </a:p>
          <a:p>
            <a:pPr lvl="1"/>
            <a:r>
              <a:rPr lang="en-US" dirty="0"/>
              <a:t>Protection of personal data (Information Commissioner)</a:t>
            </a:r>
            <a:endParaRPr lang="sl-SI" dirty="0"/>
          </a:p>
          <a:p>
            <a:pPr lvl="1"/>
            <a:r>
              <a:rPr lang="sl-SI" dirty="0"/>
              <a:t>Digital forensics of networks (SI-CERT)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 algn="ctr">
              <a:buNone/>
            </a:pPr>
            <a:r>
              <a:rPr lang="sl-SI" sz="3600" b="1" dirty="0">
                <a:solidFill>
                  <a:srgbClr val="FF0000"/>
                </a:solidFill>
              </a:rPr>
              <a:t>Introduction and basics</a:t>
            </a:r>
          </a:p>
          <a:p>
            <a:pPr algn="ctr">
              <a:buNone/>
            </a:pPr>
            <a:r>
              <a:rPr lang="sl-SI" dirty="0">
                <a:solidFill>
                  <a:srgbClr val="FFFF00"/>
                </a:solidFill>
              </a:rPr>
              <a:t>chapters 1 – 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4059</TotalTime>
  <Words>1648</Words>
  <Application>Microsoft Macintosh PowerPoint</Application>
  <PresentationFormat>On-screen Show (4:3)</PresentationFormat>
  <Paragraphs>249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Corbel</vt:lpstr>
      <vt:lpstr>Courier</vt:lpstr>
      <vt:lpstr>Wingdings 2</vt:lpstr>
      <vt:lpstr>Arial</vt:lpstr>
      <vt:lpstr>Exhibit</vt:lpstr>
      <vt:lpstr>Digital forensics</vt:lpstr>
      <vt:lpstr>Digital forensics</vt:lpstr>
      <vt:lpstr>Course description</vt:lpstr>
      <vt:lpstr>Course description – cont.</vt:lpstr>
      <vt:lpstr>Course description – cont.</vt:lpstr>
      <vt:lpstr>Course description – cont.</vt:lpstr>
      <vt:lpstr>Course content</vt:lpstr>
      <vt:lpstr>Course content – cont.</vt:lpstr>
      <vt:lpstr>PowerPoint Presentation</vt:lpstr>
      <vt:lpstr>The basics of digital forensics</vt:lpstr>
      <vt:lpstr>The basics of digital forensics</vt:lpstr>
      <vt:lpstr>Principles of digital forensics</vt:lpstr>
      <vt:lpstr>Exchanging evidence</vt:lpstr>
      <vt:lpstr>Evidence</vt:lpstr>
      <vt:lpstr>Evidence</vt:lpstr>
      <vt:lpstr>The integrity of the evidence</vt:lpstr>
      <vt:lpstr>Handling evidence</vt:lpstr>
      <vt:lpstr>The challenges of handling digital evidence</vt:lpstr>
      <vt:lpstr>The challenges of handling digital evidence</vt:lpstr>
      <vt:lpstr>The digital world is not separate from the real one</vt:lpstr>
      <vt:lpstr>Developing the language of computer crime research</vt:lpstr>
      <vt:lpstr>The role of computer</vt:lpstr>
      <vt:lpstr>The role of computer</vt:lpstr>
      <vt:lpstr>Digital evidence in court</vt:lpstr>
      <vt:lpstr>Tasks of an expert</vt:lpstr>
      <vt:lpstr>Admissibility</vt:lpstr>
      <vt:lpstr>Levels of Certainty</vt:lpstr>
      <vt:lpstr>Computer Legislation</vt:lpstr>
      <vt:lpstr>Computer Legislation</vt:lpstr>
      <vt:lpstr>Crimes over the integrity of the computer</vt:lpstr>
      <vt:lpstr>Crimes with the help of computers</vt:lpstr>
      <vt:lpstr>Crimes related to data content</vt:lpstr>
      <vt:lpstr>Other crimes</vt:lpstr>
    </vt:vector>
  </TitlesOfParts>
  <Company>UL FRI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Andrej (Andy) Brodnik</cp:lastModifiedBy>
  <cp:revision>204</cp:revision>
  <cp:lastPrinted>2016-02-21T19:42:33Z</cp:lastPrinted>
  <dcterms:created xsi:type="dcterms:W3CDTF">2013-02-22T05:52:39Z</dcterms:created>
  <dcterms:modified xsi:type="dcterms:W3CDTF">2018-04-04T09:17:59Z</dcterms:modified>
</cp:coreProperties>
</file>