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345" r:id="rId2"/>
    <p:sldId id="288" r:id="rId3"/>
    <p:sldId id="289" r:id="rId4"/>
    <p:sldId id="290" r:id="rId5"/>
    <p:sldId id="291" r:id="rId6"/>
    <p:sldId id="292" r:id="rId7"/>
    <p:sldId id="293" r:id="rId8"/>
    <p:sldId id="295" r:id="rId9"/>
    <p:sldId id="294" r:id="rId10"/>
    <p:sldId id="298" r:id="rId11"/>
    <p:sldId id="296" r:id="rId12"/>
    <p:sldId id="297" r:id="rId13"/>
    <p:sldId id="300" r:id="rId14"/>
    <p:sldId id="299" r:id="rId15"/>
    <p:sldId id="304" r:id="rId16"/>
    <p:sldId id="307" r:id="rId17"/>
    <p:sldId id="301" r:id="rId18"/>
    <p:sldId id="306" r:id="rId19"/>
    <p:sldId id="302" r:id="rId20"/>
    <p:sldId id="303" r:id="rId21"/>
    <p:sldId id="305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7" r:id="rId31"/>
    <p:sldId id="316" r:id="rId32"/>
    <p:sldId id="319" r:id="rId33"/>
    <p:sldId id="318" r:id="rId34"/>
    <p:sldId id="320" r:id="rId35"/>
    <p:sldId id="322" r:id="rId36"/>
    <p:sldId id="324" r:id="rId37"/>
    <p:sldId id="323" r:id="rId38"/>
    <p:sldId id="321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2" r:id="rId56"/>
    <p:sldId id="341" r:id="rId57"/>
    <p:sldId id="343" r:id="rId58"/>
    <p:sldId id="344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43" autoAdjust="0"/>
  </p:normalViewPr>
  <p:slideViewPr>
    <p:cSldViewPr snapToGrid="0" snapToObjects="1"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83C95-53CE-B74C-93E4-81E752401715}" type="datetimeFigureOut">
              <a:rPr lang="en-US" smtClean="0"/>
              <a:pPr/>
              <a:t>05-Mar-18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12F3F-C784-EF4D-86BE-9BD617D2DD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5860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CAB1B-B980-714A-A270-F2548E57D315}" type="datetimeFigureOut">
              <a:rPr lang="en-US" smtClean="0"/>
              <a:pPr/>
              <a:t>05-Mar-18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EED6E-FD4B-8245-84EB-A19C918E8E4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83879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X-Ways - video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ED6E-FD4B-8245-84EB-A19C918E8E49}" type="slidenum">
              <a:rPr lang="sl-SI" smtClean="0"/>
              <a:pPr/>
              <a:t>7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ED6E-FD4B-8245-84EB-A19C918E8E49}" type="slidenum">
              <a:rPr lang="sl-SI" smtClean="0"/>
              <a:pPr/>
              <a:t>18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Spodaj je našteto kako izgleda razporeditev</a:t>
            </a:r>
            <a:r>
              <a:rPr lang="sl-SI" baseline="0" dirty="0" smtClean="0"/>
              <a:t> podatkov na disku: boot, FAT, korenski imenik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ED6E-FD4B-8245-84EB-A19C918E8E49}" type="slidenum">
              <a:rPr lang="sl-SI" smtClean="0"/>
              <a:pPr/>
              <a:t>28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odreži&amp;prilepi pri</a:t>
            </a:r>
            <a:r>
              <a:rPr lang="sl-SI" baseline="0" dirty="0" smtClean="0"/>
              <a:t> novejših se ne popravlja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ED6E-FD4B-8245-84EB-A19C918E8E49}" type="slidenum">
              <a:rPr lang="sl-SI" smtClean="0"/>
              <a:pPr/>
              <a:t>41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mtClean="0"/>
              <a:t>odreži&amp;prilepi pri</a:t>
            </a:r>
            <a:r>
              <a:rPr lang="sl-SI" baseline="0" smtClean="0"/>
              <a:t> novejših se ne popravlja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ED6E-FD4B-8245-84EB-A19C918E8E49}" type="slidenum">
              <a:rPr lang="sl-SI" smtClean="0"/>
              <a:pPr/>
              <a:t>42</a:t>
            </a:fld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mtClean="0"/>
              <a:t>odreži&amp;prilepi pri</a:t>
            </a:r>
            <a:r>
              <a:rPr lang="sl-SI" baseline="0" smtClean="0"/>
              <a:t> novejših se ne popravlja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ED6E-FD4B-8245-84EB-A19C918E8E49}" type="slidenum">
              <a:rPr lang="sl-SI" smtClean="0"/>
              <a:pPr/>
              <a:t>43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x-none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Andrej Brodnik: Digital Forensics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ensicswiki.org/wiki/DCO_and_HP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euthkit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cgsecurity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wall.com/john/" TargetMode="External"/><Relationship Id="rId2" Type="http://schemas.openxmlformats.org/officeDocument/2006/relationships/hyperlink" Target="http://accessdata.com/products/computer-forensics/decryp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lcomsoft.com/azpr.html" TargetMode="External"/><Relationship Id="rId4" Type="http://schemas.openxmlformats.org/officeDocument/2006/relationships/hyperlink" Target="http://www.oxid.it/cain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euthkit.org/autopsy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rykessler.net/library/file_sigs.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dessa.sourceforge.net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digitaldetective.co.uk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forensicssolutions.com/Scalpel/" TargetMode="External"/><Relationship Id="rId7" Type="http://schemas.openxmlformats.org/officeDocument/2006/relationships/hyperlink" Target="http://www.x-ways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ccessdata.com/products/computer-forensics/ftk" TargetMode="External"/><Relationship Id="rId5" Type="http://schemas.openxmlformats.org/officeDocument/2006/relationships/hyperlink" Target="http://www.guidancesoftware.com/forensic.htm" TargetMode="External"/><Relationship Id="rId4" Type="http://schemas.openxmlformats.org/officeDocument/2006/relationships/hyperlink" Target="http://www.datalifter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igital-assembly.com/products/adroit-photo-forensic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forensics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Andrej Brodnik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Andrej </a:t>
            </a:r>
            <a:r>
              <a:rPr lang="en-US" dirty="0" err="1" smtClean="0"/>
              <a:t>Brodnik</a:t>
            </a:r>
            <a:r>
              <a:rPr lang="en-US" dirty="0" smtClean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Data </a:t>
            </a:r>
            <a:r>
              <a:rPr lang="sl-SI" dirty="0"/>
              <a:t>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 / O units are connected to the computer via</a:t>
            </a:r>
            <a:r>
              <a:rPr lang="sl-SI" dirty="0" smtClean="0"/>
              <a:t>:</a:t>
            </a:r>
          </a:p>
          <a:p>
            <a:pPr lvl="1"/>
            <a:r>
              <a:rPr lang="en-US" dirty="0" smtClean="0"/>
              <a:t>a bas</a:t>
            </a:r>
            <a:r>
              <a:rPr lang="sl-SI" dirty="0" smtClean="0"/>
              <a:t> (IDE, ATA, SATA; SCSI, firewire)</a:t>
            </a:r>
          </a:p>
          <a:p>
            <a:pPr lvl="1"/>
            <a:r>
              <a:rPr lang="sl-SI" dirty="0"/>
              <a:t>interface </a:t>
            </a:r>
            <a:r>
              <a:rPr lang="sl-SI" dirty="0" smtClean="0"/>
              <a:t>(</a:t>
            </a:r>
            <a:r>
              <a:rPr lang="sl-SI" i="1" dirty="0" smtClean="0"/>
              <a:t>controller</a:t>
            </a:r>
            <a:r>
              <a:rPr lang="sl-SI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/>
              <a:t>interfaces can also be </a:t>
            </a:r>
            <a:r>
              <a:rPr lang="en-US" dirty="0" smtClean="0"/>
              <a:t>smart</a:t>
            </a:r>
            <a:endParaRPr lang="sl-SI" dirty="0" smtClean="0"/>
          </a:p>
          <a:p>
            <a:pPr lvl="1"/>
            <a:r>
              <a:rPr lang="sl-SI" dirty="0" smtClean="0"/>
              <a:t>SMART (</a:t>
            </a:r>
            <a:r>
              <a:rPr lang="sl-SI" i="1" dirty="0" smtClean="0"/>
              <a:t>Self-Monitoring, Analysis, and Reporting Technology</a:t>
            </a:r>
            <a:r>
              <a:rPr lang="sl-SI" dirty="0" smtClean="0"/>
              <a:t>)</a:t>
            </a:r>
          </a:p>
          <a:p>
            <a:pPr lvl="1"/>
            <a:r>
              <a:rPr lang="en-US" dirty="0" smtClean="0"/>
              <a:t>k</a:t>
            </a:r>
            <a:r>
              <a:rPr lang="sl-SI" dirty="0" smtClean="0"/>
              <a:t>eep </a:t>
            </a:r>
            <a:r>
              <a:rPr lang="sl-SI" dirty="0"/>
              <a:t>access </a:t>
            </a:r>
            <a:r>
              <a:rPr lang="sl-SI" dirty="0" smtClean="0"/>
              <a:t>statistics</a:t>
            </a:r>
            <a:r>
              <a:rPr lang="en-US" dirty="0" smtClean="0"/>
              <a:t> </a:t>
            </a:r>
            <a:r>
              <a:rPr lang="sl-SI" dirty="0"/>
              <a:t>and other similar data</a:t>
            </a:r>
            <a:endParaRPr lang="sl-SI" dirty="0" smtClean="0"/>
          </a:p>
          <a:p>
            <a:pPr lvl="1"/>
            <a:r>
              <a:rPr lang="en-US" dirty="0" smtClean="0"/>
              <a:t>usually are not </a:t>
            </a:r>
            <a:r>
              <a:rPr lang="en-US" dirty="0"/>
              <a:t>relevant for forensic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Data </a:t>
            </a:r>
            <a:r>
              <a:rPr lang="sl-SI" dirty="0"/>
              <a:t>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2404035" cy="4114800"/>
          </a:xfrm>
        </p:spPr>
        <p:txBody>
          <a:bodyPr/>
          <a:lstStyle/>
          <a:p>
            <a:r>
              <a:rPr lang="en-US" dirty="0" smtClean="0"/>
              <a:t>usually we </a:t>
            </a:r>
            <a:r>
              <a:rPr lang="en-US" dirty="0"/>
              <a:t>store data permanently on a </a:t>
            </a:r>
            <a:r>
              <a:rPr lang="en-US" dirty="0" smtClean="0"/>
              <a:t>disk</a:t>
            </a:r>
            <a:endParaRPr lang="en-US" dirty="0"/>
          </a:p>
          <a:p>
            <a:r>
              <a:rPr lang="en-US" dirty="0"/>
              <a:t>What does the hard drive look like?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7" descr="C:\Documents and Settings\palaniv\Desktop\Imagebank\15\f15-04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2600" y="1710267"/>
            <a:ext cx="58007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199"/>
            <a:ext cx="2928968" cy="43264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is the disk organized</a:t>
            </a:r>
            <a:r>
              <a:rPr lang="en-US" dirty="0" smtClean="0"/>
              <a:t>?</a:t>
            </a:r>
            <a:endParaRPr lang="sl-SI" dirty="0" smtClean="0"/>
          </a:p>
          <a:p>
            <a:pPr lvl="1"/>
            <a:r>
              <a:rPr lang="en-US" dirty="0" smtClean="0"/>
              <a:t>spindl</a:t>
            </a:r>
            <a:r>
              <a:rPr lang="en-US" dirty="0"/>
              <a:t>e</a:t>
            </a:r>
            <a:r>
              <a:rPr lang="en-US" dirty="0" smtClean="0"/>
              <a:t>, platter, cylinders</a:t>
            </a:r>
            <a:r>
              <a:rPr lang="sl-SI" dirty="0" smtClean="0"/>
              <a:t>, </a:t>
            </a:r>
            <a:r>
              <a:rPr lang="en-US" dirty="0" smtClean="0"/>
              <a:t>tracks</a:t>
            </a:r>
            <a:r>
              <a:rPr lang="sl-SI" dirty="0" smtClean="0"/>
              <a:t>, </a:t>
            </a:r>
            <a:r>
              <a:rPr lang="en-US" dirty="0" smtClean="0"/>
              <a:t>sectors</a:t>
            </a:r>
            <a:r>
              <a:rPr lang="sl-SI" dirty="0" smtClean="0"/>
              <a:t>, </a:t>
            </a:r>
            <a:r>
              <a:rPr lang="en-US" dirty="0" smtClean="0"/>
              <a:t>cluster</a:t>
            </a:r>
            <a:endParaRPr lang="sl-SI" dirty="0" smtClean="0"/>
          </a:p>
          <a:p>
            <a:r>
              <a:rPr lang="en-US" dirty="0" smtClean="0"/>
              <a:t>at </a:t>
            </a:r>
            <a:r>
              <a:rPr lang="sl-SI" dirty="0" smtClean="0"/>
              <a:t>the </a:t>
            </a:r>
            <a:r>
              <a:rPr lang="sl-SI" dirty="0"/>
              <a:t>first sector </a:t>
            </a:r>
            <a:r>
              <a:rPr lang="en-US" dirty="0" smtClean="0"/>
              <a:t>are control data</a:t>
            </a:r>
            <a:r>
              <a:rPr lang="sl-SI" dirty="0" smtClean="0"/>
              <a:t> (MBR, </a:t>
            </a:r>
            <a:r>
              <a:rPr lang="sl-SI" i="1" dirty="0" smtClean="0"/>
              <a:t>master boot record</a:t>
            </a:r>
            <a:r>
              <a:rPr lang="sl-SI" dirty="0" smtClean="0"/>
              <a:t>)</a:t>
            </a:r>
          </a:p>
          <a:p>
            <a:pPr lvl="1"/>
            <a:r>
              <a:rPr lang="en-US" dirty="0"/>
              <a:t>size (geometry), weak blocks, partitions</a:t>
            </a:r>
            <a:r>
              <a:rPr lang="sl-SI" dirty="0" smtClean="0"/>
              <a:t>, ...</a:t>
            </a:r>
            <a:endParaRPr lang="en-US" dirty="0"/>
          </a:p>
          <a:p>
            <a:r>
              <a:rPr lang="en-US" dirty="0"/>
              <a:t>what organization in SSD looks like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6" name="Picture 7" descr="C:\Documents and Settings\palaniv\Desktop\Imagebank\15\f15-05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7288" y="1600200"/>
            <a:ext cx="48006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1600199"/>
            <a:ext cx="7879323" cy="4326467"/>
          </a:xfrm>
        </p:spPr>
        <p:txBody>
          <a:bodyPr>
            <a:normAutofit/>
          </a:bodyPr>
          <a:lstStyle/>
          <a:p>
            <a:endParaRPr lang="sl-SI" i="1" dirty="0" smtClean="0">
              <a:solidFill>
                <a:srgbClr val="3366FF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Challenge: find </a:t>
            </a:r>
            <a:r>
              <a:rPr lang="en-US" i="1" dirty="0" err="1">
                <a:solidFill>
                  <a:srgbClr val="FFFF00"/>
                </a:solidFill>
              </a:rPr>
              <a:t>anadisk</a:t>
            </a:r>
            <a:r>
              <a:rPr lang="en-US" i="1" dirty="0">
                <a:solidFill>
                  <a:srgbClr val="FFFF00"/>
                </a:solidFill>
              </a:rPr>
              <a:t> tool and see what it knows and can do.</a:t>
            </a:r>
            <a:endParaRPr lang="sl-SI" i="1" dirty="0" smtClean="0">
              <a:solidFill>
                <a:srgbClr val="FFFF00"/>
              </a:solidFill>
            </a:endParaRPr>
          </a:p>
          <a:p>
            <a:r>
              <a:rPr lang="en-US" i="1" dirty="0" smtClean="0">
                <a:solidFill>
                  <a:srgbClr val="FFFF00"/>
                </a:solidFill>
              </a:rPr>
              <a:t>Challenge</a:t>
            </a:r>
            <a:r>
              <a:rPr lang="en-US" i="1" dirty="0">
                <a:solidFill>
                  <a:srgbClr val="FFFF00"/>
                </a:solidFill>
              </a:rPr>
              <a:t>: what is the MBR structure? Build your MBR and post it in the forum.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1600199"/>
            <a:ext cx="8284708" cy="1583268"/>
          </a:xfrm>
        </p:spPr>
        <p:txBody>
          <a:bodyPr>
            <a:normAutofit/>
          </a:bodyPr>
          <a:lstStyle/>
          <a:p>
            <a:r>
              <a:rPr lang="en-US" dirty="0"/>
              <a:t>look at the Windows 95 boot sector with the Norton Disk </a:t>
            </a:r>
            <a:r>
              <a:rPr lang="en-US" dirty="0" err="1"/>
              <a:t>Utils</a:t>
            </a:r>
            <a:r>
              <a:rPr lang="en-US" dirty="0"/>
              <a:t> tool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8" name="Picture 2" descr="C:\Users\Hariprasad\Desktop\Casey - DECC3E\Casey_DECC3E_Image_bank\Imagebank\JPG\f15-08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701" y="2048938"/>
            <a:ext cx="6636571" cy="42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1600199"/>
            <a:ext cx="7879323" cy="692151"/>
          </a:xfrm>
        </p:spPr>
        <p:txBody>
          <a:bodyPr>
            <a:normAutofit/>
          </a:bodyPr>
          <a:lstStyle/>
          <a:p>
            <a:r>
              <a:rPr lang="en-US" dirty="0"/>
              <a:t>simplified organization of the disk with the FAT file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7" name="Picture 7" descr="C:\Documents and Settings\palaniv\Desktop\Imagebank\15\f15-06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92350"/>
            <a:ext cx="86106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partition, volume, </a:t>
            </a:r>
            <a:r>
              <a:rPr lang="sl-SI" dirty="0" smtClean="0"/>
              <a:t>bundle/part</a:t>
            </a:r>
            <a:endParaRPr lang="en-US" dirty="0" smtClean="0"/>
          </a:p>
          <a:p>
            <a:r>
              <a:rPr lang="en-US" dirty="0" smtClean="0"/>
              <a:t>inside the file system</a:t>
            </a:r>
            <a:endParaRPr lang="sl-SI" dirty="0" smtClean="0"/>
          </a:p>
          <a:p>
            <a:r>
              <a:rPr lang="en-US" dirty="0" smtClean="0"/>
              <a:t>can also be without the file system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1600199"/>
            <a:ext cx="7879323" cy="4614334"/>
          </a:xfrm>
        </p:spPr>
        <p:txBody>
          <a:bodyPr>
            <a:normAutofit/>
          </a:bodyPr>
          <a:lstStyle/>
          <a:p>
            <a:r>
              <a:rPr lang="en-US" dirty="0" smtClean="0"/>
              <a:t>hiding </a:t>
            </a:r>
            <a:r>
              <a:rPr lang="en-US" dirty="0"/>
              <a:t>data due to internal and external fragmentation</a:t>
            </a:r>
            <a:r>
              <a:rPr lang="en-US" dirty="0" smtClean="0"/>
              <a:t>:</a:t>
            </a:r>
            <a:endParaRPr lang="sl-SI" dirty="0" smtClean="0"/>
          </a:p>
          <a:p>
            <a:pPr lvl="1"/>
            <a:r>
              <a:rPr lang="sl-SI" dirty="0"/>
              <a:t>hiding within a </a:t>
            </a:r>
            <a:r>
              <a:rPr lang="sl-SI" dirty="0" smtClean="0"/>
              <a:t>cluster</a:t>
            </a:r>
            <a:endParaRPr lang="en-US" dirty="0" smtClean="0"/>
          </a:p>
          <a:p>
            <a:pPr lvl="1"/>
            <a:r>
              <a:rPr lang="sl-SI" dirty="0"/>
              <a:t>hiding within the </a:t>
            </a:r>
            <a:r>
              <a:rPr lang="sl-SI" dirty="0" smtClean="0"/>
              <a:t>partition (</a:t>
            </a:r>
            <a:r>
              <a:rPr lang="en-US" dirty="0" smtClean="0"/>
              <a:t>partitions </a:t>
            </a:r>
            <a:r>
              <a:rPr lang="en-US" dirty="0"/>
              <a:t>usually begin at the beginning of the </a:t>
            </a:r>
            <a:r>
              <a:rPr lang="en-US" dirty="0" smtClean="0"/>
              <a:t>trace)</a:t>
            </a:r>
            <a:endParaRPr lang="sl-SI" dirty="0"/>
          </a:p>
          <a:p>
            <a:pPr lvl="1"/>
            <a:r>
              <a:rPr lang="sl-SI" dirty="0"/>
              <a:t>hiding </a:t>
            </a:r>
            <a:r>
              <a:rPr lang="sl-SI" dirty="0" smtClean="0"/>
              <a:t>partition</a:t>
            </a:r>
          </a:p>
          <a:p>
            <a:r>
              <a:rPr lang="sl-SI" dirty="0"/>
              <a:t>partition encryption</a:t>
            </a:r>
          </a:p>
          <a:p>
            <a:r>
              <a:rPr lang="sl-SI" dirty="0"/>
              <a:t>service </a:t>
            </a:r>
            <a:r>
              <a:rPr lang="sl-SI" dirty="0" smtClean="0"/>
              <a:t>data: DCO (</a:t>
            </a:r>
            <a:r>
              <a:rPr lang="sl-SI" i="1" dirty="0" smtClean="0"/>
              <a:t>Drive/device configuration overlay</a:t>
            </a:r>
            <a:r>
              <a:rPr lang="sl-SI" dirty="0" smtClean="0"/>
              <a:t>) </a:t>
            </a:r>
            <a:r>
              <a:rPr lang="en-US" dirty="0" smtClean="0"/>
              <a:t>and</a:t>
            </a:r>
            <a:r>
              <a:rPr lang="sl-SI" dirty="0" smtClean="0"/>
              <a:t> HPA (</a:t>
            </a:r>
            <a:r>
              <a:rPr lang="sl-SI" i="1" dirty="0" smtClean="0"/>
              <a:t>Host/hidden protected area</a:t>
            </a:r>
            <a:r>
              <a:rPr lang="sl-SI" dirty="0" smtClean="0"/>
              <a:t>) –  </a:t>
            </a:r>
            <a:r>
              <a:rPr lang="en-US" dirty="0" smtClean="0">
                <a:hlinkClick r:id="rId2"/>
              </a:rPr>
              <a:t>http://www.forensicswiki.org/wiki/DCO_and_HPA</a:t>
            </a:r>
            <a:r>
              <a:rPr lang="en-US" dirty="0" smtClean="0"/>
              <a:t> 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1600199"/>
            <a:ext cx="7879323" cy="692151"/>
          </a:xfrm>
        </p:spPr>
        <p:txBody>
          <a:bodyPr>
            <a:noAutofit/>
          </a:bodyPr>
          <a:lstStyle/>
          <a:p>
            <a:r>
              <a:rPr lang="en-US" dirty="0"/>
              <a:t>the virus is hidden in the empty partition volume (volume slack)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6" name="Picture 2" descr="C:\Users\Hariprasad\Desktop\Casey - DECC3E\Casey_DECC3E_Image_bank\Imagebank\JPG\f15-09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0466" y="2074333"/>
            <a:ext cx="6113375" cy="428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file is deleted, the data does not </a:t>
            </a:r>
            <a:r>
              <a:rPr lang="en-US" dirty="0" smtClean="0"/>
              <a:t>disappear</a:t>
            </a:r>
          </a:p>
          <a:p>
            <a:r>
              <a:rPr lang="en-US" dirty="0"/>
              <a:t>even when we format the disk, the data does not </a:t>
            </a:r>
            <a:r>
              <a:rPr lang="en-US" dirty="0" smtClean="0"/>
              <a:t>disappear</a:t>
            </a:r>
            <a:endParaRPr lang="sl-SI" dirty="0" smtClean="0"/>
          </a:p>
          <a:p>
            <a:pPr lvl="1"/>
            <a:r>
              <a:rPr lang="en-US" dirty="0" smtClean="0"/>
              <a:t>take a look at the tool</a:t>
            </a:r>
            <a:r>
              <a:rPr lang="sl-SI" b="1" dirty="0" smtClean="0">
                <a:latin typeface="Courier New"/>
              </a:rPr>
              <a:t>fdisk</a:t>
            </a:r>
          </a:p>
          <a:p>
            <a:r>
              <a:rPr lang="en-US" dirty="0" smtClean="0"/>
              <a:t>the </a:t>
            </a:r>
            <a:r>
              <a:rPr lang="en-US" dirty="0"/>
              <a:t>result of both operations is the correct file system and a </a:t>
            </a:r>
            <a:r>
              <a:rPr lang="en-US" dirty="0" smtClean="0"/>
              <a:t>cluster </a:t>
            </a:r>
            <a:r>
              <a:rPr lang="en-US" dirty="0"/>
              <a:t>of empty </a:t>
            </a:r>
            <a:r>
              <a:rPr lang="en-US" dirty="0" smtClean="0"/>
              <a:t>blocks</a:t>
            </a:r>
            <a:endParaRPr lang="sl-SI" dirty="0" smtClean="0"/>
          </a:p>
          <a:p>
            <a:r>
              <a:rPr lang="en-US" dirty="0" smtClean="0"/>
              <a:t>tools</a:t>
            </a:r>
            <a:r>
              <a:rPr lang="sl-SI" dirty="0" smtClean="0"/>
              <a:t>: </a:t>
            </a:r>
            <a:r>
              <a:rPr lang="sl-SI" sz="2200" b="1" dirty="0" smtClean="0">
                <a:latin typeface="Courier New"/>
              </a:rPr>
              <a:t>sleuthkit</a:t>
            </a:r>
            <a:r>
              <a:rPr lang="sl-SI" dirty="0" smtClean="0"/>
              <a:t> (</a:t>
            </a:r>
            <a:r>
              <a:rPr lang="en-US" dirty="0" smtClean="0">
                <a:hlinkClick r:id="rId2"/>
              </a:rPr>
              <a:t>http://www.sleuthkit.org/</a:t>
            </a:r>
            <a:r>
              <a:rPr lang="en-US" dirty="0" smtClean="0"/>
              <a:t>), Norton </a:t>
            </a:r>
            <a:r>
              <a:rPr lang="en-US" dirty="0" err="1" smtClean="0"/>
              <a:t>DiskEdit</a:t>
            </a:r>
            <a:r>
              <a:rPr lang="en-US" dirty="0" smtClean="0"/>
              <a:t>,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en-US" i="1" dirty="0" smtClean="0">
                <a:solidFill>
                  <a:srgbClr val="FFFF00"/>
                </a:solidFill>
              </a:rPr>
              <a:t>chapter</a:t>
            </a:r>
            <a:r>
              <a:rPr lang="sl-SI" i="1" dirty="0" smtClean="0">
                <a:solidFill>
                  <a:srgbClr val="FFFF00"/>
                </a:solidFill>
              </a:rPr>
              <a:t> 15</a:t>
            </a:r>
          </a:p>
          <a:p>
            <a:r>
              <a:rPr lang="en-US" dirty="0"/>
              <a:t>anticipated pre-knowledge</a:t>
            </a:r>
            <a:r>
              <a:rPr lang="sl-SI" dirty="0" smtClean="0"/>
              <a:t>:</a:t>
            </a:r>
          </a:p>
          <a:p>
            <a:pPr lvl="1"/>
            <a:r>
              <a:rPr lang="en-US" dirty="0"/>
              <a:t>architecture of </a:t>
            </a:r>
            <a:r>
              <a:rPr lang="en-US" dirty="0" smtClean="0"/>
              <a:t>computers</a:t>
            </a:r>
          </a:p>
          <a:p>
            <a:pPr lvl="1"/>
            <a:r>
              <a:rPr lang="en-US" dirty="0" smtClean="0"/>
              <a:t>basics </a:t>
            </a:r>
            <a:r>
              <a:rPr lang="sl-SI" dirty="0" smtClean="0"/>
              <a:t>(BIOS)</a:t>
            </a:r>
          </a:p>
          <a:p>
            <a:pPr lvl="1"/>
            <a:r>
              <a:rPr lang="en-US" dirty="0" smtClean="0"/>
              <a:t>operating system</a:t>
            </a:r>
            <a:endParaRPr lang="sl-SI" dirty="0" smtClean="0"/>
          </a:p>
          <a:p>
            <a:pPr lvl="1"/>
            <a:r>
              <a:rPr lang="en-US" dirty="0"/>
              <a:t>secondary memory (</a:t>
            </a:r>
            <a:r>
              <a:rPr lang="en-US" dirty="0" smtClean="0"/>
              <a:t>disc) </a:t>
            </a:r>
            <a:r>
              <a:rPr lang="en-US" dirty="0"/>
              <a:t>and its </a:t>
            </a:r>
            <a:r>
              <a:rPr lang="en-US" dirty="0" smtClean="0"/>
              <a:t>organization</a:t>
            </a:r>
          </a:p>
          <a:p>
            <a:pPr lvl="1"/>
            <a:r>
              <a:rPr lang="en-US" dirty="0"/>
              <a:t>file systems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9323" cy="2023533"/>
          </a:xfrm>
        </p:spPr>
        <p:txBody>
          <a:bodyPr/>
          <a:lstStyle/>
          <a:p>
            <a:r>
              <a:rPr lang="en-US" dirty="0"/>
              <a:t>An example of the reconstruction of files on a freshly formatted disk with the </a:t>
            </a:r>
            <a:r>
              <a:rPr lang="en-US" dirty="0" err="1"/>
              <a:t>EnCase</a:t>
            </a:r>
            <a:r>
              <a:rPr lang="en-US" dirty="0"/>
              <a:t> tool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2" descr="C:\Users\Hariprasad\Desktop\Casey - DECC3E\Casey_DECC3E_Image_bank\Imagebank\JPG\f15-07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2688" y="2410887"/>
            <a:ext cx="7315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i="1" dirty="0" smtClean="0">
              <a:solidFill>
                <a:srgbClr val="3366FF"/>
              </a:solidFill>
            </a:endParaRPr>
          </a:p>
          <a:p>
            <a:endParaRPr lang="sl-SI" i="1" dirty="0" smtClean="0">
              <a:solidFill>
                <a:srgbClr val="3366FF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Challenge: See what the MBR and boot sector on your computer looks like </a:t>
            </a:r>
            <a:r>
              <a:rPr lang="en-US" i="1" dirty="0" smtClean="0">
                <a:solidFill>
                  <a:srgbClr val="FFFF00"/>
                </a:solidFill>
              </a:rPr>
              <a:t>with </a:t>
            </a:r>
            <a:r>
              <a:rPr lang="en-US" i="1" dirty="0">
                <a:solidFill>
                  <a:srgbClr val="FFFF00"/>
                </a:solidFill>
              </a:rPr>
              <a:t>an appropriate tool</a:t>
            </a:r>
            <a:r>
              <a:rPr lang="en-US" i="1" dirty="0" smtClean="0">
                <a:solidFill>
                  <a:srgbClr val="FFFF00"/>
                </a:solidFill>
              </a:rPr>
              <a:t>. </a:t>
            </a:r>
            <a:r>
              <a:rPr lang="en-US" i="1" dirty="0">
                <a:solidFill>
                  <a:srgbClr val="FFFF00"/>
                </a:solidFill>
              </a:rPr>
              <a:t>Report about this on the forum</a:t>
            </a:r>
            <a:r>
              <a:rPr lang="en-US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i="1" dirty="0">
                <a:solidFill>
                  <a:srgbClr val="FFFF00"/>
                </a:solidFill>
              </a:rPr>
              <a:t>Challenge: Check the configuration of your drive.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Data storage and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hiding </a:t>
            </a:r>
            <a:r>
              <a:rPr lang="en-US" dirty="0" smtClean="0"/>
              <a:t>partitions</a:t>
            </a:r>
            <a:endParaRPr lang="sl-SI" dirty="0" smtClean="0"/>
          </a:p>
          <a:p>
            <a:pPr lvl="1"/>
            <a:r>
              <a:rPr lang="en-US" dirty="0" smtClean="0"/>
              <a:t>tool</a:t>
            </a:r>
            <a:r>
              <a:rPr lang="sl-SI" dirty="0" smtClean="0"/>
              <a:t> Test Disk (</a:t>
            </a:r>
            <a:r>
              <a:rPr lang="en-US" dirty="0" smtClean="0">
                <a:hlinkClick r:id="rId2"/>
              </a:rPr>
              <a:t>http://www.cgsecurity.org/</a:t>
            </a:r>
            <a:r>
              <a:rPr lang="sl-SI" dirty="0" smtClean="0"/>
              <a:t>)</a:t>
            </a:r>
          </a:p>
          <a:p>
            <a:r>
              <a:rPr lang="en-US" dirty="0" smtClean="0"/>
              <a:t>at file level</a:t>
            </a:r>
            <a:endParaRPr lang="sl-SI" dirty="0" smtClean="0"/>
          </a:p>
          <a:p>
            <a:pPr lvl="1"/>
            <a:r>
              <a:rPr lang="en-US" dirty="0" smtClean="0"/>
              <a:t>hiding files: e</a:t>
            </a:r>
            <a:r>
              <a:rPr lang="sl-SI" dirty="0" smtClean="0"/>
              <a:t>.</a:t>
            </a:r>
            <a:r>
              <a:rPr lang="en-US" dirty="0" smtClean="0"/>
              <a:t>g.</a:t>
            </a:r>
            <a:r>
              <a:rPr lang="sl-SI" dirty="0" smtClean="0"/>
              <a:t> MS Windows: </a:t>
            </a:r>
            <a:r>
              <a:rPr lang="sl-SI" i="1" dirty="0" smtClean="0"/>
              <a:t>attrib +H</a:t>
            </a:r>
            <a:r>
              <a:rPr lang="sl-SI" dirty="0" smtClean="0"/>
              <a:t> in </a:t>
            </a:r>
            <a:r>
              <a:rPr lang="sl-SI" i="1" dirty="0" smtClean="0"/>
              <a:t>dir/AH</a:t>
            </a:r>
          </a:p>
          <a:p>
            <a:pPr lvl="1"/>
            <a:r>
              <a:rPr lang="sl-SI" dirty="0" smtClean="0"/>
              <a:t>parlament.jpg -&gt; test.exe</a:t>
            </a:r>
          </a:p>
          <a:p>
            <a:pPr lvl="1"/>
            <a:r>
              <a:rPr lang="en-US" dirty="0" smtClean="0"/>
              <a:t>picture in .</a:t>
            </a:r>
            <a:r>
              <a:rPr lang="sl-SI" dirty="0" smtClean="0"/>
              <a:t>ppt</a:t>
            </a:r>
            <a:r>
              <a:rPr lang="en-US" dirty="0" smtClean="0"/>
              <a:t> pres.</a:t>
            </a:r>
            <a:endParaRPr lang="sl-SI" i="1" dirty="0" smtClean="0"/>
          </a:p>
          <a:p>
            <a:r>
              <a:rPr lang="en-US" dirty="0" smtClean="0"/>
              <a:t>the latest tools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2" descr="C:\Users\Hariprasad\Desktop\Casey - DECC3E\Casey_DECC3E_Image_bank\Imagebank\JPG\f15-11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6467" y="3590190"/>
            <a:ext cx="4817533" cy="248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Passwords and encryption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tools for breaking and searching </a:t>
            </a:r>
            <a:r>
              <a:rPr lang="en-US" dirty="0" smtClean="0"/>
              <a:t>passwords</a:t>
            </a:r>
            <a:endParaRPr lang="sl-SI" dirty="0" smtClean="0"/>
          </a:p>
          <a:p>
            <a:pPr lvl="1"/>
            <a:r>
              <a:rPr lang="sl-SI" dirty="0" smtClean="0"/>
              <a:t>Password Recovery Tool – PRTK in Distributed Network Attack – DNA (</a:t>
            </a:r>
            <a:r>
              <a:rPr lang="en-US" dirty="0" smtClean="0">
                <a:hlinkClick r:id="rId2"/>
              </a:rPr>
              <a:t>http://accessdata.com/products/computer-forensics/decryption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John the Ripper (</a:t>
            </a:r>
            <a:r>
              <a:rPr lang="en-US" dirty="0" smtClean="0">
                <a:hlinkClick r:id="rId3"/>
              </a:rPr>
              <a:t>www.openwall.com/john/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Cain and Abel (</a:t>
            </a:r>
            <a:r>
              <a:rPr lang="en-US" dirty="0" smtClean="0">
                <a:hlinkClick r:id="rId4"/>
              </a:rPr>
              <a:t>www.oxid.it/cain.html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Advanced Archive Password Recovery (</a:t>
            </a:r>
            <a:r>
              <a:rPr lang="en-US" dirty="0" smtClean="0">
                <a:hlinkClick r:id="rId5"/>
              </a:rPr>
              <a:t>www.elcomsoft.com/azpr.html</a:t>
            </a:r>
            <a:r>
              <a:rPr lang="en-US" dirty="0" smtClean="0"/>
              <a:t>)</a:t>
            </a:r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Passwords and encryption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about encryption and cryptography </a:t>
            </a:r>
            <a:r>
              <a:rPr lang="en-US" dirty="0" smtClean="0"/>
              <a:t>later</a:t>
            </a:r>
            <a:endParaRPr lang="x-none" dirty="0" smtClean="0"/>
          </a:p>
          <a:p>
            <a:r>
              <a:rPr lang="en-US" dirty="0" smtClean="0"/>
              <a:t>some examples</a:t>
            </a:r>
            <a:endParaRPr lang="x-none" dirty="0" smtClean="0"/>
          </a:p>
          <a:p>
            <a:pPr lvl="1"/>
            <a:r>
              <a:rPr lang="en-US" dirty="0" smtClean="0"/>
              <a:t>tools</a:t>
            </a:r>
            <a:r>
              <a:rPr lang="x-none" smtClean="0"/>
              <a:t> </a:t>
            </a:r>
            <a:r>
              <a:rPr lang="x-none" dirty="0" smtClean="0"/>
              <a:t>caesar, rot13</a:t>
            </a:r>
          </a:p>
          <a:p>
            <a:pPr lvl="1"/>
            <a:r>
              <a:rPr lang="en-US" dirty="0" smtClean="0"/>
              <a:t>support for the</a:t>
            </a:r>
            <a:r>
              <a:rPr lang="x-none" smtClean="0"/>
              <a:t> </a:t>
            </a:r>
            <a:r>
              <a:rPr lang="x-none" dirty="0" smtClean="0"/>
              <a:t>PGP</a:t>
            </a:r>
          </a:p>
          <a:p>
            <a:pPr lvl="1"/>
            <a:r>
              <a:rPr lang="en-US" dirty="0" smtClean="0"/>
              <a:t>tool</a:t>
            </a:r>
            <a:r>
              <a:rPr lang="x-none" smtClean="0"/>
              <a:t> </a:t>
            </a:r>
            <a:r>
              <a:rPr lang="x-none" dirty="0" smtClean="0"/>
              <a:t>crypt</a:t>
            </a:r>
            <a:endParaRPr lang="en-US" dirty="0" smtClean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 Windows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sl-SI" i="1" dirty="0" smtClean="0">
                <a:solidFill>
                  <a:srgbClr val="FFFF00"/>
                </a:solidFill>
              </a:rPr>
              <a:t>chapter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sl-SI" i="1" dirty="0" smtClean="0">
                <a:solidFill>
                  <a:srgbClr val="FFFF00"/>
                </a:solidFill>
              </a:rPr>
              <a:t>17</a:t>
            </a:r>
          </a:p>
          <a:p>
            <a:r>
              <a:rPr lang="en-US" dirty="0"/>
              <a:t>file systems 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recovery </a:t>
            </a:r>
            <a:endParaRPr lang="en-US" dirty="0" smtClean="0"/>
          </a:p>
          <a:p>
            <a:r>
              <a:rPr lang="en-US" dirty="0" smtClean="0"/>
              <a:t>notes </a:t>
            </a:r>
            <a:r>
              <a:rPr lang="en-US" dirty="0"/>
              <a:t>(log files) </a:t>
            </a:r>
            <a:endParaRPr lang="en-US" dirty="0" smtClean="0"/>
          </a:p>
          <a:p>
            <a:r>
              <a:rPr lang="en-US" dirty="0" smtClean="0"/>
              <a:t>register </a:t>
            </a:r>
          </a:p>
          <a:p>
            <a:r>
              <a:rPr lang="en-US" dirty="0" smtClean="0"/>
              <a:t>communication trails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OS Windows –</a:t>
            </a:r>
            <a:r>
              <a:rPr lang="en-US" dirty="0" smtClean="0"/>
              <a:t>file system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two basic file systems FAT </a:t>
            </a:r>
            <a:r>
              <a:rPr lang="sl-SI" dirty="0" smtClean="0"/>
              <a:t>(</a:t>
            </a:r>
            <a:r>
              <a:rPr lang="sl-SI" i="1" dirty="0" smtClean="0"/>
              <a:t>File Allocation Table</a:t>
            </a:r>
            <a:r>
              <a:rPr lang="sl-SI" dirty="0" smtClean="0"/>
              <a:t>) in NTFS (</a:t>
            </a:r>
            <a:r>
              <a:rPr lang="sl-SI" i="1" dirty="0" smtClean="0"/>
              <a:t>New Technology File System</a:t>
            </a:r>
            <a:r>
              <a:rPr lang="sl-SI" dirty="0" smtClean="0"/>
              <a:t>)</a:t>
            </a:r>
          </a:p>
          <a:p>
            <a:endParaRPr lang="sl-SI" dirty="0" smtClean="0"/>
          </a:p>
          <a:p>
            <a:r>
              <a:rPr lang="sl-SI" dirty="0" smtClean="0"/>
              <a:t>FAT</a:t>
            </a:r>
          </a:p>
          <a:p>
            <a:pPr lvl="1"/>
            <a:r>
              <a:rPr lang="en-US" dirty="0"/>
              <a:t>developed first for hard disks (floppy disks</a:t>
            </a:r>
            <a:r>
              <a:rPr lang="en-US" dirty="0" smtClean="0"/>
              <a:t>)</a:t>
            </a:r>
            <a:endParaRPr lang="sl-SI" dirty="0" smtClean="0"/>
          </a:p>
          <a:p>
            <a:pPr lvl="1"/>
            <a:r>
              <a:rPr lang="sl-SI" dirty="0" smtClean="0"/>
              <a:t>FAT12, FAT16, FAT32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FAT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4131733"/>
            <a:ext cx="7878788" cy="2107702"/>
          </a:xfrm>
        </p:spPr>
        <p:txBody>
          <a:bodyPr>
            <a:normAutofit/>
          </a:bodyPr>
          <a:lstStyle/>
          <a:p>
            <a:r>
              <a:rPr lang="en-US" dirty="0" err="1"/>
              <a:t>FATxx</a:t>
            </a:r>
            <a:r>
              <a:rPr lang="en-US" dirty="0"/>
              <a:t> is a list of index clusters in which each file is </a:t>
            </a:r>
            <a:r>
              <a:rPr lang="en-US" dirty="0" smtClean="0"/>
              <a:t>stored</a:t>
            </a:r>
          </a:p>
          <a:p>
            <a:r>
              <a:rPr lang="en-US" dirty="0"/>
              <a:t>xx means the number of bits used for the </a:t>
            </a:r>
            <a:r>
              <a:rPr lang="en-US" dirty="0" smtClean="0"/>
              <a:t>index</a:t>
            </a:r>
          </a:p>
          <a:p>
            <a:r>
              <a:rPr lang="sl-SI" dirty="0" smtClean="0"/>
              <a:t>12 = 2</a:t>
            </a:r>
            <a:r>
              <a:rPr lang="sl-SI" baseline="30000" dirty="0" smtClean="0"/>
              <a:t>12 </a:t>
            </a:r>
            <a:r>
              <a:rPr lang="sl-SI" dirty="0" smtClean="0"/>
              <a:t>= 4096, 16 = 2</a:t>
            </a:r>
            <a:r>
              <a:rPr lang="sl-SI" baseline="30000" dirty="0" smtClean="0"/>
              <a:t>16 </a:t>
            </a:r>
            <a:r>
              <a:rPr lang="sl-SI" dirty="0" smtClean="0"/>
              <a:t>= 65.536, 32 = 2</a:t>
            </a:r>
            <a:r>
              <a:rPr lang="sl-SI" baseline="30000" dirty="0" smtClean="0"/>
              <a:t>28 </a:t>
            </a:r>
            <a:r>
              <a:rPr lang="sl-SI" dirty="0" smtClean="0"/>
              <a:t>= </a:t>
            </a:r>
            <a:r>
              <a:rPr lang="en-US" dirty="0" smtClean="0"/>
              <a:t>268.435.456</a:t>
            </a:r>
            <a:endParaRPr lang="sl-SI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7" descr="C:\Documents and Settings\palaniv\Desktop\Imagebank\17\f17-01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91734"/>
            <a:ext cx="71628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FAT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4969933"/>
            <a:ext cx="7878788" cy="126950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view </a:t>
            </a:r>
            <a:r>
              <a:rPr lang="en-US" dirty="0"/>
              <a:t>the root of the file system on the hard disk using the X-Ways </a:t>
            </a:r>
            <a:r>
              <a:rPr lang="en-US" dirty="0" smtClean="0"/>
              <a:t>program</a:t>
            </a:r>
          </a:p>
          <a:p>
            <a:r>
              <a:rPr lang="en-US" dirty="0"/>
              <a:t>keeps the creation time and last changes but only the last access date</a:t>
            </a:r>
            <a:endParaRPr lang="sl-SI" baseline="30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6" name="Picture 7" descr="C:\Users\Hariprasad\Desktop\Casey - DECC3E\Casey_DECC3E_Image_bank\Imagebank\JPG\f17-02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44108"/>
            <a:ext cx="816768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 smtClean="0"/>
              <a:t>FAT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067" y="515007"/>
            <a:ext cx="5847821" cy="6096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tartup steps</a:t>
            </a:r>
            <a:endParaRPr lang="sl-SI" dirty="0" smtClean="0"/>
          </a:p>
          <a:p>
            <a:r>
              <a:rPr lang="en-US" dirty="0" smtClean="0"/>
              <a:t>at start up it is triggered </a:t>
            </a:r>
            <a:r>
              <a:rPr lang="sl-SI" dirty="0" smtClean="0"/>
              <a:t>BIOS (</a:t>
            </a:r>
            <a:r>
              <a:rPr lang="sl-SI" i="1" dirty="0" smtClean="0"/>
              <a:t>Basic Input Output System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Open Firmware (Mac PowerPC), EFI (Mac Intel), Open Boot PROM (Sun), …</a:t>
            </a:r>
          </a:p>
          <a:p>
            <a:r>
              <a:rPr lang="en-US" dirty="0" smtClean="0"/>
              <a:t>it does </a:t>
            </a:r>
            <a:r>
              <a:rPr lang="sl-SI" dirty="0" smtClean="0"/>
              <a:t>POST (</a:t>
            </a:r>
            <a:r>
              <a:rPr lang="sl-SI" i="1" dirty="0" smtClean="0"/>
              <a:t>Power On Self Test</a:t>
            </a:r>
            <a:r>
              <a:rPr lang="sl-SI" dirty="0" smtClean="0"/>
              <a:t>)</a:t>
            </a:r>
          </a:p>
          <a:p>
            <a:endParaRPr lang="sl-SI" dirty="0" smtClean="0"/>
          </a:p>
          <a:p>
            <a:r>
              <a:rPr lang="en-US" dirty="0" smtClean="0"/>
              <a:t>the </a:t>
            </a:r>
            <a:r>
              <a:rPr lang="en-US" dirty="0"/>
              <a:t>operating data </a:t>
            </a:r>
            <a:r>
              <a:rPr lang="en-US" dirty="0" smtClean="0"/>
              <a:t>are </a:t>
            </a:r>
            <a:r>
              <a:rPr lang="en-US" dirty="0"/>
              <a:t>stored in </a:t>
            </a:r>
            <a:r>
              <a:rPr lang="en-US" dirty="0" err="1" smtClean="0"/>
              <a:t>xROM</a:t>
            </a:r>
            <a:endParaRPr lang="en-US" dirty="0" smtClean="0"/>
          </a:p>
          <a:p>
            <a:r>
              <a:rPr lang="en-US" dirty="0" smtClean="0"/>
              <a:t>sometimes the password protects the data – password is entered by the user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FAT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r>
              <a:rPr lang="en-US" i="1" dirty="0" smtClean="0">
                <a:solidFill>
                  <a:srgbClr val="FFFF00"/>
                </a:solidFill>
              </a:rPr>
              <a:t>Challenge</a:t>
            </a:r>
            <a:r>
              <a:rPr lang="en-US" i="1" dirty="0">
                <a:solidFill>
                  <a:srgbClr val="FFFF00"/>
                </a:solidFill>
              </a:rPr>
              <a:t>: See for yourself what the FAT looks like on your disk. Look in particular for those clusters that are empty - they are not part of any file system.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</a:t>
            </a:r>
            <a:r>
              <a:rPr lang="en-US" dirty="0" smtClean="0"/>
              <a:t>NTFS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more modern file system</a:t>
            </a:r>
            <a:endParaRPr lang="sl-SI" dirty="0" smtClean="0"/>
          </a:p>
          <a:p>
            <a:pPr lvl="1"/>
            <a:r>
              <a:rPr lang="en-US" dirty="0"/>
              <a:t>everything is in the files</a:t>
            </a:r>
            <a:endParaRPr lang="sl-SI" dirty="0" smtClean="0"/>
          </a:p>
          <a:p>
            <a:pPr lvl="1"/>
            <a:r>
              <a:rPr lang="en-US" dirty="0"/>
              <a:t>the file information is stored in </a:t>
            </a:r>
            <a:r>
              <a:rPr lang="en-US" dirty="0" smtClean="0"/>
              <a:t>the </a:t>
            </a:r>
            <a:r>
              <a:rPr lang="en-US" dirty="0"/>
              <a:t>system file</a:t>
            </a:r>
            <a:r>
              <a:rPr lang="en-US" dirty="0" smtClean="0"/>
              <a:t> $MFT</a:t>
            </a:r>
            <a:endParaRPr lang="sl-SI" dirty="0" smtClean="0"/>
          </a:p>
          <a:p>
            <a:pPr lvl="1"/>
            <a:r>
              <a:rPr lang="en-US" dirty="0"/>
              <a:t>directory is only a file (B tree structure</a:t>
            </a:r>
            <a:r>
              <a:rPr lang="en-US" dirty="0" smtClean="0"/>
              <a:t>)</a:t>
            </a:r>
            <a:endParaRPr lang="sl-SI" dirty="0" smtClean="0"/>
          </a:p>
          <a:p>
            <a:pPr lvl="1"/>
            <a:r>
              <a:rPr lang="en-US" dirty="0" smtClean="0"/>
              <a:t>is </a:t>
            </a:r>
            <a:r>
              <a:rPr lang="en-US" dirty="0"/>
              <a:t>a log file </a:t>
            </a:r>
            <a:r>
              <a:rPr lang="en-US" dirty="0" smtClean="0"/>
              <a:t>system(journal) </a:t>
            </a:r>
            <a:r>
              <a:rPr lang="en-US" dirty="0"/>
              <a:t>and stores transactions over a file in the system file </a:t>
            </a:r>
            <a:r>
              <a:rPr lang="en-US" dirty="0" smtClean="0"/>
              <a:t>$</a:t>
            </a:r>
            <a:r>
              <a:rPr lang="en-US" dirty="0" err="1" smtClean="0"/>
              <a:t>LogFile</a:t>
            </a:r>
            <a:endParaRPr lang="sl-SI" dirty="0" smtClean="0"/>
          </a:p>
          <a:p>
            <a:r>
              <a:rPr lang="en-US" dirty="0"/>
              <a:t>supports multiple file </a:t>
            </a:r>
            <a:r>
              <a:rPr lang="en-US" dirty="0" smtClean="0"/>
              <a:t>functionality</a:t>
            </a:r>
            <a:endParaRPr lang="sl-SI" dirty="0" smtClean="0"/>
          </a:p>
          <a:p>
            <a:pPr lvl="1"/>
            <a:r>
              <a:rPr lang="sl-SI" i="1" dirty="0" smtClean="0"/>
              <a:t>ACL  </a:t>
            </a:r>
            <a:r>
              <a:rPr lang="en-US" i="1" dirty="0" smtClean="0"/>
              <a:t>(</a:t>
            </a:r>
            <a:r>
              <a:rPr lang="sl-SI" i="1" dirty="0" smtClean="0"/>
              <a:t>Access Control List</a:t>
            </a:r>
            <a:r>
              <a:rPr lang="sl-SI" dirty="0" smtClean="0"/>
              <a:t>)</a:t>
            </a:r>
          </a:p>
          <a:p>
            <a:r>
              <a:rPr lang="en-US" dirty="0"/>
              <a:t>better protected, since it stores copies of file system data in multiple </a:t>
            </a:r>
            <a:r>
              <a:rPr lang="en-US" dirty="0" smtClean="0"/>
              <a:t>locations </a:t>
            </a:r>
            <a:r>
              <a:rPr lang="sl-SI" dirty="0" smtClean="0"/>
              <a:t>(</a:t>
            </a:r>
            <a:r>
              <a:rPr lang="en-US" dirty="0" smtClean="0"/>
              <a:t>$</a:t>
            </a:r>
            <a:r>
              <a:rPr lang="en-US" dirty="0" err="1" smtClean="0"/>
              <a:t>MFTMirr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NTFS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883334"/>
            <a:ext cx="6515100" cy="425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NTFS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 smtClean="0"/>
          </a:p>
          <a:p>
            <a:endParaRPr lang="x-none" dirty="0" smtClean="0"/>
          </a:p>
          <a:p>
            <a:r>
              <a:rPr lang="en-US" i="1" dirty="0">
                <a:solidFill>
                  <a:srgbClr val="FFFF00"/>
                </a:solidFill>
              </a:rPr>
              <a:t>Challenge: look for clusters in your NTFS cluster that are empty (unused) and then look at their content</a:t>
            </a:r>
            <a:r>
              <a:rPr lang="en-US" i="1" dirty="0" smtClean="0">
                <a:solidFill>
                  <a:srgbClr val="FFFF00"/>
                </a:solidFill>
              </a:rPr>
              <a:t>.</a:t>
            </a:r>
            <a:endParaRPr lang="x-none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NTFS – $MFT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3801035" cy="4639235"/>
          </a:xfrm>
        </p:spPr>
        <p:txBody>
          <a:bodyPr>
            <a:normAutofit/>
          </a:bodyPr>
          <a:lstStyle/>
          <a:p>
            <a:r>
              <a:rPr lang="en-US" dirty="0"/>
              <a:t>example of one record in </a:t>
            </a:r>
            <a:r>
              <a:rPr lang="en-US" dirty="0" smtClean="0"/>
              <a:t>$MFT </a:t>
            </a:r>
            <a:endParaRPr lang="sl-SI" dirty="0" smtClean="0"/>
          </a:p>
          <a:p>
            <a:r>
              <a:rPr lang="en-US" dirty="0" smtClean="0"/>
              <a:t>the </a:t>
            </a:r>
            <a:r>
              <a:rPr lang="en-US" dirty="0"/>
              <a:t>record consists of </a:t>
            </a:r>
            <a:r>
              <a:rPr lang="en-US" dirty="0" smtClean="0"/>
              <a:t>attributes, </a:t>
            </a:r>
            <a:r>
              <a:rPr lang="en-US" dirty="0"/>
              <a:t>the record is </a:t>
            </a:r>
            <a:r>
              <a:rPr lang="en-US" dirty="0" smtClean="0"/>
              <a:t>the size of the 1kB</a:t>
            </a:r>
            <a:endParaRPr lang="sl-SI" dirty="0" smtClean="0"/>
          </a:p>
          <a:p>
            <a:r>
              <a:rPr lang="en-US" dirty="0"/>
              <a:t>if the file is small, it is stored in the record</a:t>
            </a:r>
            <a:endParaRPr lang="sl-SI" dirty="0" smtClean="0"/>
          </a:p>
          <a:p>
            <a:r>
              <a:rPr lang="en-US" dirty="0"/>
              <a:t>when the flag is </a:t>
            </a:r>
            <a:r>
              <a:rPr lang="en-US" dirty="0" smtClean="0"/>
              <a:t>deleted</a:t>
            </a:r>
            <a:r>
              <a:rPr lang="en-US" dirty="0"/>
              <a:t>, then the record is reused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7" descr="C:\Users\Hariprasad\Desktop\Casey - DECC3E\Casey_DECC3E_Image_bank\Imagebank\JPG\f17-03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6388" y="1772210"/>
            <a:ext cx="31115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NTFS - search for data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9323" cy="1456267"/>
          </a:xfrm>
        </p:spPr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is a physical file size (cluster), logical size </a:t>
            </a:r>
            <a:r>
              <a:rPr lang="en-US" dirty="0" smtClean="0"/>
              <a:t>(</a:t>
            </a:r>
            <a:r>
              <a:rPr lang="sl-SI" dirty="0"/>
              <a:t>directory entry</a:t>
            </a:r>
            <a:r>
              <a:rPr lang="en-US" dirty="0" smtClean="0"/>
              <a:t>) </a:t>
            </a:r>
            <a:r>
              <a:rPr lang="en-US" dirty="0"/>
              <a:t>and the end of the file (EOF)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6" name="Picture 6" descr="C:\Users\Hariprasad\Desktop\Casey - DECC3E\Casey_DECC3E_Image_bank\Imagebank\JPG\f17-04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56467"/>
            <a:ext cx="7939088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NTFS – MFT </a:t>
            </a:r>
            <a:r>
              <a:rPr lang="en-US" dirty="0"/>
              <a:t>record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2026210" cy="4639235"/>
          </a:xfrm>
        </p:spPr>
        <p:txBody>
          <a:bodyPr/>
          <a:lstStyle/>
          <a:p>
            <a:r>
              <a:rPr lang="en-US" dirty="0" smtClean="0"/>
              <a:t>MFT record and the difference between sizes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7-05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4775" y="1667435"/>
            <a:ext cx="58531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NTFS - search for data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9323" cy="4648200"/>
          </a:xfrm>
        </p:spPr>
        <p:txBody>
          <a:bodyPr/>
          <a:lstStyle/>
          <a:p>
            <a:r>
              <a:rPr lang="en-US" dirty="0"/>
              <a:t>files in the </a:t>
            </a:r>
            <a:r>
              <a:rPr lang="en-US" dirty="0"/>
              <a:t>directory </a:t>
            </a:r>
            <a:r>
              <a:rPr lang="en-US" dirty="0"/>
              <a:t>can have files with the same </a:t>
            </a:r>
            <a:r>
              <a:rPr lang="en-US" dirty="0" smtClean="0"/>
              <a:t>names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NTFS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 smtClean="0"/>
          </a:p>
          <a:p>
            <a:endParaRPr lang="x-none" dirty="0" smtClean="0"/>
          </a:p>
          <a:p>
            <a:r>
              <a:rPr lang="en-US" i="1" dirty="0">
                <a:solidFill>
                  <a:srgbClr val="FFFF00"/>
                </a:solidFill>
              </a:rPr>
              <a:t>Challenge: Which Clusters Compose Your File</a:t>
            </a:r>
            <a:r>
              <a:rPr lang="en-US" i="1" dirty="0" smtClean="0">
                <a:solidFill>
                  <a:srgbClr val="FFFF00"/>
                </a:solidFill>
              </a:rPr>
              <a:t>?</a:t>
            </a:r>
          </a:p>
          <a:p>
            <a:r>
              <a:rPr lang="en-US" i="1" dirty="0">
                <a:solidFill>
                  <a:srgbClr val="FFFF00"/>
                </a:solidFill>
              </a:rPr>
              <a:t>Challenge: Find a busy but unused part of your file (on which clusters) and what's in it</a:t>
            </a:r>
            <a:r>
              <a:rPr lang="x-none" smtClean="0">
                <a:solidFill>
                  <a:srgbClr val="FFFF00"/>
                </a:solidFill>
              </a:rPr>
              <a:t>.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Challenge</a:t>
            </a:r>
            <a:r>
              <a:rPr lang="en-US" i="1" dirty="0">
                <a:solidFill>
                  <a:srgbClr val="FFFF00"/>
                </a:solidFill>
              </a:rPr>
              <a:t>: What happens if we make 1000 files, then we delete </a:t>
            </a:r>
            <a:r>
              <a:rPr lang="en-US" i="1" dirty="0" smtClean="0">
                <a:solidFill>
                  <a:srgbClr val="FFFF00"/>
                </a:solidFill>
              </a:rPr>
              <a:t>1000 </a:t>
            </a:r>
            <a:r>
              <a:rPr lang="en-US" i="1" dirty="0">
                <a:solidFill>
                  <a:srgbClr val="FFFF00"/>
                </a:solidFill>
              </a:rPr>
              <a:t>and work on it?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coding for </a:t>
            </a:r>
            <a:r>
              <a:rPr lang="en-US" dirty="0" smtClean="0"/>
              <a:t>files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8127502" cy="1033243"/>
          </a:xfrm>
        </p:spPr>
        <p:txBody>
          <a:bodyPr/>
          <a:lstStyle/>
          <a:p>
            <a:r>
              <a:rPr lang="sl-SI" dirty="0" smtClean="0"/>
              <a:t>FAT: 1.1.1980 + LLLLLLLM MMMDDDDD hhhhhmmm mmmsssss 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7-06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633443"/>
            <a:ext cx="7120467" cy="36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Startup…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example</a:t>
            </a:r>
            <a:r>
              <a:rPr lang="sl-SI" dirty="0" smtClean="0"/>
              <a:t> </a:t>
            </a:r>
            <a:r>
              <a:rPr lang="sl-SI" i="1" dirty="0" smtClean="0"/>
              <a:t>Moussawi</a:t>
            </a:r>
            <a:r>
              <a:rPr lang="sl-SI" dirty="0" smtClean="0"/>
              <a:t>:</a:t>
            </a:r>
          </a:p>
          <a:p>
            <a:pPr>
              <a:buNone/>
            </a:pPr>
            <a:endParaRPr lang="sl-SI" dirty="0" smtClean="0"/>
          </a:p>
          <a:p>
            <a:pPr lvl="2">
              <a:buNone/>
            </a:pPr>
            <a:r>
              <a:rPr lang="en-US" sz="2800" dirty="0" smtClean="0"/>
              <a:t>The </a:t>
            </a:r>
            <a:r>
              <a:rPr lang="en-US" sz="2800" dirty="0"/>
              <a:t>computer has been </a:t>
            </a:r>
            <a:r>
              <a:rPr lang="en-US" sz="2800" dirty="0" smtClean="0"/>
              <a:t>shut down </a:t>
            </a:r>
            <a:r>
              <a:rPr lang="en-US" sz="2800" dirty="0"/>
              <a:t>for a very long time and the battery on the motherboard</a:t>
            </a:r>
            <a:r>
              <a:rPr lang="en-US" dirty="0"/>
              <a:t> </a:t>
            </a:r>
            <a:r>
              <a:rPr lang="en-US" sz="2800" dirty="0" smtClean="0"/>
              <a:t>has </a:t>
            </a:r>
            <a:r>
              <a:rPr lang="en-US" sz="2800" dirty="0"/>
              <a:t>been emptied</a:t>
            </a:r>
            <a:endParaRPr lang="sl-SI" sz="2800" dirty="0" smtClean="0"/>
          </a:p>
          <a:p>
            <a:pPr lvl="2">
              <a:buNone/>
            </a:pPr>
            <a:r>
              <a:rPr lang="sl-SI" sz="2800" dirty="0" smtClean="0"/>
              <a:t>Dostop bil mogoč s pomočjo podatkov, ki jih so jih pridobili še pred tem, ko je zmanjkalo napajanja.</a:t>
            </a:r>
          </a:p>
          <a:p>
            <a:pPr lvl="2">
              <a:buNone/>
            </a:pPr>
            <a:endParaRPr lang="sl-SI" sz="2400" dirty="0" smtClean="0"/>
          </a:p>
          <a:p>
            <a:r>
              <a:rPr lang="en-US" dirty="0" smtClean="0"/>
              <a:t>how the data is encrypted</a:t>
            </a:r>
            <a:endParaRPr lang="sl-SI" dirty="0" smtClean="0"/>
          </a:p>
          <a:p>
            <a:pPr lvl="1"/>
            <a:r>
              <a:rPr lang="sl-SI" dirty="0" smtClean="0"/>
              <a:t>ASCII, </a:t>
            </a:r>
            <a:r>
              <a:rPr lang="sl-SI" dirty="0" smtClean="0"/>
              <a:t>...</a:t>
            </a:r>
            <a:endParaRPr lang="en-US" dirty="0" smtClean="0"/>
          </a:p>
          <a:p>
            <a:pPr lvl="1"/>
            <a:r>
              <a:rPr lang="sl-SI" dirty="0"/>
              <a:t>Little / big endian</a:t>
            </a:r>
            <a:endParaRPr lang="sl-SI" dirty="0" smtClean="0"/>
          </a:p>
          <a:p>
            <a:r>
              <a:rPr lang="en-US" dirty="0" smtClean="0"/>
              <a:t>What </a:t>
            </a:r>
            <a:r>
              <a:rPr lang="en-US" dirty="0" smtClean="0"/>
              <a:t>happens if you take disc to another computer</a:t>
            </a:r>
            <a:endParaRPr lang="sl-SI" dirty="0" smtClean="0"/>
          </a:p>
          <a:p>
            <a:pPr lvl="1"/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Time coding for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8127502" cy="1710267"/>
          </a:xfrm>
        </p:spPr>
        <p:txBody>
          <a:bodyPr>
            <a:normAutofit/>
          </a:bodyPr>
          <a:lstStyle/>
          <a:p>
            <a:r>
              <a:rPr lang="sl-SI" dirty="0" smtClean="0"/>
              <a:t>FILETIME</a:t>
            </a:r>
          </a:p>
          <a:p>
            <a:r>
              <a:rPr lang="en-US" dirty="0"/>
              <a:t>64 bit </a:t>
            </a:r>
            <a:r>
              <a:rPr lang="en-US" dirty="0" smtClean="0"/>
              <a:t>record</a:t>
            </a:r>
            <a:endParaRPr lang="sl-SI" dirty="0" smtClean="0"/>
          </a:p>
          <a:p>
            <a:pPr lvl="1"/>
            <a:r>
              <a:rPr lang="en-US" dirty="0" smtClean="0"/>
              <a:t>value </a:t>
            </a:r>
            <a:r>
              <a:rPr lang="sl-SI" dirty="0" smtClean="0"/>
              <a:t>= 1.1.1600 + </a:t>
            </a:r>
            <a:r>
              <a:rPr lang="en-US" dirty="0" smtClean="0"/>
              <a:t>number </a:t>
            </a:r>
            <a:r>
              <a:rPr lang="sl-SI" dirty="0" smtClean="0"/>
              <a:t>* 100ns 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6" name="Picture 6" descr="C:\Users\Hariprasad\Desktop\Casey - DECC3E\Casey_DECC3E_Image_bank\Imagebank\JPG\f17-07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530600"/>
            <a:ext cx="7148513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NTFS - tracks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</a:t>
            </a:r>
            <a:r>
              <a:rPr lang="en-US" dirty="0" smtClean="0"/>
              <a:t>arious </a:t>
            </a:r>
            <a:r>
              <a:rPr lang="en-US" dirty="0"/>
              <a:t>operations have a different impact on the recorded times in the directory (creation - </a:t>
            </a:r>
            <a:r>
              <a:rPr lang="en-US" dirty="0" smtClean="0"/>
              <a:t>CR, </a:t>
            </a:r>
            <a:r>
              <a:rPr lang="en-US" dirty="0"/>
              <a:t>last access - </a:t>
            </a:r>
            <a:r>
              <a:rPr lang="en-US" dirty="0" smtClean="0"/>
              <a:t>LA, </a:t>
            </a:r>
            <a:r>
              <a:rPr lang="en-US" dirty="0"/>
              <a:t>last change - </a:t>
            </a:r>
            <a:r>
              <a:rPr lang="en-US" dirty="0" smtClean="0"/>
              <a:t>LC</a:t>
            </a:r>
            <a:r>
              <a:rPr lang="en-US" dirty="0" smtClean="0"/>
              <a:t>, </a:t>
            </a:r>
            <a:r>
              <a:rPr lang="en-US" dirty="0"/>
              <a:t>record changed (NTFS) - </a:t>
            </a:r>
            <a:r>
              <a:rPr lang="en-US" dirty="0" smtClean="0"/>
              <a:t>RC</a:t>
            </a:r>
            <a:r>
              <a:rPr lang="en-US" dirty="0" smtClean="0"/>
              <a:t>):</a:t>
            </a:r>
            <a:endParaRPr lang="sl-SI" dirty="0" smtClean="0"/>
          </a:p>
          <a:p>
            <a:pPr lvl="1"/>
            <a:r>
              <a:rPr lang="en-US" dirty="0"/>
              <a:t>moving the file into a bundle: it does not affect anything</a:t>
            </a:r>
            <a:endParaRPr lang="sl-SI" dirty="0" smtClean="0"/>
          </a:p>
          <a:p>
            <a:pPr lvl="1"/>
            <a:r>
              <a:rPr lang="en-US" dirty="0"/>
              <a:t>moving the file to another bundle: </a:t>
            </a:r>
            <a:r>
              <a:rPr lang="en-US" dirty="0" smtClean="0"/>
              <a:t>CR, LA, RC</a:t>
            </a:r>
            <a:endParaRPr lang="sl-SI" dirty="0" smtClean="0"/>
          </a:p>
          <a:p>
            <a:pPr lvl="1"/>
            <a:r>
              <a:rPr lang="en-US" dirty="0"/>
              <a:t>copy file (target file): </a:t>
            </a:r>
            <a:r>
              <a:rPr lang="en-US" dirty="0" smtClean="0"/>
              <a:t>CR, LA, RC</a:t>
            </a:r>
            <a:endParaRPr lang="sl-SI" dirty="0" smtClean="0"/>
          </a:p>
          <a:p>
            <a:pPr lvl="1"/>
            <a:r>
              <a:rPr lang="en-US" dirty="0" smtClean="0"/>
              <a:t>copy/paste</a:t>
            </a:r>
            <a:r>
              <a:rPr lang="sl-SI" dirty="0" smtClean="0"/>
              <a:t>: </a:t>
            </a:r>
            <a:r>
              <a:rPr lang="en-US" dirty="0" smtClean="0"/>
              <a:t>LA</a:t>
            </a:r>
            <a:r>
              <a:rPr lang="sl-SI" dirty="0" smtClean="0"/>
              <a:t>(*)</a:t>
            </a:r>
            <a:endParaRPr lang="sl-SI" dirty="0" smtClean="0"/>
          </a:p>
          <a:p>
            <a:pPr lvl="1"/>
            <a:r>
              <a:rPr lang="sl-SI" i="1" dirty="0" smtClean="0"/>
              <a:t>drag&amp;drop</a:t>
            </a:r>
            <a:r>
              <a:rPr lang="sl-SI" dirty="0" smtClean="0"/>
              <a:t>: </a:t>
            </a:r>
            <a:r>
              <a:rPr lang="en-US" dirty="0" smtClean="0"/>
              <a:t>LA</a:t>
            </a:r>
            <a:r>
              <a:rPr lang="sl-SI" dirty="0" smtClean="0"/>
              <a:t>(*)</a:t>
            </a:r>
            <a:endParaRPr lang="sl-SI" dirty="0" smtClean="0"/>
          </a:p>
          <a:p>
            <a:pPr lvl="1"/>
            <a:r>
              <a:rPr lang="en-US" dirty="0" smtClean="0"/>
              <a:t>delete</a:t>
            </a:r>
            <a:r>
              <a:rPr lang="sl-SI" dirty="0" smtClean="0"/>
              <a:t>: </a:t>
            </a:r>
            <a:r>
              <a:rPr lang="en-US" dirty="0" smtClean="0"/>
              <a:t>LA</a:t>
            </a:r>
            <a:r>
              <a:rPr lang="sl-SI" dirty="0" smtClean="0"/>
              <a:t>, </a:t>
            </a:r>
            <a:r>
              <a:rPr lang="en-US" dirty="0" smtClean="0"/>
              <a:t>RC</a:t>
            </a:r>
            <a:endParaRPr lang="sl-SI" dirty="0" smtClean="0"/>
          </a:p>
          <a:p>
            <a:r>
              <a:rPr lang="en-US" dirty="0" smtClean="0"/>
              <a:t>special </a:t>
            </a:r>
            <a:r>
              <a:rPr lang="en-US" dirty="0"/>
              <a:t>features</a:t>
            </a:r>
            <a:r>
              <a:rPr lang="sl-SI" dirty="0" smtClean="0"/>
              <a:t>:</a:t>
            </a:r>
          </a:p>
          <a:p>
            <a:pPr lvl="1"/>
            <a:r>
              <a:rPr lang="en-US" dirty="0"/>
              <a:t>file on a stick, can be </a:t>
            </a:r>
            <a:r>
              <a:rPr lang="en-US" dirty="0" smtClean="0"/>
              <a:t>via </a:t>
            </a:r>
            <a:r>
              <a:rPr lang="sl-SI" dirty="0" smtClean="0"/>
              <a:t>scp/...: </a:t>
            </a:r>
            <a:r>
              <a:rPr lang="en-US" dirty="0" smtClean="0"/>
              <a:t>CR</a:t>
            </a:r>
            <a:r>
              <a:rPr lang="sl-SI" dirty="0" smtClean="0"/>
              <a:t> </a:t>
            </a:r>
            <a:r>
              <a:rPr lang="sl-SI" dirty="0" smtClean="0"/>
              <a:t>&gt; </a:t>
            </a:r>
            <a:r>
              <a:rPr lang="en-US" dirty="0" smtClean="0"/>
              <a:t>LC</a:t>
            </a:r>
            <a:endParaRPr lang="sl-SI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deleting a directory, file </a:t>
            </a:r>
            <a:r>
              <a:rPr lang="en-US" dirty="0" smtClean="0"/>
              <a:t>information does </a:t>
            </a:r>
            <a:r>
              <a:rPr lang="en-US" dirty="0"/>
              <a:t>not </a:t>
            </a:r>
            <a:r>
              <a:rPr lang="en-US" dirty="0" smtClean="0"/>
              <a:t>change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NTFS - tracks files </a:t>
            </a:r>
            <a:r>
              <a:rPr lang="en-US" dirty="0" smtClean="0"/>
              <a:t>...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content </a:t>
            </a:r>
            <a:r>
              <a:rPr lang="en-US" dirty="0" smtClean="0"/>
              <a:t>of </a:t>
            </a:r>
            <a:r>
              <a:rPr lang="en-US" dirty="0" smtClean="0"/>
              <a:t>office </a:t>
            </a:r>
            <a:r>
              <a:rPr lang="en-US" dirty="0"/>
              <a:t>files contains metadata from the </a:t>
            </a:r>
            <a:r>
              <a:rPr lang="en-US" dirty="0" smtClean="0"/>
              <a:t>directory</a:t>
            </a:r>
            <a:endParaRPr lang="sl-SI" dirty="0" smtClean="0"/>
          </a:p>
          <a:p>
            <a:pPr lvl="1"/>
            <a:r>
              <a:rPr lang="en-US" i="1" dirty="0"/>
              <a:t>Save as: if an existing file is picked, the data in the file </a:t>
            </a:r>
            <a:r>
              <a:rPr lang="en-US" i="1" dirty="0" smtClean="0"/>
              <a:t>is overwritten </a:t>
            </a:r>
            <a:r>
              <a:rPr lang="en-US" i="1" dirty="0"/>
              <a:t>and no new file is created in the directory</a:t>
            </a:r>
            <a:endParaRPr lang="sl-SI" dirty="0" smtClean="0"/>
          </a:p>
          <a:p>
            <a:r>
              <a:rPr lang="en-US" dirty="0" smtClean="0"/>
              <a:t>printing first copies the file to a special directory and then prints it</a:t>
            </a:r>
            <a:endParaRPr lang="sl-SI" dirty="0" smtClean="0"/>
          </a:p>
          <a:p>
            <a:pPr lvl="1"/>
            <a:r>
              <a:rPr lang="sl-SI" i="1" dirty="0" smtClean="0"/>
              <a:t>C</a:t>
            </a:r>
            <a:r>
              <a:rPr lang="sl-SI" i="1" dirty="0" smtClean="0"/>
              <a:t>:\Windows\Spool\Printers</a:t>
            </a:r>
            <a:r>
              <a:rPr lang="sl-SI" dirty="0" smtClean="0"/>
              <a:t>, </a:t>
            </a:r>
            <a:r>
              <a:rPr lang="sl-SI" i="1" dirty="0" smtClean="0"/>
              <a:t>C:\WinNT\System32\Spool\Printers</a:t>
            </a:r>
            <a:endParaRPr lang="sl-SI" dirty="0" smtClean="0"/>
          </a:p>
          <a:p>
            <a:pPr lvl="1"/>
            <a:r>
              <a:rPr lang="en-US" dirty="0"/>
              <a:t>even when we print online content, etc.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NTFS - tracks files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Challenge</a:t>
            </a:r>
            <a:r>
              <a:rPr lang="en-US" i="1" dirty="0">
                <a:solidFill>
                  <a:srgbClr val="FFFF00"/>
                </a:solidFill>
              </a:rPr>
              <a:t>: Find a file that has a creation time greater than the time of the last change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Challenge: What can you say, is there such a file on the system that has the last access time same at he time of the creation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Challenge</a:t>
            </a:r>
            <a:r>
              <a:rPr lang="en-US" dirty="0" smtClean="0">
                <a:solidFill>
                  <a:srgbClr val="FFFF00"/>
                </a:solidFill>
              </a:rPr>
              <a:t>: What is the EMF printing method </a:t>
            </a:r>
            <a:r>
              <a:rPr lang="en-US" dirty="0">
                <a:solidFill>
                  <a:srgbClr val="FFFF00"/>
                </a:solidFill>
              </a:rPr>
              <a:t>? What is stored in the print file (spooler)?</a:t>
            </a:r>
            <a:endParaRPr lang="sl-SI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recovery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523998"/>
            <a:ext cx="7878788" cy="1083740"/>
          </a:xfrm>
        </p:spPr>
        <p:txBody>
          <a:bodyPr/>
          <a:lstStyle/>
          <a:p>
            <a:r>
              <a:rPr lang="en-US" dirty="0" smtClean="0"/>
              <a:t>recover </a:t>
            </a:r>
            <a:r>
              <a:rPr lang="en-US" dirty="0"/>
              <a:t>deleted files</a:t>
            </a:r>
            <a:endParaRPr lang="sl-SI" dirty="0" smtClean="0"/>
          </a:p>
          <a:p>
            <a:pPr lvl="1"/>
            <a:r>
              <a:rPr lang="en-US" dirty="0" smtClean="0"/>
              <a:t>various tools that can run on </a:t>
            </a:r>
            <a:r>
              <a:rPr lang="en-US" dirty="0" err="1" smtClean="0"/>
              <a:t>WinOS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7-08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5275" y="2476491"/>
            <a:ext cx="61309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1350" y="2607737"/>
            <a:ext cx="2193925" cy="3581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336550" defTabSz="914400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tool like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SleuthKit </a:t>
            </a:r>
            <a:r>
              <a:rPr lang="en-US" sz="2000" dirty="0" smtClean="0"/>
              <a:t>combined with</a:t>
            </a:r>
            <a:r>
              <a:rPr kumimoji="0" lang="sl-SI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Autopsy Browser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can even browse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through the browser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(</a:t>
            </a:r>
            <a:r>
              <a:rPr lang="en-US" sz="2000" dirty="0" smtClean="0">
                <a:hlinkClick r:id="rId3"/>
              </a:rPr>
              <a:t>http://www.sleuthkit.org/autopsy/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 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</a:t>
            </a:r>
            <a:r>
              <a:rPr lang="en-US" dirty="0" smtClean="0"/>
              <a:t>recovery …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i="1" dirty="0" smtClean="0"/>
          </a:p>
          <a:p>
            <a:endParaRPr lang="sl-SI" i="1" dirty="0" smtClean="0"/>
          </a:p>
          <a:p>
            <a:r>
              <a:rPr lang="en-US" i="1" dirty="0" smtClean="0">
                <a:solidFill>
                  <a:srgbClr val="FFFF00"/>
                </a:solidFill>
              </a:rPr>
              <a:t>Challenge</a:t>
            </a:r>
            <a:r>
              <a:rPr lang="en-US" i="1" dirty="0">
                <a:solidFill>
                  <a:srgbClr val="FFFF00"/>
                </a:solidFill>
              </a:rPr>
              <a:t>: install </a:t>
            </a:r>
            <a:r>
              <a:rPr lang="en-US" i="1" dirty="0" err="1">
                <a:solidFill>
                  <a:srgbClr val="FFFF00"/>
                </a:solidFill>
              </a:rPr>
              <a:t>sleuthkit</a:t>
            </a:r>
            <a:r>
              <a:rPr lang="en-US" i="1" dirty="0">
                <a:solidFill>
                  <a:srgbClr val="FFFF00"/>
                </a:solidFill>
              </a:rPr>
              <a:t> and Autopsy Browser and find the lost </a:t>
            </a:r>
            <a:r>
              <a:rPr lang="en-US" i="1" dirty="0" smtClean="0">
                <a:solidFill>
                  <a:srgbClr val="FFFF00"/>
                </a:solidFill>
              </a:rPr>
              <a:t>files.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recovery …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956733"/>
          </a:xfrm>
        </p:spPr>
        <p:txBody>
          <a:bodyPr>
            <a:normAutofit/>
          </a:bodyPr>
          <a:lstStyle/>
          <a:p>
            <a:r>
              <a:rPr lang="en-US" dirty="0" smtClean="0"/>
              <a:t>searching </a:t>
            </a:r>
            <a:r>
              <a:rPr lang="en-US" dirty="0"/>
              <a:t>for lost files from a large unformed mound</a:t>
            </a:r>
            <a:endParaRPr lang="sl-SI" dirty="0" smtClean="0"/>
          </a:p>
          <a:p>
            <a:pPr lvl="1"/>
            <a:r>
              <a:rPr lang="sl-SI" dirty="0"/>
              <a:t>same as </a:t>
            </a:r>
            <a:r>
              <a:rPr lang="en-US" dirty="0" smtClean="0"/>
              <a:t>curving</a:t>
            </a:r>
            <a:r>
              <a:rPr lang="sl-SI" dirty="0" smtClean="0"/>
              <a:t> files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7-09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4898" y="2556934"/>
            <a:ext cx="5553743" cy="416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1350" y="2607737"/>
            <a:ext cx="2743548" cy="3581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336550" defTabSz="914400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tool</a:t>
            </a:r>
            <a:r>
              <a:rPr kumimoji="0" lang="sl-SI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DataLifter: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is l</a:t>
            </a:r>
            <a:r>
              <a:rPr lang="en-US" sz="2200" dirty="0" err="1" smtClean="0"/>
              <a:t>ooking</a:t>
            </a:r>
            <a:r>
              <a:rPr lang="en-US" sz="2200" dirty="0" smtClean="0"/>
              <a:t> </a:t>
            </a:r>
            <a:r>
              <a:rPr lang="en-US" sz="2200" dirty="0"/>
              <a:t>for a lost file from two empty spaces and one of the rest of the file system</a:t>
            </a:r>
            <a:endParaRPr kumimoji="0" lang="sl-SI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recovery …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956733"/>
          </a:xfrm>
        </p:spPr>
        <p:txBody>
          <a:bodyPr/>
          <a:lstStyle/>
          <a:p>
            <a:r>
              <a:rPr lang="en-US" dirty="0"/>
              <a:t>if a small file overwrites </a:t>
            </a:r>
            <a:r>
              <a:rPr lang="en-US" dirty="0" smtClean="0"/>
              <a:t>larger one, </a:t>
            </a:r>
            <a:r>
              <a:rPr lang="en-US" dirty="0"/>
              <a:t>we can reconstruct most of the </a:t>
            </a:r>
            <a:r>
              <a:rPr lang="en-US" dirty="0" smtClean="0"/>
              <a:t>larger </a:t>
            </a:r>
            <a:r>
              <a:rPr lang="en-US" dirty="0"/>
              <a:t>files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1350" y="2607737"/>
            <a:ext cx="1898650" cy="3581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336550" defTabSz="914400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en-US" sz="2200" dirty="0" err="1"/>
              <a:t>enCase</a:t>
            </a:r>
            <a:r>
              <a:rPr lang="en-US" sz="2200" dirty="0"/>
              <a:t>: </a:t>
            </a:r>
            <a:r>
              <a:rPr lang="en-US" sz="2200" dirty="0" smtClean="0"/>
              <a:t>   an </a:t>
            </a:r>
            <a:r>
              <a:rPr lang="en-US" sz="2200" dirty="0"/>
              <a:t>example of a shopping cart in the CD Universe, found in the rest of the file space</a:t>
            </a:r>
          </a:p>
        </p:txBody>
      </p:sp>
      <p:pic>
        <p:nvPicPr>
          <p:cNvPr id="7" name="Picture 6" descr="C:\Users\Hariprasad\Desktop\Casey - DECC3E\Casey_DECC3E_Image_bank\Imagebank\JPG\f17-10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0" y="2475049"/>
            <a:ext cx="6604000" cy="42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sl-SI" i="1" dirty="0" smtClean="0"/>
              <a:t>og files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operating system (depending on the settings) records </a:t>
            </a:r>
            <a:r>
              <a:rPr lang="en-US" dirty="0" smtClean="0"/>
              <a:t>many</a:t>
            </a:r>
            <a:r>
              <a:rPr lang="en-US" dirty="0" smtClean="0"/>
              <a:t> </a:t>
            </a:r>
            <a:endParaRPr lang="sl-SI" dirty="0" smtClean="0"/>
          </a:p>
          <a:p>
            <a:pPr lvl="1"/>
            <a:r>
              <a:rPr lang="sl-SI" dirty="0"/>
              <a:t>access to </a:t>
            </a:r>
            <a:r>
              <a:rPr lang="sl-SI" dirty="0" smtClean="0"/>
              <a:t>resources</a:t>
            </a:r>
            <a:endParaRPr lang="sl-SI" dirty="0" smtClean="0"/>
          </a:p>
          <a:p>
            <a:pPr lvl="1"/>
            <a:r>
              <a:rPr lang="en-US" dirty="0"/>
              <a:t>appearance and deletion of resources</a:t>
            </a:r>
            <a:r>
              <a:rPr lang="sl-SI" dirty="0" smtClean="0"/>
              <a:t>,</a:t>
            </a:r>
          </a:p>
          <a:p>
            <a:pPr lvl="1"/>
            <a:r>
              <a:rPr lang="en-US" dirty="0" smtClean="0"/>
              <a:t>errors, </a:t>
            </a:r>
            <a:r>
              <a:rPr lang="en-US" dirty="0" err="1" smtClean="0"/>
              <a:t>etc</a:t>
            </a:r>
            <a:r>
              <a:rPr lang="sl-SI" dirty="0" smtClean="0"/>
              <a:t>.</a:t>
            </a:r>
          </a:p>
          <a:p>
            <a:r>
              <a:rPr lang="sl-SI" dirty="0" smtClean="0"/>
              <a:t>s</a:t>
            </a:r>
            <a:r>
              <a:rPr lang="en-US" dirty="0" err="1" smtClean="0"/>
              <a:t>aved</a:t>
            </a:r>
            <a:r>
              <a:rPr lang="sl-SI" dirty="0" smtClean="0"/>
              <a:t> </a:t>
            </a:r>
            <a:r>
              <a:rPr lang="en-US" dirty="0" smtClean="0"/>
              <a:t>on</a:t>
            </a:r>
            <a:r>
              <a:rPr lang="sl-SI" dirty="0" smtClean="0"/>
              <a:t> </a:t>
            </a:r>
            <a:r>
              <a:rPr lang="sl-SI" i="1" dirty="0" smtClean="0"/>
              <a:t>%systemroot%\system32\config</a:t>
            </a:r>
            <a:r>
              <a:rPr lang="sl-SI" dirty="0" smtClean="0"/>
              <a:t> (</a:t>
            </a:r>
            <a:r>
              <a:rPr lang="sl-SI" i="1" dirty="0" smtClean="0"/>
              <a:t>c:\winnt\...</a:t>
            </a:r>
            <a:r>
              <a:rPr lang="sl-SI" dirty="0" smtClean="0"/>
              <a:t>)</a:t>
            </a:r>
          </a:p>
          <a:p>
            <a:pPr lvl="1"/>
            <a:r>
              <a:rPr lang="en-US" dirty="0" smtClean="0"/>
              <a:t>different notes in different files:</a:t>
            </a:r>
            <a:r>
              <a:rPr lang="sl-SI" dirty="0" smtClean="0"/>
              <a:t> </a:t>
            </a:r>
            <a:r>
              <a:rPr lang="sl-SI" i="1" dirty="0" smtClean="0"/>
              <a:t>Appevent.evt</a:t>
            </a:r>
            <a:r>
              <a:rPr lang="sl-SI" dirty="0" smtClean="0"/>
              <a:t>, </a:t>
            </a:r>
            <a:r>
              <a:rPr lang="sl-SI" i="1" dirty="0" smtClean="0"/>
              <a:t>Secevent.evt</a:t>
            </a:r>
            <a:r>
              <a:rPr lang="sl-SI" dirty="0" smtClean="0"/>
              <a:t>, </a:t>
            </a:r>
            <a:r>
              <a:rPr lang="sl-SI" i="1" dirty="0" smtClean="0"/>
              <a:t>Sysevent.evt</a:t>
            </a:r>
            <a:endParaRPr lang="sl-SI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sl-SI" i="1" dirty="0"/>
              <a:t>og files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Challenge</a:t>
            </a:r>
            <a:r>
              <a:rPr lang="en-US" dirty="0">
                <a:solidFill>
                  <a:srgbClr val="FFFF00"/>
                </a:solidFill>
              </a:rPr>
              <a:t>: check the format of the </a:t>
            </a:r>
            <a:r>
              <a:rPr lang="en-US" dirty="0" err="1" smtClean="0">
                <a:solidFill>
                  <a:srgbClr val="FFFF00"/>
                </a:solidFill>
              </a:rPr>
              <a:t>evt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file and </a:t>
            </a:r>
            <a:r>
              <a:rPr lang="en-US" dirty="0" smtClean="0">
                <a:solidFill>
                  <a:srgbClr val="FFFF00"/>
                </a:solidFill>
              </a:rPr>
              <a:t>check what </a:t>
            </a:r>
            <a:r>
              <a:rPr lang="en-US" dirty="0" smtClean="0">
                <a:solidFill>
                  <a:srgbClr val="FFFF00"/>
                </a:solidFill>
              </a:rPr>
              <a:t>is in </a:t>
            </a:r>
            <a:r>
              <a:rPr lang="en-US" dirty="0" smtClean="0">
                <a:solidFill>
                  <a:srgbClr val="FFFF00"/>
                </a:solidFill>
              </a:rPr>
              <a:t>them and </a:t>
            </a:r>
            <a:r>
              <a:rPr lang="en-US" dirty="0">
                <a:solidFill>
                  <a:srgbClr val="FFFF00"/>
                </a:solidFill>
              </a:rPr>
              <a:t>when </a:t>
            </a:r>
            <a:r>
              <a:rPr lang="en-US" dirty="0" smtClean="0">
                <a:solidFill>
                  <a:srgbClr val="FFFF00"/>
                </a:solidFill>
              </a:rPr>
              <a:t>did you logged </a:t>
            </a:r>
            <a:r>
              <a:rPr lang="en-US" dirty="0">
                <a:solidFill>
                  <a:srgbClr val="FFFF00"/>
                </a:solidFill>
              </a:rPr>
              <a:t>in to the system.</a:t>
            </a:r>
          </a:p>
          <a:p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File </a:t>
            </a:r>
            <a:r>
              <a:rPr lang="en-US" dirty="0"/>
              <a:t>format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beginning all files have their unique signatures</a:t>
            </a:r>
            <a:r>
              <a:rPr lang="sl-SI" dirty="0" smtClean="0"/>
              <a:t> (</a:t>
            </a:r>
            <a:r>
              <a:rPr lang="en-US" dirty="0" smtClean="0">
                <a:hlinkClick r:id="rId2"/>
              </a:rPr>
              <a:t>www.garykessler.net/library/file_sigs.html</a:t>
            </a:r>
            <a:r>
              <a:rPr lang="en-US" dirty="0" smtClean="0"/>
              <a:t>)</a:t>
            </a:r>
          </a:p>
          <a:p>
            <a:r>
              <a:rPr lang="en-US" dirty="0" smtClean="0"/>
              <a:t>jpg: </a:t>
            </a:r>
            <a:r>
              <a:rPr lang="en-US" i="1" dirty="0" smtClean="0"/>
              <a:t>FF D8 FF E0</a:t>
            </a:r>
            <a:r>
              <a:rPr lang="en-US" dirty="0" smtClean="0"/>
              <a:t> or </a:t>
            </a:r>
            <a:r>
              <a:rPr lang="en-US" i="1" dirty="0" smtClean="0"/>
              <a:t>FF D8 FF E3</a:t>
            </a:r>
          </a:p>
          <a:p>
            <a:r>
              <a:rPr lang="en-US" dirty="0" smtClean="0"/>
              <a:t>gif: </a:t>
            </a:r>
            <a:r>
              <a:rPr lang="en-US" i="1" dirty="0" smtClean="0"/>
              <a:t>47 49 46 38 37 61</a:t>
            </a:r>
            <a:r>
              <a:rPr lang="en-US" dirty="0" smtClean="0"/>
              <a:t> or </a:t>
            </a:r>
            <a:r>
              <a:rPr lang="en-US" i="1" dirty="0" smtClean="0"/>
              <a:t>47</a:t>
            </a:r>
            <a:r>
              <a:rPr lang="en-US" dirty="0" smtClean="0"/>
              <a:t> </a:t>
            </a:r>
            <a:r>
              <a:rPr lang="en-US" i="1" dirty="0" smtClean="0"/>
              <a:t>49 46 38 39 61</a:t>
            </a:r>
          </a:p>
          <a:p>
            <a:r>
              <a:rPr lang="en-US" dirty="0" smtClean="0"/>
              <a:t>doc: </a:t>
            </a:r>
            <a:r>
              <a:rPr lang="en-US" i="1" dirty="0" smtClean="0"/>
              <a:t>D0 CF 11 E0 A1 B1 1A E1</a:t>
            </a:r>
            <a:endParaRPr lang="sl-SI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Register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Windows OS, </a:t>
            </a:r>
            <a:r>
              <a:rPr lang="en-US" dirty="0"/>
              <a:t>the process environment variables are defined in the </a:t>
            </a:r>
            <a:r>
              <a:rPr lang="en-US" dirty="0" smtClean="0"/>
              <a:t>registers</a:t>
            </a:r>
            <a:endParaRPr lang="sl-SI" dirty="0" smtClean="0"/>
          </a:p>
          <a:p>
            <a:r>
              <a:rPr lang="en-US" dirty="0" smtClean="0"/>
              <a:t>actually, the data is stored in the files (hives) in the system directory </a:t>
            </a:r>
            <a:r>
              <a:rPr lang="sl-SI" i="1" dirty="0" smtClean="0"/>
              <a:t>%systemroot%\system32\config</a:t>
            </a:r>
            <a:endParaRPr lang="sl-SI" dirty="0" smtClean="0"/>
          </a:p>
          <a:p>
            <a:pPr lvl="1"/>
            <a:r>
              <a:rPr lang="sl-SI" i="1" dirty="0" smtClean="0"/>
              <a:t>ntuser.dat</a:t>
            </a:r>
            <a:r>
              <a:rPr lang="en-US" i="1" dirty="0" smtClean="0"/>
              <a:t> for each user uses it own file</a:t>
            </a:r>
            <a:endParaRPr lang="sl-SI" dirty="0" smtClean="0"/>
          </a:p>
          <a:p>
            <a:r>
              <a:rPr lang="en-US" dirty="0" smtClean="0"/>
              <a:t>files can be viewed with the </a:t>
            </a:r>
            <a:r>
              <a:rPr lang="sl-SI" dirty="0" smtClean="0"/>
              <a:t>Windows </a:t>
            </a:r>
            <a:r>
              <a:rPr lang="en-US" dirty="0" smtClean="0"/>
              <a:t>tool</a:t>
            </a:r>
            <a:r>
              <a:rPr lang="sl-SI" dirty="0" smtClean="0"/>
              <a:t> regedt32 (EnCase, FTK, ...)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Register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r>
              <a:rPr lang="en-US" i="1" dirty="0">
                <a:solidFill>
                  <a:srgbClr val="FFFF00"/>
                </a:solidFill>
              </a:rPr>
              <a:t>Challenge: examine the forensic value of the data in the registry.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Network track</a:t>
            </a:r>
            <a:r>
              <a:rPr lang="en-US" dirty="0" err="1" smtClean="0"/>
              <a:t>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2294467"/>
          </a:xfrm>
        </p:spPr>
        <p:txBody>
          <a:bodyPr/>
          <a:lstStyle/>
          <a:p>
            <a:r>
              <a:rPr lang="en-US" dirty="0" smtClean="0"/>
              <a:t>sometimes </a:t>
            </a:r>
            <a:r>
              <a:rPr lang="en-US" dirty="0"/>
              <a:t>from the system environment</a:t>
            </a:r>
            <a:endParaRPr lang="sl-SI" dirty="0" smtClean="0"/>
          </a:p>
          <a:p>
            <a:pPr lvl="1"/>
            <a:r>
              <a:rPr lang="en-US" dirty="0" smtClean="0"/>
              <a:t>when connecting</a:t>
            </a:r>
            <a:r>
              <a:rPr lang="sl-SI" dirty="0" smtClean="0"/>
              <a:t>, ...</a:t>
            </a:r>
          </a:p>
          <a:p>
            <a:r>
              <a:rPr lang="en-US" dirty="0" smtClean="0"/>
              <a:t>mostly comes directly from application</a:t>
            </a:r>
            <a:endParaRPr lang="sl-SI" dirty="0" smtClean="0"/>
          </a:p>
          <a:p>
            <a:pPr lvl="1"/>
            <a:r>
              <a:rPr lang="en-US" dirty="0" smtClean="0"/>
              <a:t>browsers</a:t>
            </a:r>
            <a:r>
              <a:rPr lang="sl-SI" dirty="0" smtClean="0"/>
              <a:t>, </a:t>
            </a:r>
            <a:r>
              <a:rPr lang="en-US" dirty="0" smtClean="0"/>
              <a:t>mail agents</a:t>
            </a:r>
            <a:r>
              <a:rPr lang="sl-SI" dirty="0" smtClean="0"/>
              <a:t>, 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7-11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3549651"/>
            <a:ext cx="8393112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</a:t>
            </a:r>
            <a:r>
              <a:rPr lang="en-US" dirty="0" smtClean="0"/>
              <a:t>Tracking </a:t>
            </a:r>
            <a:r>
              <a:rPr lang="en-US" dirty="0"/>
              <a:t>- </a:t>
            </a:r>
            <a:r>
              <a:rPr lang="en-US" dirty="0" smtClean="0"/>
              <a:t>Browsers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r>
              <a:rPr lang="sl-SI" dirty="0" smtClean="0"/>
              <a:t>:</a:t>
            </a:r>
          </a:p>
          <a:p>
            <a:pPr lvl="1"/>
            <a:r>
              <a:rPr lang="sl-SI" dirty="0" smtClean="0"/>
              <a:t>firefox-3 </a:t>
            </a:r>
            <a:r>
              <a:rPr lang="en-US" dirty="0" smtClean="0"/>
              <a:t>has been storing history in the </a:t>
            </a:r>
            <a:r>
              <a:rPr lang="sl-SI" dirty="0" smtClean="0"/>
              <a:t>sqlite </a:t>
            </a:r>
            <a:r>
              <a:rPr lang="en-US" dirty="0" smtClean="0"/>
              <a:t>databases</a:t>
            </a:r>
            <a:r>
              <a:rPr lang="sl-SI" dirty="0" smtClean="0"/>
              <a:t> </a:t>
            </a:r>
            <a:r>
              <a:rPr lang="sl-SI" i="1" dirty="0" smtClean="0"/>
              <a:t>Places.sqlite</a:t>
            </a:r>
            <a:endParaRPr lang="sl-SI" dirty="0" smtClean="0"/>
          </a:p>
          <a:p>
            <a:pPr lvl="1"/>
            <a:r>
              <a:rPr lang="en-US" dirty="0" smtClean="0"/>
              <a:t>Internet Explorer is storing history in the file</a:t>
            </a:r>
            <a:r>
              <a:rPr lang="sl-SI" dirty="0" smtClean="0"/>
              <a:t> </a:t>
            </a:r>
            <a:r>
              <a:rPr lang="sl-SI" i="1" dirty="0" smtClean="0"/>
              <a:t>index.dat</a:t>
            </a:r>
          </a:p>
          <a:p>
            <a:pPr lvl="1"/>
            <a:r>
              <a:rPr lang="en-US" dirty="0" smtClean="0"/>
              <a:t>tools that are available to search through these databases</a:t>
            </a:r>
            <a:r>
              <a:rPr lang="sl-SI" dirty="0" smtClean="0"/>
              <a:t>: </a:t>
            </a:r>
            <a:r>
              <a:rPr lang="sl-SI" i="1" dirty="0" smtClean="0"/>
              <a:t>Oddesa</a:t>
            </a:r>
            <a:r>
              <a:rPr lang="sl-SI" dirty="0" smtClean="0"/>
              <a:t> (</a:t>
            </a:r>
            <a:r>
              <a:rPr lang="en-US" dirty="0" smtClean="0">
                <a:hlinkClick r:id="rId2"/>
              </a:rPr>
              <a:t>www.odessa.sourceforge.net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local cache</a:t>
            </a:r>
          </a:p>
          <a:p>
            <a:r>
              <a:rPr lang="en-US" dirty="0" smtClean="0"/>
              <a:t>cookies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Browsers - </a:t>
            </a:r>
            <a:r>
              <a:rPr lang="en-US" dirty="0" smtClean="0"/>
              <a:t>Cookies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1117600"/>
          </a:xfrm>
        </p:spPr>
        <p:txBody>
          <a:bodyPr/>
          <a:lstStyle/>
          <a:p>
            <a:r>
              <a:rPr lang="en-US" dirty="0" smtClean="0"/>
              <a:t>example of cookies inspection in</a:t>
            </a:r>
            <a:r>
              <a:rPr lang="sl-SI" dirty="0" smtClean="0"/>
              <a:t> CookieView (</a:t>
            </a:r>
            <a:r>
              <a:rPr lang="en-US" dirty="0" smtClean="0">
                <a:hlinkClick r:id="rId2"/>
              </a:rPr>
              <a:t>www.digitaldetective.co.uk</a:t>
            </a:r>
            <a:r>
              <a:rPr lang="en-US" dirty="0" smtClean="0"/>
              <a:t>)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7-12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1888" y="2449512"/>
            <a:ext cx="6096000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r>
              <a:rPr lang="en-US" i="1" dirty="0">
                <a:solidFill>
                  <a:srgbClr val="FFFF00"/>
                </a:solidFill>
              </a:rPr>
              <a:t>Challenge: Find out </a:t>
            </a:r>
            <a:r>
              <a:rPr lang="en-US" i="1" dirty="0" smtClean="0">
                <a:solidFill>
                  <a:srgbClr val="FFFF00"/>
                </a:solidFill>
              </a:rPr>
              <a:t>what leftovers you do have </a:t>
            </a:r>
            <a:r>
              <a:rPr lang="en-US" i="1" dirty="0">
                <a:solidFill>
                  <a:srgbClr val="FFFF00"/>
                </a:solidFill>
              </a:rPr>
              <a:t>in your cache and check with your browsing history</a:t>
            </a:r>
            <a:r>
              <a:rPr lang="en-US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i="1" dirty="0">
                <a:solidFill>
                  <a:srgbClr val="FFFF00"/>
                </a:solidFill>
              </a:rPr>
              <a:t>Challenge: Get a file from your friend's browser history and disassemble it</a:t>
            </a:r>
            <a:r>
              <a:rPr lang="en-US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i="1" dirty="0">
                <a:solidFill>
                  <a:srgbClr val="FFFF00"/>
                </a:solidFill>
              </a:rPr>
              <a:t>Challenge: Check out what kind of traces are left behind by the IE browser, </a:t>
            </a:r>
            <a:r>
              <a:rPr lang="en-US" i="1" dirty="0" smtClean="0">
                <a:solidFill>
                  <a:srgbClr val="FFFF00"/>
                </a:solidFill>
              </a:rPr>
              <a:t>what kind by the Mozilla and what kind by the </a:t>
            </a:r>
            <a:r>
              <a:rPr lang="en-US" i="1" dirty="0">
                <a:solidFill>
                  <a:srgbClr val="FFFF00"/>
                </a:solidFill>
              </a:rPr>
              <a:t>Opera</a:t>
            </a:r>
            <a:r>
              <a:rPr lang="en-US" i="1" dirty="0" smtClean="0">
                <a:solidFill>
                  <a:srgbClr val="FFFF00"/>
                </a:solidFill>
              </a:rPr>
              <a:t>.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E-</a:t>
            </a:r>
            <a:r>
              <a:rPr lang="en-US" dirty="0" smtClean="0"/>
              <a:t>mail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Traces depend on the mail agent we use</a:t>
            </a:r>
            <a:endParaRPr lang="sl-SI" dirty="0" smtClean="0"/>
          </a:p>
          <a:p>
            <a:pPr lvl="1"/>
            <a:r>
              <a:rPr lang="en-US" dirty="0" smtClean="0"/>
              <a:t>sent and received mails</a:t>
            </a:r>
            <a:endParaRPr lang="sl-SI" dirty="0" smtClean="0"/>
          </a:p>
          <a:p>
            <a:pPr lvl="1"/>
            <a:r>
              <a:rPr lang="en-US" dirty="0" smtClean="0"/>
              <a:t>summary of IMAP mailbox</a:t>
            </a:r>
            <a:endParaRPr lang="sl-SI" dirty="0" smtClean="0"/>
          </a:p>
          <a:p>
            <a:r>
              <a:rPr lang="en-US" dirty="0" smtClean="0"/>
              <a:t>content that is interesting</a:t>
            </a:r>
            <a:endParaRPr lang="sl-SI" dirty="0" smtClean="0"/>
          </a:p>
          <a:p>
            <a:pPr lvl="1"/>
            <a:r>
              <a:rPr lang="en-US" dirty="0" smtClean="0"/>
              <a:t>text mails only</a:t>
            </a:r>
          </a:p>
          <a:p>
            <a:pPr lvl="1"/>
            <a:r>
              <a:rPr lang="en-US" dirty="0" smtClean="0"/>
              <a:t>attachments (!) – MIME format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</a:t>
            </a:r>
            <a:r>
              <a:rPr lang="en-US" dirty="0" smtClean="0"/>
              <a:t>programs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</a:t>
            </a:r>
            <a:r>
              <a:rPr lang="en-US" dirty="0"/>
              <a:t>programs leave different </a:t>
            </a:r>
            <a:r>
              <a:rPr lang="en-US" dirty="0" smtClean="0"/>
              <a:t>traces</a:t>
            </a:r>
            <a:endParaRPr lang="sl-SI" dirty="0" smtClean="0"/>
          </a:p>
          <a:p>
            <a:r>
              <a:rPr lang="en-US" dirty="0"/>
              <a:t>network </a:t>
            </a:r>
            <a:r>
              <a:rPr lang="en-US" dirty="0" smtClean="0"/>
              <a:t>software</a:t>
            </a:r>
            <a:endParaRPr lang="sl-SI" dirty="0" smtClean="0"/>
          </a:p>
          <a:p>
            <a:pPr lvl="1"/>
            <a:r>
              <a:rPr lang="en-US" dirty="0"/>
              <a:t>access to other systems</a:t>
            </a:r>
            <a:endParaRPr lang="sl-SI" dirty="0" smtClean="0"/>
          </a:p>
          <a:p>
            <a:pPr lvl="1"/>
            <a:r>
              <a:rPr lang="en-US" dirty="0" smtClean="0"/>
              <a:t>allow  other </a:t>
            </a:r>
            <a:r>
              <a:rPr lang="en-US" dirty="0"/>
              <a:t>systems </a:t>
            </a:r>
            <a:r>
              <a:rPr lang="en-US" dirty="0" smtClean="0"/>
              <a:t>to access in </a:t>
            </a:r>
            <a:r>
              <a:rPr lang="en-US" dirty="0"/>
              <a:t>our </a:t>
            </a:r>
            <a:r>
              <a:rPr lang="en-US" dirty="0" smtClean="0"/>
              <a:t>system</a:t>
            </a:r>
            <a:endParaRPr lang="sl-SI" dirty="0" smtClean="0"/>
          </a:p>
          <a:p>
            <a:r>
              <a:rPr lang="en-US" dirty="0"/>
              <a:t>system programs leave traces in the registry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access </a:t>
            </a:r>
            <a:r>
              <a:rPr lang="en-US" dirty="0" smtClean="0"/>
              <a:t>tracking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660400"/>
          </a:xfrm>
        </p:spPr>
        <p:txBody>
          <a:bodyPr/>
          <a:lstStyle/>
          <a:p>
            <a:r>
              <a:rPr lang="sl-SI" dirty="0" smtClean="0"/>
              <a:t>telnet </a:t>
            </a:r>
            <a:r>
              <a:rPr lang="en-US" dirty="0" smtClean="0"/>
              <a:t>access to</a:t>
            </a:r>
            <a:r>
              <a:rPr lang="sl-SI" dirty="0" smtClean="0"/>
              <a:t> acf2.nyu.edu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7-14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6230" y="2157411"/>
            <a:ext cx="5831123" cy="419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format - example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1600200"/>
            <a:ext cx="7879323" cy="1075267"/>
          </a:xfrm>
        </p:spPr>
        <p:txBody>
          <a:bodyPr>
            <a:normAutofit/>
          </a:bodyPr>
          <a:lstStyle/>
          <a:p>
            <a:r>
              <a:rPr lang="x-none" smtClean="0"/>
              <a:t>jpeg </a:t>
            </a:r>
            <a:r>
              <a:rPr lang="en-US" dirty="0" smtClean="0"/>
              <a:t>encoded </a:t>
            </a:r>
            <a:r>
              <a:rPr lang="x-none" smtClean="0"/>
              <a:t>exif (</a:t>
            </a:r>
            <a:r>
              <a:rPr lang="en-US" i="1" dirty="0" smtClean="0"/>
              <a:t>Exchangeable image file format</a:t>
            </a:r>
            <a:r>
              <a:rPr lang="x-none" smtClean="0"/>
              <a:t>) </a:t>
            </a:r>
            <a:r>
              <a:rPr lang="en-US" dirty="0" smtClean="0"/>
              <a:t>file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2" descr="C:\Users\Hariprasad\Desktop\Casey - DECC3E\Casey_DECC3E_Image_bank\Imagebank\JPG\f15-03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9551" y="2506156"/>
            <a:ext cx="57483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format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file can be embedded in another file</a:t>
            </a:r>
            <a:endParaRPr lang="sl-SI" dirty="0"/>
          </a:p>
          <a:p>
            <a:pPr lvl="1"/>
            <a:r>
              <a:rPr lang="en-US" dirty="0"/>
              <a:t>find the file</a:t>
            </a:r>
            <a:endParaRPr lang="sl-SI" dirty="0"/>
          </a:p>
          <a:p>
            <a:pPr lvl="1"/>
            <a:r>
              <a:rPr lang="en-US" dirty="0"/>
              <a:t>it can be labeled and copied </a:t>
            </a:r>
            <a:r>
              <a:rPr lang="sl-SI" dirty="0" smtClean="0"/>
              <a:t>(</a:t>
            </a:r>
            <a:r>
              <a:rPr lang="sl-SI" i="1" dirty="0"/>
              <a:t>copy-paste</a:t>
            </a:r>
            <a:r>
              <a:rPr lang="sl-SI" dirty="0"/>
              <a:t>)</a:t>
            </a:r>
          </a:p>
          <a:p>
            <a:pPr lvl="1"/>
            <a:r>
              <a:rPr lang="en-US" dirty="0" smtClean="0"/>
              <a:t>or use tool </a:t>
            </a:r>
            <a:r>
              <a:rPr lang="sl-SI" b="1" dirty="0" smtClean="0">
                <a:latin typeface="Courier New"/>
              </a:rPr>
              <a:t>dd</a:t>
            </a:r>
            <a:endParaRPr lang="sl-SI" b="1" dirty="0">
              <a:latin typeface="Courier New"/>
            </a:endParaRPr>
          </a:p>
          <a:p>
            <a:r>
              <a:rPr lang="en-US" dirty="0" smtClean="0"/>
              <a:t>this procedure is called</a:t>
            </a:r>
            <a:r>
              <a:rPr lang="sl-SI" dirty="0" smtClean="0"/>
              <a:t> </a:t>
            </a:r>
            <a:r>
              <a:rPr lang="sl-SI" i="1" dirty="0" smtClean="0"/>
              <a:t>carving</a:t>
            </a:r>
            <a:endParaRPr lang="sl-SI" dirty="0"/>
          </a:p>
          <a:p>
            <a:r>
              <a:rPr lang="en-US" dirty="0" smtClean="0"/>
              <a:t>other tools</a:t>
            </a:r>
            <a:r>
              <a:rPr lang="sl-SI" dirty="0" smtClean="0"/>
              <a:t>:</a:t>
            </a:r>
            <a:endParaRPr lang="sl-SI" dirty="0"/>
          </a:p>
          <a:p>
            <a:pPr lvl="1"/>
            <a:r>
              <a:rPr lang="sl-SI" dirty="0"/>
              <a:t>scalpel (</a:t>
            </a:r>
            <a:r>
              <a:rPr lang="en-US" dirty="0">
                <a:hlinkClick r:id="rId3"/>
              </a:rPr>
              <a:t>http://www.digitalforensicssolutions.com/Scalpel/</a:t>
            </a:r>
            <a:r>
              <a:rPr lang="sl-SI" dirty="0"/>
              <a:t>), DataLifter (</a:t>
            </a:r>
            <a:r>
              <a:rPr lang="en-US" dirty="0">
                <a:hlinkClick r:id="rId4"/>
              </a:rPr>
              <a:t>http://www.datalifter.com/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EnCase</a:t>
            </a:r>
            <a:r>
              <a:rPr lang="en-US" dirty="0"/>
              <a:t> (</a:t>
            </a:r>
            <a:r>
              <a:rPr lang="en-US" dirty="0">
                <a:hlinkClick r:id="rId5"/>
              </a:rPr>
              <a:t>http://www.guidancesoftware.com/forensic.htm</a:t>
            </a:r>
            <a:r>
              <a:rPr lang="en-US" dirty="0"/>
              <a:t>), FT</a:t>
            </a:r>
            <a:r>
              <a:rPr lang="sl-SI" dirty="0"/>
              <a:t>K (Forensic Toolkit, </a:t>
            </a:r>
            <a:r>
              <a:rPr lang="en-US" dirty="0">
                <a:hlinkClick r:id="rId6"/>
              </a:rPr>
              <a:t>http://accessdata.com/products/computer-forensics/ftk</a:t>
            </a:r>
            <a:r>
              <a:rPr lang="en-US" dirty="0"/>
              <a:t>), X-Ways (</a:t>
            </a:r>
            <a:r>
              <a:rPr lang="en-US" dirty="0">
                <a:hlinkClick r:id="rId7"/>
              </a:rPr>
              <a:t>http://www.x-ways.net/</a:t>
            </a:r>
            <a:r>
              <a:rPr lang="en-US" dirty="0"/>
              <a:t>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Cutting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end, we only get content and not metadata from the </a:t>
            </a:r>
            <a:r>
              <a:rPr lang="en-US" dirty="0" smtClean="0"/>
              <a:t>directory</a:t>
            </a:r>
          </a:p>
          <a:p>
            <a:r>
              <a:rPr lang="en-US" dirty="0"/>
              <a:t>The other problem is that the data can be scattered through the </a:t>
            </a:r>
            <a:r>
              <a:rPr lang="en-US" dirty="0" smtClean="0"/>
              <a:t>disk</a:t>
            </a:r>
          </a:p>
          <a:p>
            <a:pPr lvl="1"/>
            <a:r>
              <a:rPr lang="sl-SI" dirty="0" smtClean="0"/>
              <a:t>Adroit (</a:t>
            </a:r>
            <a:r>
              <a:rPr lang="en-US" dirty="0" smtClean="0">
                <a:hlinkClick r:id="rId2"/>
              </a:rPr>
              <a:t>http://digital-assembly.com/products/adroit-photo-forensics/</a:t>
            </a:r>
            <a:r>
              <a:rPr lang="en-US" dirty="0" smtClean="0"/>
              <a:t>) 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format - </a:t>
            </a:r>
            <a:r>
              <a:rPr lang="en-US" dirty="0"/>
              <a:t>challenge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l-SI" i="1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Challenge: Embed one file in the another file and publish that on the forum. The other colleagues should find the embedded file and extract it using tools like </a:t>
            </a:r>
            <a:r>
              <a:rPr lang="en-US" dirty="0" err="1" smtClean="0">
                <a:solidFill>
                  <a:srgbClr val="FFFF00"/>
                </a:solidFill>
              </a:rPr>
              <a:t>dd</a:t>
            </a:r>
            <a:r>
              <a:rPr lang="en-US" dirty="0" smtClean="0">
                <a:solidFill>
                  <a:srgbClr val="FFFF00"/>
                </a:solidFill>
              </a:rPr>
              <a:t> or some other tools motioned it the previous slides.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Challenge: Divide </a:t>
            </a:r>
            <a:r>
              <a:rPr lang="en-US" dirty="0">
                <a:solidFill>
                  <a:srgbClr val="FFFF00"/>
                </a:solidFill>
              </a:rPr>
              <a:t>the file into more pieces and insert each one into another file and post it all in the forum. Let your colleagues reconsider your </a:t>
            </a:r>
            <a:r>
              <a:rPr lang="en-US" dirty="0" smtClean="0">
                <a:solidFill>
                  <a:srgbClr val="FFFF00"/>
                </a:solidFill>
              </a:rPr>
              <a:t>distributed pieces.</a:t>
            </a:r>
            <a:endParaRPr lang="sl-SI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5035</TotalTime>
  <Words>2453</Words>
  <Application>Microsoft Office PowerPoint</Application>
  <PresentationFormat>On-screen Show (4:3)</PresentationFormat>
  <Paragraphs>344</Paragraphs>
  <Slides>58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Exhibit</vt:lpstr>
      <vt:lpstr>Digital forensics</vt:lpstr>
      <vt:lpstr>Computer</vt:lpstr>
      <vt:lpstr>Startup</vt:lpstr>
      <vt:lpstr>Startup…</vt:lpstr>
      <vt:lpstr>File format</vt:lpstr>
      <vt:lpstr>File format - example</vt:lpstr>
      <vt:lpstr>File format</vt:lpstr>
      <vt:lpstr>Cutting</vt:lpstr>
      <vt:lpstr>File format - challenge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Passwords and encryption</vt:lpstr>
      <vt:lpstr>Passwords and encryption</vt:lpstr>
      <vt:lpstr>OS Windows</vt:lpstr>
      <vt:lpstr>OS Windows –file system</vt:lpstr>
      <vt:lpstr>File system FAT</vt:lpstr>
      <vt:lpstr>File system FAT</vt:lpstr>
      <vt:lpstr>FAT</vt:lpstr>
      <vt:lpstr>File system FAT</vt:lpstr>
      <vt:lpstr>File system NTFS</vt:lpstr>
      <vt:lpstr>File system NTFS</vt:lpstr>
      <vt:lpstr>File system NTFS</vt:lpstr>
      <vt:lpstr>NTFS – $MFT</vt:lpstr>
      <vt:lpstr>NTFS - search for data</vt:lpstr>
      <vt:lpstr>NTFS – MFT record</vt:lpstr>
      <vt:lpstr>NTFS - search for data</vt:lpstr>
      <vt:lpstr>File system NTFS</vt:lpstr>
      <vt:lpstr>Time coding for files</vt:lpstr>
      <vt:lpstr>Time coding for files</vt:lpstr>
      <vt:lpstr>NTFS - tracks files</vt:lpstr>
      <vt:lpstr>NTFS - tracks files ...</vt:lpstr>
      <vt:lpstr>NTFS - tracks files ...</vt:lpstr>
      <vt:lpstr>Data recovery</vt:lpstr>
      <vt:lpstr>Data recovery … </vt:lpstr>
      <vt:lpstr>Data recovery … </vt:lpstr>
      <vt:lpstr>Data recovery … </vt:lpstr>
      <vt:lpstr>Log files</vt:lpstr>
      <vt:lpstr>Log files</vt:lpstr>
      <vt:lpstr>Register</vt:lpstr>
      <vt:lpstr>Register</vt:lpstr>
      <vt:lpstr>Network tracking</vt:lpstr>
      <vt:lpstr>Network Tracking - Browsers</vt:lpstr>
      <vt:lpstr>Browsers - Cookies</vt:lpstr>
      <vt:lpstr>Browsers</vt:lpstr>
      <vt:lpstr>E-mail</vt:lpstr>
      <vt:lpstr>Other programs</vt:lpstr>
      <vt:lpstr>Network access tracking</vt:lpstr>
    </vt:vector>
  </TitlesOfParts>
  <Company>UL FRI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forenzika</dc:title>
  <dc:creator>Andrej (Andy) Brodnik</dc:creator>
  <cp:lastModifiedBy>Stefan</cp:lastModifiedBy>
  <cp:revision>382</cp:revision>
  <cp:lastPrinted>2012-03-01T22:51:30Z</cp:lastPrinted>
  <dcterms:created xsi:type="dcterms:W3CDTF">2013-02-23T21:05:08Z</dcterms:created>
  <dcterms:modified xsi:type="dcterms:W3CDTF">2018-03-05T15:23:12Z</dcterms:modified>
</cp:coreProperties>
</file>