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345" r:id="rId2"/>
    <p:sldId id="288" r:id="rId3"/>
    <p:sldId id="352" r:id="rId4"/>
    <p:sldId id="354" r:id="rId5"/>
    <p:sldId id="357" r:id="rId6"/>
    <p:sldId id="355" r:id="rId7"/>
    <p:sldId id="356" r:id="rId8"/>
    <p:sldId id="346" r:id="rId9"/>
    <p:sldId id="351" r:id="rId10"/>
    <p:sldId id="353" r:id="rId11"/>
    <p:sldId id="358" r:id="rId12"/>
    <p:sldId id="349" r:id="rId13"/>
    <p:sldId id="348" r:id="rId14"/>
    <p:sldId id="383" r:id="rId15"/>
    <p:sldId id="361" r:id="rId16"/>
    <p:sldId id="347" r:id="rId17"/>
    <p:sldId id="350" r:id="rId18"/>
    <p:sldId id="363" r:id="rId19"/>
    <p:sldId id="364" r:id="rId20"/>
    <p:sldId id="359" r:id="rId21"/>
    <p:sldId id="367" r:id="rId22"/>
    <p:sldId id="368" r:id="rId23"/>
    <p:sldId id="362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82" r:id="rId32"/>
    <p:sldId id="384" r:id="rId33"/>
    <p:sldId id="385" r:id="rId34"/>
    <p:sldId id="366" r:id="rId35"/>
    <p:sldId id="376" r:id="rId36"/>
    <p:sldId id="378" r:id="rId37"/>
    <p:sldId id="380" r:id="rId38"/>
    <p:sldId id="381" r:id="rId39"/>
    <p:sldId id="379" r:id="rId40"/>
    <p:sldId id="377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643" autoAdjust="0"/>
  </p:normalViewPr>
  <p:slideViewPr>
    <p:cSldViewPr snapToGrid="0" snapToObjects="1">
      <p:cViewPr varScale="1">
        <p:scale>
          <a:sx n="121" d="100"/>
          <a:sy n="121" d="100"/>
        </p:scale>
        <p:origin x="1642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83C95-53CE-B74C-93E4-81E752401715}" type="datetimeFigureOut">
              <a:rPr lang="en-US" smtClean="0"/>
              <a:pPr/>
              <a:t>3/7/2018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12F3F-C784-EF4D-86BE-9BD617D2DD1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36586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CAB1B-B980-714A-A270-F2548E57D315}" type="datetimeFigureOut">
              <a:rPr lang="en-US" smtClean="0"/>
              <a:pPr/>
              <a:t>3/7/2018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EED6E-FD4B-8245-84EB-A19C918E8E4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8980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GPT, or GUID Partition Table, is a newer standard with many advantages including support for larger drives and is required by most modern PCs. Only choose MBR for compatibility if you need it.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ED6E-FD4B-8245-84EB-A19C918E8E49}" type="slidenum">
              <a:rPr lang="sl-SI" smtClean="0"/>
              <a:pPr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504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x-none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Andrej Brodnik: Digitalna forenzika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lde.sourceforge.net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uxfoundation.org/collaborate/workgroups/lsb/fhs" TargetMode="External"/><Relationship Id="rId2" Type="http://schemas.openxmlformats.org/officeDocument/2006/relationships/hyperlink" Target="http://www.pathname.com/fhs/pub/fhs-2.3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linuxsoftware.co.nz/wiki/ext3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neynet.org/" TargetMode="External"/><Relationship Id="rId2" Type="http://schemas.openxmlformats.org/officeDocument/2006/relationships/hyperlink" Target="http://www.youtube.com/watch?v=rmG8yt1Wpu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oneynet.org/challenge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Digital forensics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Andrej Brodnik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Logging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Mar  8 00:00:00 </a:t>
            </a:r>
            <a:r>
              <a:rPr lang="en-US" dirty="0" err="1" smtClean="0">
                <a:sym typeface="Wingdings"/>
              </a:rPr>
              <a:t>svarun</a:t>
            </a:r>
            <a:r>
              <a:rPr lang="en-US" dirty="0" smtClean="0">
                <a:sym typeface="Wingdings"/>
              </a:rPr>
              <a:t> newsyslog[85254]: </a:t>
            </a:r>
            <a:r>
              <a:rPr lang="en-US" dirty="0" err="1" smtClean="0">
                <a:sym typeface="Wingdings"/>
              </a:rPr>
              <a:t>logfile</a:t>
            </a:r>
            <a:r>
              <a:rPr lang="en-US" dirty="0" smtClean="0">
                <a:sym typeface="Wingdings"/>
              </a:rPr>
              <a:t> turned over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Mar  8 00:00:12 </a:t>
            </a:r>
            <a:r>
              <a:rPr lang="en-US" dirty="0" err="1" smtClean="0">
                <a:sym typeface="Wingdings"/>
              </a:rPr>
              <a:t>svarun</a:t>
            </a:r>
            <a:r>
              <a:rPr lang="en-US" dirty="0" smtClean="0">
                <a:sym typeface="Wingdings"/>
              </a:rPr>
              <a:t> postfix/smtpd[85247]: connect from S0106c0c1c0ddffcf.vf.shawcable.net[70.69.32.154]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Mar  8 00:00:12 </a:t>
            </a:r>
            <a:r>
              <a:rPr lang="en-US" dirty="0" err="1" smtClean="0">
                <a:sym typeface="Wingdings"/>
              </a:rPr>
              <a:t>svarun</a:t>
            </a:r>
            <a:r>
              <a:rPr lang="en-US" dirty="0" smtClean="0">
                <a:sym typeface="Wingdings"/>
              </a:rPr>
              <a:t> postfix/smtpd[85247]: NOQUEUE: reject: RCPT from S0106c0c1c0ddffcf.vf.shawcable.net[70.69.32.154]: 554 5.7.1 Service unavailable; Client host [70.69.32.154] blocked using </a:t>
            </a:r>
            <a:r>
              <a:rPr lang="en-US" dirty="0" err="1" smtClean="0">
                <a:sym typeface="Wingdings"/>
              </a:rPr>
              <a:t>bl.spamcop.net</a:t>
            </a:r>
            <a:r>
              <a:rPr lang="en-US" dirty="0" smtClean="0">
                <a:sym typeface="Wingdings"/>
              </a:rPr>
              <a:t>; Blocked - see http://www.spamcop.net/bl.shtml?70.69.32.154; from=&lt;unscrupulousnessiw2@deltamar.net&gt; to=&lt;</a:t>
            </a:r>
            <a:r>
              <a:rPr lang="en-US" dirty="0" err="1" smtClean="0">
                <a:sym typeface="Wingdings"/>
              </a:rPr>
              <a:t>xxxx@brodnik.org</a:t>
            </a:r>
            <a:r>
              <a:rPr lang="en-US" dirty="0" smtClean="0">
                <a:sym typeface="Wingdings"/>
              </a:rPr>
              <a:t>&gt; proto=ESMTP </a:t>
            </a:r>
            <a:r>
              <a:rPr lang="en-US" dirty="0" err="1" smtClean="0">
                <a:sym typeface="Wingdings"/>
              </a:rPr>
              <a:t>helo</a:t>
            </a:r>
            <a:r>
              <a:rPr lang="en-US" dirty="0" smtClean="0">
                <a:sym typeface="Wingdings"/>
              </a:rPr>
              <a:t>=&lt;</a:t>
            </a:r>
            <a:r>
              <a:rPr lang="en-US" dirty="0" err="1" smtClean="0">
                <a:sym typeface="Wingdings"/>
              </a:rPr>
              <a:t>deltamar.net</a:t>
            </a:r>
            <a:r>
              <a:rPr lang="en-US" dirty="0" smtClean="0">
                <a:sym typeface="Wingdings"/>
              </a:rPr>
              <a:t>&gt;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Mar  8 00:00:12 </a:t>
            </a:r>
            <a:r>
              <a:rPr lang="en-US" dirty="0" err="1" smtClean="0">
                <a:sym typeface="Wingdings"/>
              </a:rPr>
              <a:t>svarun</a:t>
            </a:r>
            <a:r>
              <a:rPr lang="en-US" dirty="0" smtClean="0">
                <a:sym typeface="Wingdings"/>
              </a:rPr>
              <a:t> postfix/smtpd[85247]: lost connection after DATA from S0106c0c1c0ddffcf.vf.shawcable.net[70.69.32.154]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10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Data storage and hiding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4" y="1600199"/>
            <a:ext cx="7879323" cy="692151"/>
          </a:xfrm>
        </p:spPr>
        <p:txBody>
          <a:bodyPr>
            <a:normAutofit/>
          </a:bodyPr>
          <a:lstStyle/>
          <a:p>
            <a:r>
              <a:rPr lang="en-GB" dirty="0" smtClean="0"/>
              <a:t>Simplified organization of the disk with FAT file system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7" name="Picture 7" descr="C:\Documents and Settings\palaniv\Desktop\Imagebank\15\f15-06-9780123742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92350"/>
            <a:ext cx="86106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11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File systems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2514600"/>
          </a:xfrm>
        </p:spPr>
        <p:txBody>
          <a:bodyPr>
            <a:normAutofit/>
          </a:bodyPr>
          <a:lstStyle/>
          <a:p>
            <a:r>
              <a:rPr lang="en-GB" dirty="0" smtClean="0"/>
              <a:t>We have directories and index nodes</a:t>
            </a:r>
            <a:r>
              <a:rPr lang="sl-SI" dirty="0" smtClean="0"/>
              <a:t>(</a:t>
            </a:r>
            <a:r>
              <a:rPr lang="sl-SI" i="1" dirty="0" smtClean="0"/>
              <a:t>inode</a:t>
            </a:r>
            <a:r>
              <a:rPr lang="sl-SI" dirty="0" smtClean="0"/>
              <a:t>)</a:t>
            </a:r>
          </a:p>
          <a:p>
            <a:r>
              <a:rPr lang="en-GB" dirty="0" err="1" smtClean="0"/>
              <a:t>Inode</a:t>
            </a:r>
            <a:r>
              <a:rPr lang="en-GB" dirty="0" smtClean="0"/>
              <a:t> has a similar function to FAT and MFT at the same time</a:t>
            </a:r>
            <a:endParaRPr lang="sl-SI" dirty="0" smtClean="0"/>
          </a:p>
          <a:p>
            <a:r>
              <a:rPr lang="en-GB" dirty="0" smtClean="0"/>
              <a:t>Directory is just a special file type</a:t>
            </a:r>
            <a:endParaRPr lang="sl-SI" dirty="0" smtClean="0"/>
          </a:p>
          <a:p>
            <a:pPr lvl="1"/>
            <a:r>
              <a:rPr lang="en-GB" dirty="0" smtClean="0"/>
              <a:t>We have more special files</a:t>
            </a:r>
            <a:r>
              <a:rPr lang="sl-SI" dirty="0" smtClean="0"/>
              <a:t>: </a:t>
            </a:r>
            <a:r>
              <a:rPr lang="en-GB" dirty="0" smtClean="0"/>
              <a:t>links, pipe, socket</a:t>
            </a:r>
            <a:r>
              <a:rPr lang="sl-SI" dirty="0" smtClean="0"/>
              <a:t> 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6" name="Picture 6" descr="C:\Users\Hariprasad\Desktop\Casey - DECC3E\Casey_DECC3E_Image_bank\Imagebank\JPG\f18-02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258737"/>
            <a:ext cx="6624638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12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File systems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3504702" cy="4605867"/>
          </a:xfrm>
        </p:spPr>
        <p:txBody>
          <a:bodyPr/>
          <a:lstStyle/>
          <a:p>
            <a:r>
              <a:rPr lang="en-GB" dirty="0" smtClean="0"/>
              <a:t>The oldest</a:t>
            </a:r>
            <a:r>
              <a:rPr lang="sl-SI" dirty="0" smtClean="0"/>
              <a:t>: Unix File System – UFS</a:t>
            </a:r>
          </a:p>
          <a:p>
            <a:r>
              <a:rPr lang="en-GB" dirty="0" smtClean="0"/>
              <a:t>More recent and used in </a:t>
            </a:r>
            <a:r>
              <a:rPr lang="sl-SI" dirty="0" smtClean="0"/>
              <a:t>Linux: ext2 in ext3</a:t>
            </a:r>
          </a:p>
          <a:p>
            <a:pPr lvl="1"/>
            <a:r>
              <a:rPr lang="en-GB" dirty="0" smtClean="0"/>
              <a:t>There are also </a:t>
            </a:r>
            <a:r>
              <a:rPr lang="sl-SI" dirty="0" smtClean="0"/>
              <a:t>ext </a:t>
            </a:r>
            <a:r>
              <a:rPr lang="en-GB" dirty="0" smtClean="0"/>
              <a:t>and</a:t>
            </a:r>
            <a:r>
              <a:rPr lang="sl-SI" dirty="0" smtClean="0"/>
              <a:t> ext4</a:t>
            </a:r>
          </a:p>
          <a:p>
            <a:r>
              <a:rPr lang="en-GB" dirty="0" smtClean="0"/>
              <a:t>There are a number of other file systems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166" y="1600200"/>
            <a:ext cx="4637833" cy="49403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13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Time in the Unix operating system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Time is measured in seconds</a:t>
            </a:r>
            <a:endParaRPr lang="sl-SI" dirty="0" smtClean="0"/>
          </a:p>
          <a:p>
            <a:r>
              <a:rPr lang="en-GB" dirty="0" smtClean="0"/>
              <a:t>Stored as a number, which begins on 1</a:t>
            </a:r>
            <a:r>
              <a:rPr lang="en-GB" baseline="30000" dirty="0" smtClean="0"/>
              <a:t>st</a:t>
            </a:r>
            <a:r>
              <a:rPr lang="en-GB" dirty="0" smtClean="0"/>
              <a:t> of December 1970</a:t>
            </a:r>
            <a:endParaRPr lang="sl-SI" dirty="0" smtClean="0"/>
          </a:p>
          <a:p>
            <a:pPr lvl="1"/>
            <a:r>
              <a:rPr lang="en-GB" dirty="0" smtClean="0"/>
              <a:t>If time is stored as a 32-bit number, there will be an overflow on Tuesday, December 19</a:t>
            </a:r>
            <a:r>
              <a:rPr lang="en-GB" baseline="30000" dirty="0" smtClean="0"/>
              <a:t>th</a:t>
            </a:r>
            <a:r>
              <a:rPr lang="en-GB" dirty="0" smtClean="0"/>
              <a:t> 2038 at 03:14:07 UTC – Y2K38 problem</a:t>
            </a:r>
            <a:endParaRPr lang="sl-SI" dirty="0" smtClean="0"/>
          </a:p>
          <a:p>
            <a:r>
              <a:rPr lang="sl-SI" dirty="0" smtClean="0"/>
              <a:t>UTC – </a:t>
            </a:r>
            <a:r>
              <a:rPr lang="sl-SI" i="1" dirty="0" smtClean="0"/>
              <a:t>Coordinate Universal Time</a:t>
            </a:r>
            <a:r>
              <a:rPr lang="sl-SI" dirty="0" smtClean="0"/>
              <a:t>: </a:t>
            </a:r>
            <a:r>
              <a:rPr lang="en-GB" dirty="0"/>
              <a:t>a harmonized definition of time that takes into account leap years, leap seconds, ...</a:t>
            </a:r>
            <a:endParaRPr lang="sl-SI" dirty="0" smtClean="0"/>
          </a:p>
          <a:p>
            <a:pPr lvl="1"/>
            <a:r>
              <a:rPr lang="en-GB" dirty="0" smtClean="0"/>
              <a:t>The last leap second </a:t>
            </a:r>
            <a:r>
              <a:rPr lang="en-GB" dirty="0"/>
              <a:t>occurred on </a:t>
            </a:r>
            <a:r>
              <a:rPr lang="en-GB" dirty="0" smtClean="0"/>
              <a:t>31</a:t>
            </a:r>
            <a:r>
              <a:rPr lang="en-GB" baseline="30000" dirty="0" smtClean="0"/>
              <a:t>st</a:t>
            </a:r>
            <a:r>
              <a:rPr lang="en-GB" dirty="0" smtClean="0"/>
              <a:t> </a:t>
            </a:r>
            <a:r>
              <a:rPr lang="en-GB" dirty="0"/>
              <a:t>January 2016</a:t>
            </a:r>
            <a:r>
              <a:rPr lang="sl-SI" dirty="0" smtClean="0"/>
              <a:t> </a:t>
            </a:r>
            <a:endParaRPr lang="en-GB" dirty="0" smtClean="0"/>
          </a:p>
          <a:p>
            <a:pPr lvl="1"/>
            <a:r>
              <a:rPr lang="en-GB" dirty="0"/>
              <a:t>harmonized time between several atomic </a:t>
            </a:r>
            <a:r>
              <a:rPr lang="en-GB" dirty="0" smtClean="0"/>
              <a:t>hours</a:t>
            </a:r>
          </a:p>
          <a:p>
            <a:pPr lvl="1"/>
            <a:r>
              <a:rPr lang="en-GB" dirty="0"/>
              <a:t>one of the successors of GMT</a:t>
            </a:r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14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UFS file systems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49" y="1608668"/>
            <a:ext cx="8003117" cy="239606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Defined when VFS was introduced in BSD4.2</a:t>
            </a:r>
            <a:endParaRPr lang="sl-SI" dirty="0" smtClean="0"/>
          </a:p>
          <a:p>
            <a:r>
              <a:rPr lang="en-GB" dirty="0" smtClean="0"/>
              <a:t>Used in *BSD systems</a:t>
            </a:r>
            <a:endParaRPr lang="sl-SI" dirty="0" smtClean="0"/>
          </a:p>
          <a:p>
            <a:r>
              <a:rPr lang="en-GB" dirty="0" smtClean="0"/>
              <a:t>Later used in Solaris OS</a:t>
            </a: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 algn="r">
              <a:buNone/>
            </a:pPr>
            <a:r>
              <a:rPr lang="sl-SI" sz="1647" dirty="0" smtClean="0"/>
              <a:t>vir: </a:t>
            </a:r>
            <a:r>
              <a:rPr lang="sl-SI" sz="1647" i="1" dirty="0" smtClean="0"/>
              <a:t>Solaris Internals, </a:t>
            </a:r>
            <a:r>
              <a:rPr lang="en-US" sz="1647" i="1" dirty="0" smtClean="0"/>
              <a:t>The UFS File System</a:t>
            </a:r>
            <a:r>
              <a:rPr lang="en-US" sz="1647" dirty="0" smtClean="0"/>
              <a:t>, Updated by Frank </a:t>
            </a:r>
            <a:r>
              <a:rPr lang="en-US" sz="1647" dirty="0" err="1" smtClean="0"/>
              <a:t>Batschulat</a:t>
            </a:r>
            <a:r>
              <a:rPr lang="en-US" sz="1647" dirty="0" smtClean="0"/>
              <a:t>, Shawn </a:t>
            </a:r>
            <a:r>
              <a:rPr lang="en-US" sz="1647" dirty="0" err="1" smtClean="0"/>
              <a:t>Debnath</a:t>
            </a:r>
            <a:r>
              <a:rPr lang="en-US" sz="1647" dirty="0" smtClean="0"/>
              <a:t>, Sarah </a:t>
            </a:r>
            <a:r>
              <a:rPr lang="en-US" sz="1647" dirty="0" err="1" smtClean="0"/>
              <a:t>Jelinek</a:t>
            </a:r>
            <a:r>
              <a:rPr lang="en-US" sz="1647" dirty="0" smtClean="0"/>
              <a:t>, </a:t>
            </a:r>
            <a:r>
              <a:rPr lang="en-US" sz="1647" dirty="0" err="1" smtClean="0"/>
              <a:t>Dworkin</a:t>
            </a:r>
            <a:r>
              <a:rPr lang="en-US" sz="1647" dirty="0" smtClean="0"/>
              <a:t> Muller, and Karen </a:t>
            </a:r>
            <a:r>
              <a:rPr lang="en-US" sz="1647" dirty="0" err="1" smtClean="0"/>
              <a:t>Rochford</a:t>
            </a:r>
            <a:r>
              <a:rPr lang="en-US" sz="1647" dirty="0" smtClean="0"/>
              <a:t> </a:t>
            </a:r>
            <a:endParaRPr lang="sl-SI" sz="1647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66" y="4004734"/>
            <a:ext cx="8166100" cy="23241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15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UFS – i</a:t>
            </a:r>
            <a:r>
              <a:rPr lang="en-GB" dirty="0" err="1" smtClean="0"/>
              <a:t>ndex</a:t>
            </a:r>
            <a:r>
              <a:rPr lang="en-GB" dirty="0" smtClean="0"/>
              <a:t> node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err="1" smtClean="0">
                <a:latin typeface="Courier"/>
                <a:cs typeface="Courier"/>
              </a:rPr>
              <a:t>struct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dinode</a:t>
            </a:r>
            <a:r>
              <a:rPr lang="en-US" dirty="0" smtClean="0">
                <a:latin typeface="Courier"/>
                <a:cs typeface="Courier"/>
              </a:rPr>
              <a:t> {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u_int16_t       </a:t>
            </a:r>
            <a:r>
              <a:rPr lang="en-US" dirty="0" err="1" smtClean="0">
                <a:latin typeface="Courier"/>
                <a:cs typeface="Courier"/>
              </a:rPr>
              <a:t>di_mode</a:t>
            </a:r>
            <a:r>
              <a:rPr lang="en-US" dirty="0" smtClean="0">
                <a:latin typeface="Courier"/>
                <a:cs typeface="Courier"/>
              </a:rPr>
              <a:t>;        /*   0: IFMT, permissions; see below.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int16_t         </a:t>
            </a:r>
            <a:r>
              <a:rPr lang="en-US" dirty="0" err="1" smtClean="0">
                <a:latin typeface="Courier"/>
                <a:cs typeface="Courier"/>
              </a:rPr>
              <a:t>di_nlink</a:t>
            </a:r>
            <a:r>
              <a:rPr lang="en-US" dirty="0" smtClean="0">
                <a:latin typeface="Courier"/>
                <a:cs typeface="Courier"/>
              </a:rPr>
              <a:t>;       /*   2: File link count.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union {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  u_int16_t oldids[2];          /*   4: </a:t>
            </a:r>
            <a:r>
              <a:rPr lang="en-US" dirty="0" err="1" smtClean="0">
                <a:latin typeface="Courier"/>
                <a:cs typeface="Courier"/>
              </a:rPr>
              <a:t>Ffs</a:t>
            </a:r>
            <a:r>
              <a:rPr lang="en-US" dirty="0" smtClean="0">
                <a:latin typeface="Courier"/>
                <a:cs typeface="Courier"/>
              </a:rPr>
              <a:t>: old user and group ids.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  int32_t   </a:t>
            </a:r>
            <a:r>
              <a:rPr lang="en-US" dirty="0" err="1" smtClean="0">
                <a:latin typeface="Courier"/>
                <a:cs typeface="Courier"/>
              </a:rPr>
              <a:t>inumber</a:t>
            </a:r>
            <a:r>
              <a:rPr lang="en-US" dirty="0" smtClean="0">
                <a:latin typeface="Courier"/>
                <a:cs typeface="Courier"/>
              </a:rPr>
              <a:t>;            /*   4: </a:t>
            </a:r>
            <a:r>
              <a:rPr lang="en-US" dirty="0" err="1" smtClean="0">
                <a:latin typeface="Courier"/>
                <a:cs typeface="Courier"/>
              </a:rPr>
              <a:t>Lfs</a:t>
            </a:r>
            <a:r>
              <a:rPr lang="en-US" dirty="0" smtClean="0">
                <a:latin typeface="Courier"/>
                <a:cs typeface="Courier"/>
              </a:rPr>
              <a:t>: </a:t>
            </a:r>
            <a:r>
              <a:rPr lang="en-US" dirty="0" err="1" smtClean="0">
                <a:latin typeface="Courier"/>
                <a:cs typeface="Courier"/>
              </a:rPr>
              <a:t>inode</a:t>
            </a:r>
            <a:r>
              <a:rPr lang="en-US" dirty="0" smtClean="0">
                <a:latin typeface="Courier"/>
                <a:cs typeface="Courier"/>
              </a:rPr>
              <a:t> number.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} </a:t>
            </a:r>
            <a:r>
              <a:rPr lang="en-US" dirty="0" err="1" smtClean="0">
                <a:latin typeface="Courier"/>
                <a:cs typeface="Courier"/>
              </a:rPr>
              <a:t>di_u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u_int64_t       </a:t>
            </a:r>
            <a:r>
              <a:rPr lang="en-US" dirty="0" err="1" smtClean="0">
                <a:latin typeface="Courier"/>
                <a:cs typeface="Courier"/>
              </a:rPr>
              <a:t>di_size</a:t>
            </a:r>
            <a:r>
              <a:rPr lang="en-US" dirty="0" smtClean="0">
                <a:latin typeface="Courier"/>
                <a:cs typeface="Courier"/>
              </a:rPr>
              <a:t>;        /*   8: File byte count.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int32_t         </a:t>
            </a:r>
            <a:r>
              <a:rPr lang="en-US" dirty="0" err="1" smtClean="0">
                <a:latin typeface="Courier"/>
                <a:cs typeface="Courier"/>
              </a:rPr>
              <a:t>di_atime</a:t>
            </a:r>
            <a:r>
              <a:rPr lang="en-US" dirty="0" smtClean="0">
                <a:latin typeface="Courier"/>
                <a:cs typeface="Courier"/>
              </a:rPr>
              <a:t>;       /*  16: Last access time.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int32_t         </a:t>
            </a:r>
            <a:r>
              <a:rPr lang="en-US" dirty="0" err="1" smtClean="0">
                <a:latin typeface="Courier"/>
                <a:cs typeface="Courier"/>
              </a:rPr>
              <a:t>di_atimensec</a:t>
            </a:r>
            <a:r>
              <a:rPr lang="en-US" dirty="0" smtClean="0">
                <a:latin typeface="Courier"/>
                <a:cs typeface="Courier"/>
              </a:rPr>
              <a:t>;   /*  20: Last access time.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int32_t         </a:t>
            </a:r>
            <a:r>
              <a:rPr lang="en-US" dirty="0" err="1" smtClean="0">
                <a:latin typeface="Courier"/>
                <a:cs typeface="Courier"/>
              </a:rPr>
              <a:t>di_mtime</a:t>
            </a:r>
            <a:r>
              <a:rPr lang="en-US" dirty="0" smtClean="0">
                <a:latin typeface="Courier"/>
                <a:cs typeface="Courier"/>
              </a:rPr>
              <a:t>;       /*  24: Last modified time.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int32_t         </a:t>
            </a:r>
            <a:r>
              <a:rPr lang="en-US" dirty="0" err="1" smtClean="0">
                <a:latin typeface="Courier"/>
                <a:cs typeface="Courier"/>
              </a:rPr>
              <a:t>di_mtimensec</a:t>
            </a:r>
            <a:r>
              <a:rPr lang="en-US" dirty="0" smtClean="0">
                <a:latin typeface="Courier"/>
                <a:cs typeface="Courier"/>
              </a:rPr>
              <a:t>;   /*  28: Last modified time.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int32_t         </a:t>
            </a:r>
            <a:r>
              <a:rPr lang="en-US" dirty="0" err="1" smtClean="0">
                <a:latin typeface="Courier"/>
                <a:cs typeface="Courier"/>
              </a:rPr>
              <a:t>di_ctime</a:t>
            </a:r>
            <a:r>
              <a:rPr lang="en-US" dirty="0" smtClean="0">
                <a:latin typeface="Courier"/>
                <a:cs typeface="Courier"/>
              </a:rPr>
              <a:t>;       /*  32: Last </a:t>
            </a:r>
            <a:r>
              <a:rPr lang="en-US" dirty="0" err="1" smtClean="0">
                <a:latin typeface="Courier"/>
                <a:cs typeface="Courier"/>
              </a:rPr>
              <a:t>inode</a:t>
            </a:r>
            <a:r>
              <a:rPr lang="en-US" dirty="0" smtClean="0">
                <a:latin typeface="Courier"/>
                <a:cs typeface="Courier"/>
              </a:rPr>
              <a:t> change time.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int32_t         </a:t>
            </a:r>
            <a:r>
              <a:rPr lang="en-US" dirty="0" err="1" smtClean="0">
                <a:latin typeface="Courier"/>
                <a:cs typeface="Courier"/>
              </a:rPr>
              <a:t>di_ctimensec</a:t>
            </a:r>
            <a:r>
              <a:rPr lang="en-US" dirty="0" smtClean="0">
                <a:latin typeface="Courier"/>
                <a:cs typeface="Courier"/>
              </a:rPr>
              <a:t>;   /*  36: Last </a:t>
            </a:r>
            <a:r>
              <a:rPr lang="en-US" dirty="0" err="1" smtClean="0">
                <a:latin typeface="Courier"/>
                <a:cs typeface="Courier"/>
              </a:rPr>
              <a:t>inode</a:t>
            </a:r>
            <a:r>
              <a:rPr lang="en-US" dirty="0" smtClean="0">
                <a:latin typeface="Courier"/>
                <a:cs typeface="Courier"/>
              </a:rPr>
              <a:t> change time.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 err="1" smtClean="0">
                <a:latin typeface="Courier"/>
                <a:cs typeface="Courier"/>
              </a:rPr>
              <a:t>ufs_daddr_t</a:t>
            </a:r>
            <a:r>
              <a:rPr lang="en-US" dirty="0" smtClean="0">
                <a:latin typeface="Courier"/>
                <a:cs typeface="Courier"/>
              </a:rPr>
              <a:t>     </a:t>
            </a:r>
            <a:r>
              <a:rPr lang="en-US" dirty="0" err="1" smtClean="0">
                <a:latin typeface="Courier"/>
                <a:cs typeface="Courier"/>
              </a:rPr>
              <a:t>di_db[NDADDR</a:t>
            </a:r>
            <a:r>
              <a:rPr lang="en-US" dirty="0" smtClean="0">
                <a:latin typeface="Courier"/>
                <a:cs typeface="Courier"/>
              </a:rPr>
              <a:t>];  /*  40: Direct disk blocks.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 err="1" smtClean="0">
                <a:latin typeface="Courier"/>
                <a:cs typeface="Courier"/>
              </a:rPr>
              <a:t>ufs_daddr_t</a:t>
            </a:r>
            <a:r>
              <a:rPr lang="en-US" dirty="0" smtClean="0">
                <a:latin typeface="Courier"/>
                <a:cs typeface="Courier"/>
              </a:rPr>
              <a:t>     </a:t>
            </a:r>
            <a:r>
              <a:rPr lang="en-US" dirty="0" err="1" smtClean="0">
                <a:latin typeface="Courier"/>
                <a:cs typeface="Courier"/>
              </a:rPr>
              <a:t>di_ib[NIADDR</a:t>
            </a:r>
            <a:r>
              <a:rPr lang="en-US" dirty="0" smtClean="0">
                <a:latin typeface="Courier"/>
                <a:cs typeface="Courier"/>
              </a:rPr>
              <a:t>];  /*  88: Indirect disk blocks.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u_int32_t       </a:t>
            </a:r>
            <a:r>
              <a:rPr lang="en-US" dirty="0" err="1" smtClean="0">
                <a:latin typeface="Courier"/>
                <a:cs typeface="Courier"/>
              </a:rPr>
              <a:t>di_flags</a:t>
            </a:r>
            <a:r>
              <a:rPr lang="en-US" dirty="0" smtClean="0">
                <a:latin typeface="Courier"/>
                <a:cs typeface="Courier"/>
              </a:rPr>
              <a:t>;       /* 100: Status flags (</a:t>
            </a:r>
            <a:r>
              <a:rPr lang="en-US" dirty="0" err="1" smtClean="0">
                <a:latin typeface="Courier"/>
                <a:cs typeface="Courier"/>
              </a:rPr>
              <a:t>chflags</a:t>
            </a:r>
            <a:r>
              <a:rPr lang="en-US" dirty="0" smtClean="0">
                <a:latin typeface="Courier"/>
                <a:cs typeface="Courier"/>
              </a:rPr>
              <a:t>).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int32_t         </a:t>
            </a:r>
            <a:r>
              <a:rPr lang="en-US" dirty="0" err="1" smtClean="0">
                <a:latin typeface="Courier"/>
                <a:cs typeface="Courier"/>
              </a:rPr>
              <a:t>di_blocks</a:t>
            </a:r>
            <a:r>
              <a:rPr lang="en-US" dirty="0" smtClean="0">
                <a:latin typeface="Courier"/>
                <a:cs typeface="Courier"/>
              </a:rPr>
              <a:t>;      /* 104: Blocks actually held.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int32_t         </a:t>
            </a:r>
            <a:r>
              <a:rPr lang="en-US" dirty="0" err="1" smtClean="0">
                <a:latin typeface="Courier"/>
                <a:cs typeface="Courier"/>
              </a:rPr>
              <a:t>di_gen</a:t>
            </a:r>
            <a:r>
              <a:rPr lang="en-US" dirty="0" smtClean="0">
                <a:latin typeface="Courier"/>
                <a:cs typeface="Courier"/>
              </a:rPr>
              <a:t>;         /* 108: Generation number.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u_int32_t       </a:t>
            </a:r>
            <a:r>
              <a:rPr lang="en-US" dirty="0" err="1" smtClean="0">
                <a:latin typeface="Courier"/>
                <a:cs typeface="Courier"/>
              </a:rPr>
              <a:t>di_uid</a:t>
            </a:r>
            <a:r>
              <a:rPr lang="en-US" dirty="0" smtClean="0">
                <a:latin typeface="Courier"/>
                <a:cs typeface="Courier"/>
              </a:rPr>
              <a:t>;         /* 112: File owner.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u_int32_t       </a:t>
            </a:r>
            <a:r>
              <a:rPr lang="en-US" dirty="0" err="1" smtClean="0">
                <a:latin typeface="Courier"/>
                <a:cs typeface="Courier"/>
              </a:rPr>
              <a:t>di_gid</a:t>
            </a:r>
            <a:r>
              <a:rPr lang="en-US" dirty="0" smtClean="0">
                <a:latin typeface="Courier"/>
                <a:cs typeface="Courier"/>
              </a:rPr>
              <a:t>;         /* 116: File group.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int32_t         di_spare[2];    /* 120: Reserved; currently unused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}</a:t>
            </a: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ourier"/>
              <a:cs typeface="Courier"/>
            </a:endParaRPr>
          </a:p>
          <a:p>
            <a:pPr algn="r">
              <a:spcBef>
                <a:spcPts val="0"/>
              </a:spcBef>
              <a:buNone/>
            </a:pPr>
            <a:r>
              <a:rPr lang="en-US" sz="2909" dirty="0" err="1" smtClean="0">
                <a:cs typeface="Courier"/>
              </a:rPr>
              <a:t>ufs/dinode.h</a:t>
            </a:r>
            <a:endParaRPr lang="en-US" sz="2909" dirty="0" smtClean="0">
              <a:cs typeface="Couri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16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UFS – </a:t>
            </a:r>
            <a:r>
              <a:rPr lang="en-GB" dirty="0" smtClean="0"/>
              <a:t>file systems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H="1" flipV="1">
            <a:off x="2203981" y="843411"/>
            <a:ext cx="4633322" cy="62443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17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UFS – </a:t>
            </a:r>
            <a:r>
              <a:rPr lang="en-GB" dirty="0" smtClean="0"/>
              <a:t>directory file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1860549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a special file that consists of parts of the </a:t>
            </a:r>
            <a:r>
              <a:rPr lang="en-GB" dirty="0" smtClean="0"/>
              <a:t>directory</a:t>
            </a:r>
          </a:p>
          <a:p>
            <a:r>
              <a:rPr lang="sl-SI" dirty="0" smtClean="0"/>
              <a:t>System V </a:t>
            </a:r>
            <a:r>
              <a:rPr lang="en-GB" dirty="0" smtClean="0"/>
              <a:t>had a predefined file size</a:t>
            </a:r>
            <a:endParaRPr lang="sl-SI" dirty="0" smtClean="0"/>
          </a:p>
          <a:p>
            <a:r>
              <a:rPr lang="en-GB" dirty="0" smtClean="0"/>
              <a:t>The root directory is described in </a:t>
            </a:r>
            <a:r>
              <a:rPr lang="sl-SI" dirty="0" smtClean="0"/>
              <a:t>inode 2</a:t>
            </a:r>
          </a:p>
          <a:p>
            <a:r>
              <a:rPr lang="en-GB" dirty="0" smtClean="0"/>
              <a:t>Each directory has a special entry that notes where its parent is</a:t>
            </a:r>
            <a:endParaRPr lang="sl-SI" dirty="0" smtClean="0"/>
          </a:p>
          <a:p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460750"/>
            <a:ext cx="6756400" cy="2895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18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UFS – </a:t>
            </a:r>
            <a:r>
              <a:rPr lang="en-GB" dirty="0" smtClean="0"/>
              <a:t>directory entry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270933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#define	MAXNAMLEN 255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err="1" smtClean="0">
                <a:latin typeface="Courier"/>
                <a:cs typeface="Courier"/>
              </a:rPr>
              <a:t>struct</a:t>
            </a:r>
            <a:r>
              <a:rPr lang="en-US" sz="1600" dirty="0" smtClean="0">
                <a:latin typeface="Courier"/>
                <a:cs typeface="Courier"/>
              </a:rPr>
              <a:t> direct {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u_int32_t </a:t>
            </a:r>
            <a:r>
              <a:rPr lang="en-US" sz="1600" dirty="0" err="1" smtClean="0">
                <a:latin typeface="Courier"/>
                <a:cs typeface="Courier"/>
              </a:rPr>
              <a:t>d_ino</a:t>
            </a:r>
            <a:r>
              <a:rPr lang="en-US" sz="1600" dirty="0" smtClean="0">
                <a:latin typeface="Courier"/>
                <a:cs typeface="Courier"/>
              </a:rPr>
              <a:t>;      /* </a:t>
            </a:r>
            <a:r>
              <a:rPr lang="en-US" sz="1600" dirty="0" err="1" smtClean="0">
                <a:latin typeface="Courier"/>
                <a:cs typeface="Courier"/>
              </a:rPr>
              <a:t>inode</a:t>
            </a:r>
            <a:r>
              <a:rPr lang="en-US" sz="1600" dirty="0" smtClean="0">
                <a:latin typeface="Courier"/>
                <a:cs typeface="Courier"/>
              </a:rPr>
              <a:t> number of entry */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u_int16_t </a:t>
            </a:r>
            <a:r>
              <a:rPr lang="en-US" sz="1600" dirty="0" err="1" smtClean="0">
                <a:latin typeface="Courier"/>
                <a:cs typeface="Courier"/>
              </a:rPr>
              <a:t>d_reclen</a:t>
            </a:r>
            <a:r>
              <a:rPr lang="en-US" sz="1600" dirty="0" smtClean="0">
                <a:latin typeface="Courier"/>
                <a:cs typeface="Courier"/>
              </a:rPr>
              <a:t>;   /* length of this record */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u_int8_t  </a:t>
            </a:r>
            <a:r>
              <a:rPr lang="en-US" sz="1600" dirty="0" err="1" smtClean="0">
                <a:latin typeface="Courier"/>
                <a:cs typeface="Courier"/>
              </a:rPr>
              <a:t>d_type</a:t>
            </a:r>
            <a:r>
              <a:rPr lang="en-US" sz="1600" dirty="0" smtClean="0">
                <a:latin typeface="Courier"/>
                <a:cs typeface="Courier"/>
              </a:rPr>
              <a:t>;     /* file type, see below */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u_int8_t  </a:t>
            </a:r>
            <a:r>
              <a:rPr lang="en-US" sz="1600" dirty="0" err="1" smtClean="0">
                <a:latin typeface="Courier"/>
                <a:cs typeface="Courier"/>
              </a:rPr>
              <a:t>d_namlen</a:t>
            </a:r>
            <a:r>
              <a:rPr lang="en-US" sz="1600" dirty="0" smtClean="0">
                <a:latin typeface="Courier"/>
                <a:cs typeface="Courier"/>
              </a:rPr>
              <a:t>;   /* length of string in </a:t>
            </a:r>
            <a:r>
              <a:rPr lang="en-US" sz="1600" dirty="0" err="1" smtClean="0">
                <a:latin typeface="Courier"/>
                <a:cs typeface="Courier"/>
              </a:rPr>
              <a:t>d_name</a:t>
            </a:r>
            <a:r>
              <a:rPr lang="en-US" sz="1600" dirty="0" smtClean="0">
                <a:latin typeface="Courier"/>
                <a:cs typeface="Courier"/>
              </a:rPr>
              <a:t> */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char      </a:t>
            </a:r>
            <a:r>
              <a:rPr lang="en-US" sz="1600" dirty="0" err="1" smtClean="0">
                <a:latin typeface="Courier"/>
                <a:cs typeface="Courier"/>
              </a:rPr>
              <a:t>d_name[MAXNAMLEN</a:t>
            </a:r>
            <a:r>
              <a:rPr lang="en-US" sz="1600" dirty="0" smtClean="0">
                <a:latin typeface="Courier"/>
                <a:cs typeface="Courier"/>
              </a:rPr>
              <a:t> + 1];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                      /* name with length &lt;= MAXNAMLEN */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};</a:t>
            </a:r>
            <a:endParaRPr lang="en-US" dirty="0" smtClean="0">
              <a:latin typeface="Courier"/>
              <a:cs typeface="Courier"/>
            </a:endParaRPr>
          </a:p>
          <a:p>
            <a:pPr algn="r">
              <a:spcBef>
                <a:spcPts val="0"/>
              </a:spcBef>
              <a:buNone/>
            </a:pPr>
            <a:r>
              <a:rPr lang="en-US" dirty="0" err="1" smtClean="0">
                <a:cs typeface="Courier"/>
              </a:rPr>
              <a:t>ufs/dir.h</a:t>
            </a:r>
            <a:endParaRPr lang="en-US" dirty="0" smtClean="0">
              <a:cs typeface="Couri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70965" y="4191001"/>
            <a:ext cx="7878788" cy="2165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i="1" dirty="0" smtClean="0">
                <a:solidFill>
                  <a:srgbClr val="FFFF00"/>
                </a:solidFill>
                <a:cs typeface="Courier"/>
              </a:rPr>
              <a:t>Challenge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Courier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Courier"/>
              </a:rPr>
              <a:t> what is the record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Courier"/>
              </a:rPr>
              <a:t>reclen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Courier"/>
              </a:rPr>
              <a:t> intended for? Can this be used to hide data?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i="1" baseline="0" dirty="0" smtClean="0">
                <a:solidFill>
                  <a:srgbClr val="FFFF00"/>
                </a:solidFill>
                <a:cs typeface="Courier"/>
              </a:rPr>
              <a:t>Challenge:</a:t>
            </a:r>
            <a:r>
              <a:rPr lang="en-US" sz="2400" baseline="0" dirty="0" smtClean="0">
                <a:solidFill>
                  <a:srgbClr val="FFFF00"/>
                </a:solidFill>
                <a:cs typeface="Courier"/>
              </a:rPr>
              <a:t> what is ACL? How is it implemented</a:t>
            </a:r>
            <a:r>
              <a:rPr lang="en-US" sz="2400" dirty="0" smtClean="0">
                <a:solidFill>
                  <a:srgbClr val="FFFF00"/>
                </a:solidFill>
                <a:cs typeface="Courier"/>
              </a:rPr>
              <a:t> in UFS?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Courie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19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Operating system </a:t>
            </a:r>
            <a:r>
              <a:rPr lang="sl-SI" dirty="0" smtClean="0"/>
              <a:t>Unix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sl-SI" i="1" dirty="0" smtClean="0">
                <a:solidFill>
                  <a:srgbClr val="FFFF00"/>
                </a:solidFill>
              </a:rPr>
              <a:t>poglavje 18</a:t>
            </a:r>
          </a:p>
          <a:p>
            <a:r>
              <a:rPr lang="en-GB" dirty="0" smtClean="0"/>
              <a:t>Development through history</a:t>
            </a:r>
            <a:r>
              <a:rPr lang="sl-SI" dirty="0" smtClean="0"/>
              <a:t>: </a:t>
            </a:r>
            <a:r>
              <a:rPr lang="sl-SI" i="1" dirty="0" smtClean="0"/>
              <a:t>System V</a:t>
            </a:r>
            <a:r>
              <a:rPr lang="sl-SI" dirty="0" smtClean="0"/>
              <a:t>, </a:t>
            </a:r>
            <a:r>
              <a:rPr lang="sl-SI" i="1" dirty="0" smtClean="0"/>
              <a:t>HP-UX</a:t>
            </a:r>
            <a:r>
              <a:rPr lang="sl-SI" dirty="0" smtClean="0"/>
              <a:t>, </a:t>
            </a:r>
            <a:r>
              <a:rPr lang="sl-SI" i="1" dirty="0" smtClean="0"/>
              <a:t>BSD, ...</a:t>
            </a:r>
            <a:endParaRPr lang="sl-SI" dirty="0" smtClean="0"/>
          </a:p>
          <a:p>
            <a:r>
              <a:rPr lang="en-GB" dirty="0" smtClean="0"/>
              <a:t>Open source versions that appeared later</a:t>
            </a:r>
            <a:r>
              <a:rPr lang="sl-SI" dirty="0" smtClean="0"/>
              <a:t>:</a:t>
            </a:r>
          </a:p>
          <a:p>
            <a:pPr lvl="1"/>
            <a:r>
              <a:rPr lang="sl-SI" dirty="0" smtClean="0"/>
              <a:t>Linux: RedHat, SUSE, Ubuntu, ...</a:t>
            </a:r>
          </a:p>
          <a:p>
            <a:pPr lvl="1"/>
            <a:r>
              <a:rPr lang="sl-SI" dirty="0" smtClean="0"/>
              <a:t>BSD: FreeBSD, OpenBSD, NetBSD</a:t>
            </a:r>
          </a:p>
          <a:p>
            <a:pPr lvl="1"/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UFS – </a:t>
            </a:r>
            <a:r>
              <a:rPr lang="en-GB" dirty="0" smtClean="0"/>
              <a:t>superblock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Superblock stores the description of the cylinder group configuration</a:t>
            </a:r>
            <a:endParaRPr lang="sl-SI" dirty="0" smtClean="0"/>
          </a:p>
          <a:p>
            <a:r>
              <a:rPr lang="en-GB" dirty="0" smtClean="0"/>
              <a:t>Scattered </a:t>
            </a:r>
            <a:r>
              <a:rPr lang="en-GB" dirty="0"/>
              <a:t>around the disc - at the beginning of each group of </a:t>
            </a:r>
            <a:r>
              <a:rPr lang="en-GB" dirty="0" smtClean="0"/>
              <a:t>cylinders</a:t>
            </a:r>
          </a:p>
          <a:p>
            <a:r>
              <a:rPr lang="en-GB" dirty="0" smtClean="0"/>
              <a:t>To save the configuration – if one record is lost</a:t>
            </a:r>
            <a:endParaRPr lang="sl-SI" dirty="0" smtClean="0"/>
          </a:p>
          <a:p>
            <a:r>
              <a:rPr lang="en-GB" dirty="0" smtClean="0"/>
              <a:t>tool</a:t>
            </a:r>
            <a:r>
              <a:rPr lang="sl-SI" dirty="0" smtClean="0"/>
              <a:t> </a:t>
            </a:r>
            <a:r>
              <a:rPr lang="sl-SI" b="1" dirty="0" smtClean="0">
                <a:latin typeface="Courier New"/>
              </a:rPr>
              <a:t>dumpfs</a:t>
            </a:r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r>
              <a:rPr lang="en-GB" i="1" dirty="0" smtClean="0">
                <a:solidFill>
                  <a:srgbClr val="FFFF00"/>
                </a:solidFill>
              </a:rPr>
              <a:t>Challenge</a:t>
            </a:r>
            <a:r>
              <a:rPr lang="sl-SI" i="1" dirty="0" smtClean="0">
                <a:solidFill>
                  <a:srgbClr val="FFFF00"/>
                </a:solidFill>
              </a:rPr>
              <a:t>: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find the structure of superblock</a:t>
            </a:r>
            <a:r>
              <a:rPr lang="sl-SI" dirty="0" smtClean="0">
                <a:solidFill>
                  <a:srgbClr val="FFFF00"/>
                </a:solidFill>
              </a:rPr>
              <a:t>. </a:t>
            </a:r>
            <a:r>
              <a:rPr lang="en-GB" dirty="0" smtClean="0">
                <a:solidFill>
                  <a:srgbClr val="FFFF00"/>
                </a:solidFill>
              </a:rPr>
              <a:t>How do we know that we are dealing with the UFS file system? Where is it written</a:t>
            </a:r>
            <a:r>
              <a:rPr lang="sl-SI" dirty="0" smtClean="0">
                <a:solidFill>
                  <a:srgbClr val="FFFF00"/>
                </a:solidFill>
              </a:rPr>
              <a:t>? </a:t>
            </a:r>
            <a:r>
              <a:rPr lang="en-GB" dirty="0" smtClean="0">
                <a:solidFill>
                  <a:srgbClr val="FFFF00"/>
                </a:solidFill>
              </a:rPr>
              <a:t>Read the superblock from your </a:t>
            </a:r>
            <a:r>
              <a:rPr lang="en-GB" dirty="0" err="1" smtClean="0">
                <a:solidFill>
                  <a:srgbClr val="FFFF00"/>
                </a:solidFill>
              </a:rPr>
              <a:t>unix</a:t>
            </a:r>
            <a:r>
              <a:rPr lang="en-GB" dirty="0" smtClean="0">
                <a:solidFill>
                  <a:srgbClr val="FFFF00"/>
                </a:solidFill>
              </a:rPr>
              <a:t> file system and find out </a:t>
            </a:r>
            <a:r>
              <a:rPr lang="en-GB" smtClean="0">
                <a:solidFill>
                  <a:srgbClr val="FFFF00"/>
                </a:solidFill>
              </a:rPr>
              <a:t>for which file system it is.</a:t>
            </a:r>
            <a:endParaRPr lang="sl-SI" dirty="0" smtClean="0">
              <a:solidFill>
                <a:srgbClr val="FFFF00"/>
              </a:solidFill>
            </a:endParaRPr>
          </a:p>
          <a:p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20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File system </a:t>
            </a:r>
            <a:r>
              <a:rPr lang="sl-SI" dirty="0" smtClean="0"/>
              <a:t>ext2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149860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The </a:t>
            </a:r>
            <a:r>
              <a:rPr lang="en-GB" dirty="0"/>
              <a:t>basic structure is similar to that of </a:t>
            </a:r>
            <a:r>
              <a:rPr lang="en-GB" dirty="0" smtClean="0"/>
              <a:t>UFS</a:t>
            </a:r>
          </a:p>
          <a:p>
            <a:r>
              <a:rPr lang="en-GB" dirty="0" smtClean="0"/>
              <a:t>Instead </a:t>
            </a:r>
            <a:r>
              <a:rPr lang="en-GB" dirty="0"/>
              <a:t>of groups of cylinders, we are talking about block </a:t>
            </a:r>
            <a:r>
              <a:rPr lang="en-GB" dirty="0" smtClean="0"/>
              <a:t>groups</a:t>
            </a:r>
          </a:p>
          <a:p>
            <a:r>
              <a:rPr lang="en-GB" dirty="0" smtClean="0"/>
              <a:t>Directories </a:t>
            </a:r>
            <a:r>
              <a:rPr lang="en-GB" dirty="0"/>
              <a:t>and index nodes - like </a:t>
            </a:r>
            <a:r>
              <a:rPr lang="en-GB" dirty="0" smtClean="0"/>
              <a:t>in UFS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Andrej </a:t>
            </a:r>
            <a:r>
              <a:rPr lang="en-US" dirty="0" err="1" smtClean="0"/>
              <a:t>Brodnik</a:t>
            </a:r>
            <a:r>
              <a:rPr lang="en-US" dirty="0" smtClean="0"/>
              <a:t>: </a:t>
            </a:r>
            <a:r>
              <a:rPr lang="en-US" dirty="0" err="1" smtClean="0"/>
              <a:t>Digitalna</a:t>
            </a:r>
            <a:r>
              <a:rPr lang="en-US" dirty="0" smtClean="0"/>
              <a:t> </a:t>
            </a:r>
            <a:r>
              <a:rPr lang="en-US" dirty="0" err="1" smtClean="0"/>
              <a:t>forenzika</a:t>
            </a:r>
            <a:endParaRPr lang="sl-SI" dirty="0"/>
          </a:p>
        </p:txBody>
      </p:sp>
      <p:pic>
        <p:nvPicPr>
          <p:cNvPr id="5" name="Picture 7" descr="C:\Documents and Settings\palaniv\Desktop\Imagebank\18\f18-03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125784"/>
            <a:ext cx="8305800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21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File system </a:t>
            </a:r>
            <a:r>
              <a:rPr lang="sl-SI" dirty="0" smtClean="0"/>
              <a:t>ext2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888999"/>
          </a:xfrm>
        </p:spPr>
        <p:txBody>
          <a:bodyPr>
            <a:normAutofit/>
          </a:bodyPr>
          <a:lstStyle/>
          <a:p>
            <a:r>
              <a:rPr lang="en-GB" dirty="0" smtClean="0"/>
              <a:t>Tool for viewing disks</a:t>
            </a:r>
            <a:r>
              <a:rPr lang="sl-SI" dirty="0" smtClean="0"/>
              <a:t>: </a:t>
            </a:r>
            <a:r>
              <a:rPr lang="sl-SI" dirty="0" smtClean="0"/>
              <a:t>Linux Disk Editor (LDE) (</a:t>
            </a:r>
            <a:r>
              <a:rPr lang="en-US" dirty="0" smtClean="0">
                <a:hlinkClick r:id="rId2"/>
              </a:rPr>
              <a:t>http://lde.sourceforge.net/</a:t>
            </a:r>
            <a:r>
              <a:rPr lang="en-US" dirty="0" smtClean="0"/>
              <a:t>) 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6" name="Picture 7" descr="C:\Documents and Settings\palaniv\Desktop\Imagebank\18\f18-04-9780123742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8088" y="2366962"/>
            <a:ext cx="6019800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22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File system </a:t>
            </a:r>
            <a:r>
              <a:rPr lang="sl-SI" dirty="0" smtClean="0"/>
              <a:t>ext2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7" name="Picture 7" descr="C:\Documents and Settings\palaniv\Desktop\Imagebank\18\f18-05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32509"/>
            <a:ext cx="76962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23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ext2 – </a:t>
            </a:r>
            <a:r>
              <a:rPr lang="en-GB" dirty="0" smtClean="0"/>
              <a:t>index nodes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err="1" smtClean="0">
                <a:latin typeface="Courier"/>
                <a:cs typeface="Courier"/>
              </a:rPr>
              <a:t>struct</a:t>
            </a:r>
            <a:r>
              <a:rPr lang="en-US" dirty="0" smtClean="0">
                <a:latin typeface="Courier"/>
                <a:cs typeface="Courier"/>
              </a:rPr>
              <a:t> ext2_inode {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__u16   </a:t>
            </a:r>
            <a:r>
              <a:rPr lang="en-US" dirty="0" err="1" smtClean="0">
                <a:latin typeface="Courier"/>
                <a:cs typeface="Courier"/>
              </a:rPr>
              <a:t>i_mode</a:t>
            </a:r>
            <a:r>
              <a:rPr lang="en-US" dirty="0" smtClean="0">
                <a:latin typeface="Courier"/>
                <a:cs typeface="Courier"/>
              </a:rPr>
              <a:t>;         /*   0: File mode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__u16   </a:t>
            </a:r>
            <a:r>
              <a:rPr lang="en-US" dirty="0" err="1" smtClean="0">
                <a:latin typeface="Courier"/>
                <a:cs typeface="Courier"/>
              </a:rPr>
              <a:t>i_uid</a:t>
            </a:r>
            <a:r>
              <a:rPr lang="en-US" dirty="0" smtClean="0">
                <a:latin typeface="Courier"/>
                <a:cs typeface="Courier"/>
              </a:rPr>
              <a:t>;          /*   2: Owner </a:t>
            </a:r>
            <a:r>
              <a:rPr lang="en-US" dirty="0" err="1" smtClean="0">
                <a:latin typeface="Courier"/>
                <a:cs typeface="Courier"/>
              </a:rPr>
              <a:t>Uid</a:t>
            </a:r>
            <a:r>
              <a:rPr lang="en-US" dirty="0" smtClean="0">
                <a:latin typeface="Courier"/>
                <a:cs typeface="Courier"/>
              </a:rPr>
              <a:t>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</a:t>
            </a:r>
            <a:r>
              <a:rPr lang="en-US" dirty="0" err="1" smtClean="0">
                <a:latin typeface="Courier"/>
                <a:cs typeface="Courier"/>
              </a:rPr>
              <a:t>i_size</a:t>
            </a:r>
            <a:r>
              <a:rPr lang="en-US" dirty="0" smtClean="0">
                <a:latin typeface="Courier"/>
                <a:cs typeface="Courier"/>
              </a:rPr>
              <a:t>;         /*   4: Size in bytes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</a:t>
            </a:r>
            <a:r>
              <a:rPr lang="en-US" dirty="0" err="1" smtClean="0">
                <a:latin typeface="Courier"/>
                <a:cs typeface="Courier"/>
              </a:rPr>
              <a:t>i_atime</a:t>
            </a:r>
            <a:r>
              <a:rPr lang="en-US" dirty="0" smtClean="0">
                <a:latin typeface="Courier"/>
                <a:cs typeface="Courier"/>
              </a:rPr>
              <a:t>;        /*   8: Access time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</a:t>
            </a:r>
            <a:r>
              <a:rPr lang="en-US" dirty="0" err="1" smtClean="0">
                <a:latin typeface="Courier"/>
                <a:cs typeface="Courier"/>
              </a:rPr>
              <a:t>i_ctime</a:t>
            </a:r>
            <a:r>
              <a:rPr lang="en-US" dirty="0" smtClean="0">
                <a:latin typeface="Courier"/>
                <a:cs typeface="Courier"/>
              </a:rPr>
              <a:t>;        /*  12: Creation time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</a:t>
            </a:r>
            <a:r>
              <a:rPr lang="en-US" dirty="0" err="1" smtClean="0">
                <a:latin typeface="Courier"/>
                <a:cs typeface="Courier"/>
              </a:rPr>
              <a:t>i_mtime</a:t>
            </a:r>
            <a:r>
              <a:rPr lang="en-US" dirty="0" smtClean="0">
                <a:latin typeface="Courier"/>
                <a:cs typeface="Courier"/>
              </a:rPr>
              <a:t>;        /*  16: Modification time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</a:t>
            </a:r>
            <a:r>
              <a:rPr lang="en-US" dirty="0" err="1" smtClean="0">
                <a:latin typeface="Courier"/>
                <a:cs typeface="Courier"/>
              </a:rPr>
              <a:t>i_dtime</a:t>
            </a:r>
            <a:r>
              <a:rPr lang="en-US" dirty="0" smtClean="0">
                <a:latin typeface="Courier"/>
                <a:cs typeface="Courier"/>
              </a:rPr>
              <a:t>;        /*  20: Deletion Time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__u16   </a:t>
            </a:r>
            <a:r>
              <a:rPr lang="en-US" dirty="0" err="1" smtClean="0">
                <a:latin typeface="Courier"/>
                <a:cs typeface="Courier"/>
              </a:rPr>
              <a:t>i_gid</a:t>
            </a:r>
            <a:r>
              <a:rPr lang="en-US" dirty="0" smtClean="0">
                <a:latin typeface="Courier"/>
                <a:cs typeface="Courier"/>
              </a:rPr>
              <a:t>;          /*  24: Group Id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__u16   </a:t>
            </a:r>
            <a:r>
              <a:rPr lang="en-US" dirty="0" err="1" smtClean="0">
                <a:latin typeface="Courier"/>
                <a:cs typeface="Courier"/>
              </a:rPr>
              <a:t>i_links_count</a:t>
            </a:r>
            <a:r>
              <a:rPr lang="en-US" dirty="0" smtClean="0">
                <a:latin typeface="Courier"/>
                <a:cs typeface="Courier"/>
              </a:rPr>
              <a:t>;  /*  26: Links count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</a:t>
            </a:r>
            <a:r>
              <a:rPr lang="en-US" dirty="0" err="1" smtClean="0">
                <a:latin typeface="Courier"/>
                <a:cs typeface="Courier"/>
              </a:rPr>
              <a:t>i_blocks</a:t>
            </a:r>
            <a:r>
              <a:rPr lang="en-US" dirty="0" smtClean="0">
                <a:latin typeface="Courier"/>
                <a:cs typeface="Courier"/>
              </a:rPr>
              <a:t>;       /*  28: Blocks count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</a:t>
            </a:r>
            <a:r>
              <a:rPr lang="en-US" dirty="0" err="1" smtClean="0">
                <a:latin typeface="Courier"/>
                <a:cs typeface="Courier"/>
              </a:rPr>
              <a:t>i_flags</a:t>
            </a:r>
            <a:r>
              <a:rPr lang="en-US" dirty="0" smtClean="0">
                <a:latin typeface="Courier"/>
                <a:cs typeface="Courier"/>
              </a:rPr>
              <a:t>;        /*  32: File flags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l_i_reserved1;  /*  36: OS dependent 1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i_block[EXT2_N_BLOCKS];/* 40: Pointers to blocks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</a:t>
            </a:r>
            <a:r>
              <a:rPr lang="en-US" dirty="0" err="1" smtClean="0">
                <a:latin typeface="Courier"/>
                <a:cs typeface="Courier"/>
              </a:rPr>
              <a:t>i_generation</a:t>
            </a:r>
            <a:r>
              <a:rPr lang="en-US" dirty="0" smtClean="0">
                <a:latin typeface="Courier"/>
                <a:cs typeface="Courier"/>
              </a:rPr>
              <a:t>;   /* 100: File version (for NFS)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</a:t>
            </a:r>
            <a:r>
              <a:rPr lang="en-US" dirty="0" err="1" smtClean="0">
                <a:latin typeface="Courier"/>
                <a:cs typeface="Courier"/>
              </a:rPr>
              <a:t>i_file_acl</a:t>
            </a:r>
            <a:r>
              <a:rPr lang="en-US" dirty="0" smtClean="0">
                <a:latin typeface="Courier"/>
                <a:cs typeface="Courier"/>
              </a:rPr>
              <a:t>;     /* 104: File ACL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</a:t>
            </a:r>
            <a:r>
              <a:rPr lang="en-US" dirty="0" err="1" smtClean="0">
                <a:latin typeface="Courier"/>
                <a:cs typeface="Courier"/>
              </a:rPr>
              <a:t>i_dir_acl</a:t>
            </a:r>
            <a:r>
              <a:rPr lang="en-US" dirty="0" smtClean="0">
                <a:latin typeface="Courier"/>
                <a:cs typeface="Courier"/>
              </a:rPr>
              <a:t>;      /* 108: Directory ACL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</a:t>
            </a:r>
            <a:r>
              <a:rPr lang="en-US" dirty="0" err="1" smtClean="0">
                <a:latin typeface="Courier"/>
                <a:cs typeface="Courier"/>
              </a:rPr>
              <a:t>i_faddr</a:t>
            </a:r>
            <a:r>
              <a:rPr lang="en-US" dirty="0" smtClean="0">
                <a:latin typeface="Courier"/>
                <a:cs typeface="Courier"/>
              </a:rPr>
              <a:t>;        /* 112:  Fragment address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__u8    </a:t>
            </a:r>
            <a:r>
              <a:rPr lang="en-US" dirty="0" err="1" smtClean="0">
                <a:latin typeface="Courier"/>
                <a:cs typeface="Courier"/>
              </a:rPr>
              <a:t>l_i_frag</a:t>
            </a:r>
            <a:r>
              <a:rPr lang="en-US" dirty="0" smtClean="0">
                <a:latin typeface="Courier"/>
                <a:cs typeface="Courier"/>
              </a:rPr>
              <a:t>;       /* 116:  Fragment number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__u8    </a:t>
            </a:r>
            <a:r>
              <a:rPr lang="en-US" dirty="0" err="1" smtClean="0">
                <a:latin typeface="Courier"/>
                <a:cs typeface="Courier"/>
              </a:rPr>
              <a:t>l_i_fsize</a:t>
            </a:r>
            <a:r>
              <a:rPr lang="en-US" dirty="0" smtClean="0">
                <a:latin typeface="Courier"/>
                <a:cs typeface="Courier"/>
              </a:rPr>
              <a:t>;      /* 117:   Fragment size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__u16   i_pad1;         /* 118:  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l_i_reserved2[2]; /* 120: OS dependent 2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};</a:t>
            </a:r>
          </a:p>
          <a:p>
            <a:pPr algn="r">
              <a:spcBef>
                <a:spcPts val="0"/>
              </a:spcBef>
              <a:buNone/>
            </a:pPr>
            <a:r>
              <a:rPr lang="en-US" dirty="0" smtClean="0">
                <a:cs typeface="Courier"/>
              </a:rPr>
              <a:t>ext2fs/ext2_fs.h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24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ext2 – </a:t>
            </a:r>
            <a:r>
              <a:rPr lang="en-GB" dirty="0" smtClean="0"/>
              <a:t>index nodes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021" y="1600200"/>
            <a:ext cx="4724400" cy="4699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25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Directory file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1860549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A </a:t>
            </a:r>
            <a:r>
              <a:rPr lang="en-GB" dirty="0"/>
              <a:t>special file that consists of parts of the </a:t>
            </a:r>
            <a:r>
              <a:rPr lang="en-GB" dirty="0" smtClean="0"/>
              <a:t>directory</a:t>
            </a:r>
          </a:p>
          <a:p>
            <a:r>
              <a:rPr lang="sl-SI" dirty="0" smtClean="0"/>
              <a:t>System </a:t>
            </a:r>
            <a:r>
              <a:rPr lang="sl-SI" dirty="0" smtClean="0"/>
              <a:t>V </a:t>
            </a:r>
            <a:r>
              <a:rPr lang="en-GB" dirty="0" smtClean="0"/>
              <a:t>had a predefined file size</a:t>
            </a:r>
            <a:endParaRPr lang="sl-SI" dirty="0" smtClean="0"/>
          </a:p>
          <a:p>
            <a:r>
              <a:rPr lang="en-GB" dirty="0" smtClean="0"/>
              <a:t>The root directory is described in </a:t>
            </a:r>
            <a:r>
              <a:rPr lang="sl-SI" dirty="0" smtClean="0"/>
              <a:t>inode </a:t>
            </a:r>
            <a:r>
              <a:rPr lang="sl-SI" dirty="0" smtClean="0"/>
              <a:t>2</a:t>
            </a:r>
          </a:p>
          <a:p>
            <a:r>
              <a:rPr lang="en-GB" dirty="0" smtClean="0"/>
              <a:t>Each </a:t>
            </a:r>
            <a:r>
              <a:rPr lang="en-GB" dirty="0"/>
              <a:t>directory has a special entry .. that tells where the parent is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460750"/>
            <a:ext cx="6756400" cy="2895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26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ext2 – </a:t>
            </a:r>
            <a:r>
              <a:rPr lang="en-GB" dirty="0" smtClean="0"/>
              <a:t>Directory entry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270933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#define	EXT2FS_MAXNAMLEN	255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err="1" smtClean="0">
                <a:latin typeface="Courier"/>
                <a:cs typeface="Courier"/>
              </a:rPr>
              <a:t>struct</a:t>
            </a:r>
            <a:r>
              <a:rPr lang="en-US" sz="1600" dirty="0" smtClean="0">
                <a:latin typeface="Courier"/>
                <a:cs typeface="Courier"/>
              </a:rPr>
              <a:t>  ext2fs_direct {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u_int32_t e2d_ino;      /* </a:t>
            </a:r>
            <a:r>
              <a:rPr lang="en-US" sz="1600" dirty="0" err="1" smtClean="0">
                <a:latin typeface="Courier"/>
                <a:cs typeface="Courier"/>
              </a:rPr>
              <a:t>inode</a:t>
            </a:r>
            <a:r>
              <a:rPr lang="en-US" sz="1600" dirty="0" smtClean="0">
                <a:latin typeface="Courier"/>
                <a:cs typeface="Courier"/>
              </a:rPr>
              <a:t> number of entry */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u_int16_t e2d_reclen;   /* length of this record */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u_int8_t e2d_namlen;    /* length of string in </a:t>
            </a:r>
            <a:r>
              <a:rPr lang="en-US" sz="1600" dirty="0" err="1" smtClean="0">
                <a:latin typeface="Courier"/>
                <a:cs typeface="Courier"/>
              </a:rPr>
              <a:t>d_name</a:t>
            </a:r>
            <a:r>
              <a:rPr lang="en-US" sz="1600" dirty="0" smtClean="0">
                <a:latin typeface="Courier"/>
                <a:cs typeface="Courier"/>
              </a:rPr>
              <a:t> */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u_int8_t e2d_type;      /* file type */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char     e2d_name[EXT2FS_MAXNAMLEN];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                        /* name with length &lt;= EXT2FS_MAXNAMLEN */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};</a:t>
            </a:r>
          </a:p>
          <a:p>
            <a:pPr algn="r">
              <a:spcBef>
                <a:spcPts val="0"/>
              </a:spcBef>
              <a:buNone/>
            </a:pPr>
            <a:r>
              <a:rPr lang="en-US" dirty="0" smtClean="0">
                <a:cs typeface="Courier"/>
              </a:rPr>
              <a:t>ext2fs/ext2fs_dir.h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27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ext2 – </a:t>
            </a:r>
            <a:r>
              <a:rPr lang="en-GB" dirty="0" smtClean="0"/>
              <a:t>superblock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superblock stores the description of the block group </a:t>
            </a:r>
            <a:r>
              <a:rPr lang="en-GB" dirty="0" smtClean="0"/>
              <a:t>configuration</a:t>
            </a:r>
          </a:p>
          <a:p>
            <a:r>
              <a:rPr lang="en-GB" dirty="0" smtClean="0"/>
              <a:t>Scattered </a:t>
            </a:r>
            <a:r>
              <a:rPr lang="en-GB" dirty="0"/>
              <a:t>across the disk - at the beginning of each block of </a:t>
            </a:r>
            <a:r>
              <a:rPr lang="en-GB" dirty="0" smtClean="0"/>
              <a:t>blocks</a:t>
            </a:r>
          </a:p>
          <a:p>
            <a:pPr lvl="1"/>
            <a:r>
              <a:rPr lang="en-GB" dirty="0"/>
              <a:t>to </a:t>
            </a:r>
            <a:r>
              <a:rPr lang="en-GB" dirty="0" smtClean="0"/>
              <a:t>save the configuration if </a:t>
            </a:r>
            <a:r>
              <a:rPr lang="en-GB" dirty="0"/>
              <a:t>one record is </a:t>
            </a:r>
            <a:r>
              <a:rPr lang="en-GB" dirty="0" smtClean="0"/>
              <a:t>lost</a:t>
            </a:r>
            <a:endParaRPr lang="sl-SI" dirty="0" smtClean="0"/>
          </a:p>
          <a:p>
            <a:r>
              <a:rPr lang="en-GB" dirty="0" smtClean="0"/>
              <a:t>Tool</a:t>
            </a:r>
            <a:r>
              <a:rPr lang="sl-SI" dirty="0" smtClean="0"/>
              <a:t> </a:t>
            </a:r>
            <a:r>
              <a:rPr lang="sl-SI" b="1" dirty="0" smtClean="0">
                <a:latin typeface="Courier New"/>
              </a:rPr>
              <a:t>dumpfs</a:t>
            </a:r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poiščite strukturo nadbloka ext2. Primerjajte jo s strukturo UFS superbloka.</a:t>
            </a:r>
          </a:p>
          <a:p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28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File system </a:t>
            </a:r>
            <a:r>
              <a:rPr lang="sl-SI" dirty="0" smtClean="0"/>
              <a:t>ext3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Author</a:t>
            </a:r>
            <a:r>
              <a:rPr lang="sl-SI" dirty="0" smtClean="0"/>
              <a:t> </a:t>
            </a:r>
            <a:r>
              <a:rPr lang="en-US" dirty="0" smtClean="0"/>
              <a:t>Stephen </a:t>
            </a:r>
            <a:r>
              <a:rPr lang="en-US" dirty="0" err="1" smtClean="0"/>
              <a:t>Tweedie</a:t>
            </a:r>
            <a:r>
              <a:rPr lang="en-US" dirty="0" smtClean="0"/>
              <a:t> 1999 / 2000 / 2001</a:t>
            </a:r>
          </a:p>
          <a:p>
            <a:r>
              <a:rPr lang="en-GB" dirty="0" smtClean="0"/>
              <a:t>The </a:t>
            </a:r>
            <a:r>
              <a:rPr lang="en-GB" dirty="0"/>
              <a:t>basic structure is the same as for the ext2 file </a:t>
            </a:r>
            <a:r>
              <a:rPr lang="en-GB" dirty="0" smtClean="0"/>
              <a:t>system</a:t>
            </a:r>
          </a:p>
          <a:p>
            <a:pPr lvl="1"/>
            <a:r>
              <a:rPr lang="en-GB" dirty="0" smtClean="0"/>
              <a:t>Split </a:t>
            </a:r>
            <a:r>
              <a:rPr lang="en-GB" dirty="0"/>
              <a:t>into blocks of blocks including </a:t>
            </a:r>
            <a:r>
              <a:rPr lang="en-GB" dirty="0" smtClean="0"/>
              <a:t>a superblock</a:t>
            </a:r>
          </a:p>
          <a:p>
            <a:pPr lvl="1"/>
            <a:r>
              <a:rPr lang="en-GB" dirty="0" smtClean="0"/>
              <a:t>Directories and index nodes</a:t>
            </a:r>
            <a:endParaRPr lang="sl-SI" dirty="0" smtClean="0"/>
          </a:p>
          <a:p>
            <a:pPr lvl="1"/>
            <a:r>
              <a:rPr lang="en-GB" dirty="0" smtClean="0"/>
              <a:t>Keeping track of the disk</a:t>
            </a:r>
            <a:endParaRPr lang="sl-SI" dirty="0" smtClean="0"/>
          </a:p>
          <a:p>
            <a:r>
              <a:rPr lang="en-GB" dirty="0" smtClean="0"/>
              <a:t>The option of saving the log structure is added</a:t>
            </a:r>
            <a:endParaRPr lang="sl-SI" dirty="0" smtClean="0"/>
          </a:p>
          <a:p>
            <a:r>
              <a:rPr lang="en-GB" dirty="0" smtClean="0"/>
              <a:t>The basic </a:t>
            </a:r>
            <a:r>
              <a:rPr lang="sl-SI" dirty="0" smtClean="0"/>
              <a:t>OS Linux</a:t>
            </a:r>
            <a:r>
              <a:rPr lang="en-GB" dirty="0" smtClean="0"/>
              <a:t> file system</a:t>
            </a:r>
            <a:endParaRPr lang="sl-SI" dirty="0" smtClean="0"/>
          </a:p>
          <a:p>
            <a:pPr lvl="1"/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29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File system Hierarchy Standard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ym typeface="Wingdings"/>
              </a:rPr>
              <a:t>File system Hierarchy Standard</a:t>
            </a:r>
            <a:r>
              <a:rPr lang="sl-SI" dirty="0" smtClean="0">
                <a:sym typeface="Wingdings"/>
              </a:rPr>
              <a:t> – FHS (</a:t>
            </a:r>
            <a:r>
              <a:rPr lang="en-US" dirty="0" smtClean="0">
                <a:sym typeface="Wingdings"/>
                <a:hlinkClick r:id="rId2"/>
              </a:rPr>
              <a:t>http://www.pathname.com/fhs/pub/fhs-2.3.html</a:t>
            </a:r>
            <a:r>
              <a:rPr lang="en-US" dirty="0" smtClean="0">
                <a:sym typeface="Wingdings"/>
              </a:rPr>
              <a:t>) </a:t>
            </a:r>
            <a:endParaRPr lang="sl-SI" dirty="0" smtClean="0">
              <a:sym typeface="Wingdings"/>
            </a:endParaRPr>
          </a:p>
          <a:p>
            <a:r>
              <a:rPr lang="en-GB" dirty="0" smtClean="0">
                <a:sym typeface="Wingdings"/>
              </a:rPr>
              <a:t>Linux Foundation took over the work </a:t>
            </a:r>
            <a:r>
              <a:rPr lang="sl-SI" dirty="0" smtClean="0">
                <a:sym typeface="Wingdings"/>
              </a:rPr>
              <a:t>(</a:t>
            </a:r>
            <a:r>
              <a:rPr lang="en-US" dirty="0" smtClean="0">
                <a:sym typeface="Wingdings"/>
                <a:hlinkClick r:id="rId3"/>
              </a:rPr>
              <a:t>http://www.linuxfoundation.org/collaborate/workgroups/lsb/fhs</a:t>
            </a:r>
            <a:r>
              <a:rPr lang="en-US" dirty="0" smtClean="0">
                <a:sym typeface="Wingdings"/>
              </a:rPr>
              <a:t>) </a:t>
            </a:r>
            <a:endParaRPr lang="sl-SI" i="1" dirty="0" smtClean="0">
              <a:sym typeface="Wingdings"/>
            </a:endParaRPr>
          </a:p>
          <a:p>
            <a:r>
              <a:rPr lang="en-GB" dirty="0" smtClean="0">
                <a:sym typeface="Wingdings"/>
              </a:rPr>
              <a:t>Mostly formalization of the BSD file system</a:t>
            </a:r>
            <a:endParaRPr lang="sl-SI" dirty="0" smtClean="0">
              <a:sym typeface="Wingding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3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Logs</a:t>
            </a:r>
            <a:r>
              <a:rPr lang="sl-SI" dirty="0" smtClean="0"/>
              <a:t> </a:t>
            </a:r>
            <a:r>
              <a:rPr lang="sl-SI" dirty="0" smtClean="0"/>
              <a:t>ext3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Logs </a:t>
            </a:r>
            <a:r>
              <a:rPr lang="en-GB" dirty="0"/>
              <a:t>contain records of all changes to the file </a:t>
            </a:r>
            <a:r>
              <a:rPr lang="en-GB" dirty="0" smtClean="0"/>
              <a:t>system</a:t>
            </a:r>
          </a:p>
          <a:p>
            <a:r>
              <a:rPr lang="en-GB" dirty="0" smtClean="0"/>
              <a:t>Log </a:t>
            </a:r>
            <a:r>
              <a:rPr lang="en-GB" dirty="0"/>
              <a:t>structure allows three types of logging:</a:t>
            </a:r>
            <a:r>
              <a:rPr lang="sl-SI" dirty="0" smtClean="0"/>
              <a:t>:</a:t>
            </a:r>
            <a:endParaRPr lang="sl-SI" dirty="0" smtClean="0"/>
          </a:p>
          <a:p>
            <a:pPr lvl="1"/>
            <a:r>
              <a:rPr lang="en-GB" dirty="0"/>
              <a:t>comprehensive </a:t>
            </a:r>
            <a:r>
              <a:rPr lang="en-GB" dirty="0" smtClean="0"/>
              <a:t>journal: saves </a:t>
            </a:r>
            <a:r>
              <a:rPr lang="en-GB" dirty="0"/>
              <a:t>everything; both metadata and content - the most </a:t>
            </a:r>
            <a:r>
              <a:rPr lang="en-GB" dirty="0" smtClean="0"/>
              <a:t>secure</a:t>
            </a:r>
            <a:endParaRPr lang="sl-SI" dirty="0" smtClean="0"/>
          </a:p>
          <a:p>
            <a:pPr lvl="1"/>
            <a:r>
              <a:rPr lang="en-GB" dirty="0"/>
              <a:t>ordered: only metadata is stored but </a:t>
            </a:r>
            <a:r>
              <a:rPr lang="en-GB" dirty="0" smtClean="0"/>
              <a:t>only </a:t>
            </a:r>
            <a:r>
              <a:rPr lang="en-GB" dirty="0"/>
              <a:t>after a successful operation - medium </a:t>
            </a:r>
            <a:r>
              <a:rPr lang="en-GB" dirty="0" smtClean="0"/>
              <a:t>safe</a:t>
            </a:r>
            <a:endParaRPr lang="sl-SI" dirty="0" smtClean="0"/>
          </a:p>
          <a:p>
            <a:pPr lvl="1"/>
            <a:r>
              <a:rPr lang="en-GB" dirty="0" err="1"/>
              <a:t>writeback</a:t>
            </a:r>
            <a:r>
              <a:rPr lang="en-GB" dirty="0"/>
              <a:t>: similar to </a:t>
            </a:r>
            <a:r>
              <a:rPr lang="en-GB" dirty="0" smtClean="0"/>
              <a:t>sequential, saving log </a:t>
            </a:r>
            <a:r>
              <a:rPr lang="en-GB" dirty="0"/>
              <a:t>records at the same time as actual records - least </a:t>
            </a:r>
            <a:r>
              <a:rPr lang="en-GB" dirty="0" smtClean="0"/>
              <a:t>secure</a:t>
            </a:r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30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Logs</a:t>
            </a:r>
            <a:r>
              <a:rPr lang="sl-SI" dirty="0" smtClean="0"/>
              <a:t> </a:t>
            </a:r>
            <a:r>
              <a:rPr lang="sl-SI" dirty="0" smtClean="0"/>
              <a:t>ext3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log is a sequential </a:t>
            </a:r>
            <a:r>
              <a:rPr lang="en-GB" dirty="0" smtClean="0"/>
              <a:t>file</a:t>
            </a:r>
          </a:p>
          <a:p>
            <a:r>
              <a:rPr lang="en-GB" dirty="0" smtClean="0"/>
              <a:t>Records </a:t>
            </a:r>
            <a:r>
              <a:rPr lang="en-GB" dirty="0"/>
              <a:t>are stored in front of the first group of </a:t>
            </a:r>
            <a:r>
              <a:rPr lang="en-GB" dirty="0" smtClean="0"/>
              <a:t>blocks</a:t>
            </a:r>
            <a:endParaRPr lang="sl-SI" dirty="0" smtClean="0"/>
          </a:p>
          <a:p>
            <a:r>
              <a:rPr lang="en-GB" dirty="0" smtClean="0"/>
              <a:t>The </a:t>
            </a:r>
            <a:r>
              <a:rPr lang="en-GB" dirty="0"/>
              <a:t>log group is similar to the block group</a:t>
            </a:r>
            <a:r>
              <a:rPr lang="en-GB" dirty="0" smtClean="0"/>
              <a:t>:</a:t>
            </a:r>
            <a:endParaRPr lang="sl-SI" dirty="0" smtClean="0"/>
          </a:p>
          <a:p>
            <a:pPr lvl="1"/>
            <a:r>
              <a:rPr lang="en-GB" dirty="0" smtClean="0"/>
              <a:t>Log superblock</a:t>
            </a:r>
            <a:endParaRPr lang="sl-SI" dirty="0" smtClean="0"/>
          </a:p>
          <a:p>
            <a:pPr lvl="1"/>
            <a:r>
              <a:rPr lang="en-GB" dirty="0" smtClean="0"/>
              <a:t>Transaction descriptions</a:t>
            </a:r>
            <a:endParaRPr lang="sl-SI" dirty="0" smtClean="0"/>
          </a:p>
          <a:p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31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Logs</a:t>
            </a:r>
            <a:r>
              <a:rPr lang="sl-SI" dirty="0" smtClean="0"/>
              <a:t> </a:t>
            </a:r>
            <a:r>
              <a:rPr lang="sl-SI" dirty="0" smtClean="0"/>
              <a:t>ext3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</a:t>
            </a:r>
            <a:r>
              <a:rPr lang="en-GB" dirty="0"/>
              <a:t>transaction description contains three types of blocks</a:t>
            </a:r>
            <a:r>
              <a:rPr lang="en-GB" dirty="0" smtClean="0"/>
              <a:t>:</a:t>
            </a:r>
            <a:endParaRPr lang="sl-SI" dirty="0" smtClean="0"/>
          </a:p>
          <a:p>
            <a:pPr lvl="1"/>
            <a:r>
              <a:rPr lang="en-GB" dirty="0" smtClean="0"/>
              <a:t>Descriptor </a:t>
            </a:r>
            <a:r>
              <a:rPr lang="en-GB" dirty="0"/>
              <a:t>block: start of a </a:t>
            </a:r>
            <a:r>
              <a:rPr lang="en-GB" dirty="0" smtClean="0"/>
              <a:t>transaction</a:t>
            </a:r>
          </a:p>
          <a:p>
            <a:pPr lvl="1"/>
            <a:r>
              <a:rPr lang="en-GB" dirty="0" smtClean="0"/>
              <a:t>Metadata </a:t>
            </a:r>
            <a:r>
              <a:rPr lang="en-GB" dirty="0"/>
              <a:t>blocks: transaction </a:t>
            </a:r>
            <a:r>
              <a:rPr lang="en-GB" dirty="0" smtClean="0"/>
              <a:t>descriptions</a:t>
            </a:r>
            <a:endParaRPr lang="sl-SI" dirty="0" smtClean="0"/>
          </a:p>
          <a:p>
            <a:pPr lvl="1"/>
            <a:r>
              <a:rPr lang="en-GB" dirty="0" smtClean="0"/>
              <a:t>Commit </a:t>
            </a:r>
            <a:r>
              <a:rPr lang="en-GB" dirty="0"/>
              <a:t>block: completion of the </a:t>
            </a:r>
            <a:r>
              <a:rPr lang="en-GB" dirty="0" smtClean="0"/>
              <a:t>transaction</a:t>
            </a:r>
            <a:endParaRPr lang="sl-SI" dirty="0" smtClean="0"/>
          </a:p>
          <a:p>
            <a:pPr lvl="1"/>
            <a:r>
              <a:rPr lang="en-GB" dirty="0" smtClean="0"/>
              <a:t>Revoke </a:t>
            </a:r>
            <a:r>
              <a:rPr lang="en-GB" dirty="0"/>
              <a:t>block: if an error occurs and contains a list of blocks in the file system that need to be reinstalled (restored</a:t>
            </a:r>
            <a:r>
              <a:rPr lang="en-GB" dirty="0" smtClean="0"/>
              <a:t>)</a:t>
            </a:r>
            <a:endParaRPr lang="sl-SI" dirty="0" smtClean="0"/>
          </a:p>
          <a:p>
            <a:r>
              <a:rPr lang="en-GB" dirty="0" smtClean="0"/>
              <a:t>All </a:t>
            </a:r>
            <a:r>
              <a:rPr lang="en-GB" dirty="0"/>
              <a:t>(including </a:t>
            </a:r>
            <a:r>
              <a:rPr lang="en-GB" dirty="0" smtClean="0"/>
              <a:t>superblock</a:t>
            </a:r>
            <a:r>
              <a:rPr lang="en-GB" dirty="0"/>
              <a:t>) </a:t>
            </a:r>
            <a:r>
              <a:rPr lang="en-GB" dirty="0" smtClean="0"/>
              <a:t>start with a  magical number:</a:t>
            </a:r>
            <a:endParaRPr lang="sl-SI" dirty="0" smtClean="0"/>
          </a:p>
          <a:p>
            <a:pPr lvl="2">
              <a:buNone/>
            </a:pPr>
            <a:r>
              <a:rPr lang="en-US" dirty="0" smtClean="0"/>
              <a:t>JFS_DESCRIPTOR_BLOCK 1</a:t>
            </a:r>
          </a:p>
          <a:p>
            <a:pPr lvl="2">
              <a:buNone/>
            </a:pPr>
            <a:r>
              <a:rPr lang="en-US" dirty="0" smtClean="0"/>
              <a:t>JFS_COMMIT_BLOCK 2</a:t>
            </a:r>
          </a:p>
          <a:p>
            <a:pPr lvl="2">
              <a:buNone/>
            </a:pPr>
            <a:r>
              <a:rPr lang="en-US" dirty="0" smtClean="0"/>
              <a:t>JFS_SUPERBLOCK_V1 3</a:t>
            </a:r>
          </a:p>
          <a:p>
            <a:pPr lvl="2">
              <a:buNone/>
            </a:pPr>
            <a:r>
              <a:rPr lang="en-US" dirty="0" smtClean="0"/>
              <a:t>JFS_SUPERBLOCK_V2 4</a:t>
            </a:r>
          </a:p>
          <a:p>
            <a:pPr lvl="2">
              <a:buNone/>
            </a:pPr>
            <a:r>
              <a:rPr lang="en-US" dirty="0" smtClean="0"/>
              <a:t>JFS_REVOKE_BLOCK 5 </a:t>
            </a:r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32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</a:t>
            </a:r>
            <a:r>
              <a:rPr lang="sl-SI" dirty="0" smtClean="0"/>
              <a:t> </a:t>
            </a:r>
            <a:r>
              <a:rPr lang="sl-SI" dirty="0" smtClean="0"/>
              <a:t>ext3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 smtClean="0">
                <a:solidFill>
                  <a:srgbClr val="FFFF00"/>
                </a:solidFill>
              </a:rPr>
              <a:t>Challenge</a:t>
            </a:r>
            <a:r>
              <a:rPr lang="sl-SI" i="1" dirty="0" smtClean="0">
                <a:solidFill>
                  <a:srgbClr val="FFFF00"/>
                </a:solidFill>
              </a:rPr>
              <a:t>: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Consider the structure of a superblock </a:t>
            </a:r>
            <a:r>
              <a:rPr lang="sl-SI" dirty="0" smtClean="0">
                <a:solidFill>
                  <a:srgbClr val="FFFF00"/>
                </a:solidFill>
              </a:rPr>
              <a:t>(</a:t>
            </a:r>
            <a:r>
              <a:rPr lang="en-GB" dirty="0" err="1" smtClean="0">
                <a:solidFill>
                  <a:srgbClr val="FFFF00"/>
                </a:solidFill>
              </a:rPr>
              <a:t>e.g</a:t>
            </a:r>
            <a:r>
              <a:rPr lang="sl-SI" dirty="0" smtClean="0">
                <a:solidFill>
                  <a:srgbClr val="FFFF00"/>
                </a:solidFill>
              </a:rPr>
              <a:t>. </a:t>
            </a:r>
            <a:r>
              <a:rPr lang="en-US" dirty="0" smtClean="0">
                <a:solidFill>
                  <a:srgbClr val="FFFF00"/>
                </a:solidFill>
                <a:hlinkClick r:id="rId2"/>
              </a:rPr>
              <a:t>http://linuxsoftware.co.nz/wiki/ext3</a:t>
            </a:r>
            <a:r>
              <a:rPr lang="en-US" dirty="0" smtClean="0">
                <a:solidFill>
                  <a:srgbClr val="FFFF00"/>
                </a:solidFill>
              </a:rPr>
              <a:t>) </a:t>
            </a:r>
            <a:r>
              <a:rPr lang="sl-SI" dirty="0" smtClean="0">
                <a:solidFill>
                  <a:srgbClr val="FFFF00"/>
                </a:solidFill>
              </a:rPr>
              <a:t>. </a:t>
            </a:r>
            <a:r>
              <a:rPr lang="en-GB" dirty="0" smtClean="0">
                <a:solidFill>
                  <a:srgbClr val="FFFF00"/>
                </a:solidFill>
              </a:rPr>
              <a:t>Get a block from your file system and comment on its contents</a:t>
            </a:r>
            <a:r>
              <a:rPr lang="sl-SI" dirty="0" smtClean="0">
                <a:solidFill>
                  <a:srgbClr val="FFFF00"/>
                </a:solidFill>
              </a:rPr>
              <a:t>.</a:t>
            </a:r>
            <a:endParaRPr lang="sl-SI" dirty="0" smtClean="0">
              <a:solidFill>
                <a:srgbClr val="FFFF00"/>
              </a:solidFill>
            </a:endParaRPr>
          </a:p>
          <a:p>
            <a:r>
              <a:rPr lang="en-GB" i="1" dirty="0" smtClean="0">
                <a:solidFill>
                  <a:srgbClr val="FFFF00"/>
                </a:solidFill>
              </a:rPr>
              <a:t>Challenge</a:t>
            </a:r>
            <a:r>
              <a:rPr lang="sl-SI" i="1" dirty="0" smtClean="0">
                <a:solidFill>
                  <a:srgbClr val="FFFF00"/>
                </a:solidFill>
              </a:rPr>
              <a:t>: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How do we restored a deleted file in </a:t>
            </a:r>
            <a:r>
              <a:rPr lang="sl-SI" dirty="0" smtClean="0">
                <a:solidFill>
                  <a:srgbClr val="FFFF00"/>
                </a:solidFill>
              </a:rPr>
              <a:t>ext2</a:t>
            </a:r>
            <a:r>
              <a:rPr lang="en-GB" dirty="0" smtClean="0">
                <a:solidFill>
                  <a:srgbClr val="FFFF00"/>
                </a:solidFill>
              </a:rPr>
              <a:t> and</a:t>
            </a:r>
            <a:r>
              <a:rPr lang="sl-SI" dirty="0" smtClean="0">
                <a:solidFill>
                  <a:srgbClr val="FFFF00"/>
                </a:solidFill>
              </a:rPr>
              <a:t> in </a:t>
            </a:r>
            <a:r>
              <a:rPr lang="sl-SI" dirty="0" smtClean="0">
                <a:solidFill>
                  <a:srgbClr val="FFFF00"/>
                </a:solidFill>
              </a:rPr>
              <a:t>ext3? </a:t>
            </a:r>
            <a:r>
              <a:rPr lang="en-GB" dirty="0" smtClean="0">
                <a:solidFill>
                  <a:srgbClr val="FFFF00"/>
                </a:solidFill>
              </a:rPr>
              <a:t>What about in UFS</a:t>
            </a:r>
            <a:r>
              <a:rPr lang="sl-SI" dirty="0" smtClean="0">
                <a:solidFill>
                  <a:srgbClr val="FFFF00"/>
                </a:solidFill>
              </a:rPr>
              <a:t>?</a:t>
            </a:r>
            <a:endParaRPr lang="sl-SI" dirty="0" smtClean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33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File systems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other file systems:</a:t>
            </a:r>
            <a:endParaRPr lang="sl-SI" dirty="0" smtClean="0"/>
          </a:p>
          <a:p>
            <a:pPr lvl="1"/>
            <a:r>
              <a:rPr lang="sl-SI" dirty="0" smtClean="0"/>
              <a:t>reiserFS, XFS, gfs, afs, ext4, HSM, ...</a:t>
            </a:r>
          </a:p>
          <a:p>
            <a:pPr>
              <a:buNone/>
            </a:pPr>
            <a:endParaRPr lang="sl-SI" dirty="0" smtClean="0"/>
          </a:p>
          <a:p>
            <a:r>
              <a:rPr lang="en-GB" i="1" dirty="0" smtClean="0">
                <a:solidFill>
                  <a:srgbClr val="FFFF00"/>
                </a:solidFill>
              </a:rPr>
              <a:t>Challenge</a:t>
            </a:r>
            <a:r>
              <a:rPr lang="sl-SI" i="1" dirty="0" smtClean="0">
                <a:solidFill>
                  <a:srgbClr val="FFFF00"/>
                </a:solidFill>
              </a:rPr>
              <a:t>: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Make a similar analysis for the mentioned systems as we did for UFS and </a:t>
            </a:r>
            <a:r>
              <a:rPr lang="en-GB" dirty="0" err="1" smtClean="0">
                <a:solidFill>
                  <a:srgbClr val="FFFF00"/>
                </a:solidFill>
              </a:rPr>
              <a:t>ext</a:t>
            </a:r>
            <a:r>
              <a:rPr lang="sl-SI" dirty="0" smtClean="0">
                <a:solidFill>
                  <a:srgbClr val="FFFF00"/>
                </a:solidFill>
              </a:rPr>
              <a:t>.</a:t>
            </a:r>
            <a:endParaRPr lang="sl-SI" dirty="0" smtClean="0">
              <a:solidFill>
                <a:srgbClr val="FFFF00"/>
              </a:solidFill>
            </a:endParaRPr>
          </a:p>
          <a:p>
            <a:r>
              <a:rPr lang="en-GB" i="1" dirty="0" smtClean="0">
                <a:solidFill>
                  <a:srgbClr val="FFFF00"/>
                </a:solidFill>
              </a:rPr>
              <a:t>Challenge</a:t>
            </a:r>
            <a:r>
              <a:rPr lang="sl-SI" i="1" dirty="0" smtClean="0">
                <a:solidFill>
                  <a:srgbClr val="FFFF00"/>
                </a:solidFill>
              </a:rPr>
              <a:t>: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Compare the described file systems – in which can we hide data</a:t>
            </a:r>
            <a:r>
              <a:rPr lang="sl-SI" dirty="0" smtClean="0">
                <a:solidFill>
                  <a:srgbClr val="FFFF00"/>
                </a:solidFill>
              </a:rPr>
              <a:t>?</a:t>
            </a:r>
            <a:endParaRPr lang="sl-SI" dirty="0" smtClean="0">
              <a:solidFill>
                <a:srgbClr val="FFFF00"/>
              </a:solidFill>
            </a:endParaRPr>
          </a:p>
          <a:p>
            <a:r>
              <a:rPr lang="en-GB" i="1" dirty="0" smtClean="0">
                <a:solidFill>
                  <a:srgbClr val="FFFF00"/>
                </a:solidFill>
              </a:rPr>
              <a:t>Challenge</a:t>
            </a:r>
            <a:r>
              <a:rPr lang="sl-SI" i="1" dirty="0" smtClean="0">
                <a:solidFill>
                  <a:srgbClr val="FFFF00"/>
                </a:solidFill>
              </a:rPr>
              <a:t>: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Prepare a file system for </a:t>
            </a:r>
            <a:r>
              <a:rPr lang="en-GB" dirty="0" smtClean="0">
                <a:solidFill>
                  <a:srgbClr val="FFFF00"/>
                </a:solidFill>
              </a:rPr>
              <a:t>your</a:t>
            </a:r>
            <a:r>
              <a:rPr lang="en-GB" dirty="0" smtClean="0">
                <a:solidFill>
                  <a:srgbClr val="FFFF00"/>
                </a:solidFill>
              </a:rPr>
              <a:t> colleague and he must figure out which one it is</a:t>
            </a:r>
            <a:r>
              <a:rPr lang="sl-SI" dirty="0" smtClean="0">
                <a:solidFill>
                  <a:srgbClr val="FFFF00"/>
                </a:solidFill>
              </a:rPr>
              <a:t>.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34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Forensic sources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3868768" cy="463923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We </a:t>
            </a:r>
            <a:r>
              <a:rPr lang="en-GB" dirty="0"/>
              <a:t>use stand-alone operating systems to </a:t>
            </a:r>
            <a:r>
              <a:rPr lang="en-GB" dirty="0" smtClean="0"/>
              <a:t>analyse </a:t>
            </a:r>
            <a:r>
              <a:rPr lang="en-GB" dirty="0"/>
              <a:t>the disc </a:t>
            </a:r>
            <a:r>
              <a:rPr lang="en-GB" dirty="0" smtClean="0"/>
              <a:t>image</a:t>
            </a:r>
          </a:p>
          <a:p>
            <a:r>
              <a:rPr lang="en-GB" dirty="0" smtClean="0"/>
              <a:t>Example</a:t>
            </a:r>
            <a:r>
              <a:rPr lang="sl-SI" dirty="0" smtClean="0"/>
              <a:t>: </a:t>
            </a:r>
            <a:r>
              <a:rPr lang="sl-SI" dirty="0" smtClean="0"/>
              <a:t>Helix (Ubuntu)</a:t>
            </a:r>
          </a:p>
          <a:p>
            <a:endParaRPr lang="sl-SI" dirty="0" smtClean="0"/>
          </a:p>
          <a:p>
            <a:r>
              <a:rPr lang="en-GB" i="1" dirty="0" smtClean="0">
                <a:solidFill>
                  <a:srgbClr val="FFFF00"/>
                </a:solidFill>
              </a:rPr>
              <a:t>Challenge</a:t>
            </a:r>
            <a:r>
              <a:rPr lang="sl-SI" i="1" dirty="0" smtClean="0">
                <a:solidFill>
                  <a:srgbClr val="FFFF00"/>
                </a:solidFill>
              </a:rPr>
              <a:t>: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Prepare the Helix CD and check what tools are already on it</a:t>
            </a:r>
            <a:r>
              <a:rPr lang="sl-SI" dirty="0" smtClean="0">
                <a:solidFill>
                  <a:srgbClr val="FFFF00"/>
                </a:solidFill>
              </a:rPr>
              <a:t>.</a:t>
            </a:r>
            <a:endParaRPr lang="sl-SI" dirty="0" smtClean="0">
              <a:solidFill>
                <a:srgbClr val="FFFF00"/>
              </a:solidFill>
            </a:endParaRPr>
          </a:p>
          <a:p>
            <a:r>
              <a:rPr lang="en-GB" i="1" dirty="0" smtClean="0">
                <a:solidFill>
                  <a:srgbClr val="FFFF00"/>
                </a:solidFill>
              </a:rPr>
              <a:t>Challenge</a:t>
            </a:r>
            <a:r>
              <a:rPr lang="sl-SI" i="1" dirty="0" smtClean="0">
                <a:solidFill>
                  <a:srgbClr val="FFFF00"/>
                </a:solidFill>
              </a:rPr>
              <a:t>: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Find some other similar systems</a:t>
            </a:r>
            <a:r>
              <a:rPr lang="sl-SI" dirty="0" smtClean="0">
                <a:solidFill>
                  <a:srgbClr val="FFFF00"/>
                </a:solidFill>
              </a:rPr>
              <a:t>.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5" name="Picture 6" descr="C:\Users\Hariprasad\Desktop\Casey - DECC3E\Casey_DECC3E_Image_bank\Imagebank\JPG\f18-01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864" y="3259667"/>
            <a:ext cx="3973023" cy="297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35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Forensic sources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9324" cy="965383"/>
          </a:xfrm>
        </p:spPr>
        <p:txBody>
          <a:bodyPr>
            <a:normAutofit/>
          </a:bodyPr>
          <a:lstStyle/>
          <a:p>
            <a:r>
              <a:rPr lang="en-GB" dirty="0" smtClean="0"/>
              <a:t>Tool</a:t>
            </a:r>
            <a:r>
              <a:rPr lang="sl-SI" dirty="0" smtClean="0"/>
              <a:t> </a:t>
            </a:r>
            <a:r>
              <a:rPr lang="sl-SI" i="1" dirty="0" smtClean="0"/>
              <a:t>SleuthKit </a:t>
            </a:r>
            <a:r>
              <a:rPr lang="en-GB" dirty="0" smtClean="0"/>
              <a:t>with</a:t>
            </a:r>
            <a:r>
              <a:rPr lang="sl-SI" dirty="0" smtClean="0"/>
              <a:t> </a:t>
            </a:r>
            <a:r>
              <a:rPr lang="en-US" i="1" dirty="0" smtClean="0"/>
              <a:t>Autopsy Forensic Browser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6" name="Picture 6" descr="C:\Users\Hariprasad\Desktop\Casey - DECC3E\Casey_DECC3E_Image_bank\Imagebank\JPG\f18-06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1402" y="2057400"/>
            <a:ext cx="6586487" cy="446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36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Forensic sources </a:t>
            </a:r>
            <a:r>
              <a:rPr lang="sl-SI" dirty="0" smtClean="0"/>
              <a:t>– </a:t>
            </a:r>
            <a:r>
              <a:rPr lang="en-GB" dirty="0" smtClean="0"/>
              <a:t>research with</a:t>
            </a:r>
            <a:r>
              <a:rPr lang="sl-SI" dirty="0" smtClean="0"/>
              <a:t> </a:t>
            </a:r>
            <a:r>
              <a:rPr lang="sl-SI" i="1" dirty="0" smtClean="0"/>
              <a:t>SleuthKit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7" name="Picture 7" descr="C:\Users\Hariprasad\Desktop\Casey - DECC3E\Casey_DECC3E_Image_bank\Imagebank\JPG\f18-11b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7933" y="1577809"/>
            <a:ext cx="7205135" cy="514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37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Forensic sources </a:t>
            </a:r>
            <a:r>
              <a:rPr lang="sl-SI" dirty="0"/>
              <a:t>– </a:t>
            </a:r>
            <a:r>
              <a:rPr lang="en-GB" dirty="0"/>
              <a:t>research with</a:t>
            </a:r>
            <a:r>
              <a:rPr lang="sl-SI" dirty="0"/>
              <a:t> </a:t>
            </a:r>
            <a:r>
              <a:rPr lang="sl-SI" i="1" dirty="0"/>
              <a:t>SleuthKit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5" name="Picture 6" descr="C:\Users\Hariprasad\Desktop\Casey - DECC3E\Casey_DECC3E_Image_bank\Imagebank\JPG\f18-11a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4600" y="1357546"/>
            <a:ext cx="7696200" cy="550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38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Forensic sources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</a:t>
            </a:r>
            <a:r>
              <a:rPr lang="sl-SI" dirty="0" smtClean="0"/>
              <a:t>ideo </a:t>
            </a:r>
            <a:r>
              <a:rPr lang="sl-SI" i="1" dirty="0" smtClean="0"/>
              <a:t>File System Forensic Analysis</a:t>
            </a:r>
            <a:r>
              <a:rPr lang="sl-SI" dirty="0" smtClean="0"/>
              <a:t> (</a:t>
            </a:r>
            <a:r>
              <a:rPr lang="sl-SI" i="1" dirty="0" smtClean="0">
                <a:hlinkClick r:id="rId2"/>
              </a:rPr>
              <a:t>www.youtube.com/watch?v=rmG8yt1WpuA</a:t>
            </a:r>
            <a:r>
              <a:rPr lang="sl-SI" i="1" dirty="0" smtClean="0"/>
              <a:t>)</a:t>
            </a:r>
          </a:p>
          <a:p>
            <a:r>
              <a:rPr lang="en-GB" dirty="0" smtClean="0"/>
              <a:t>Different organizations</a:t>
            </a:r>
            <a:endParaRPr lang="sl-SI" dirty="0" smtClean="0"/>
          </a:p>
          <a:p>
            <a:pPr lvl="1"/>
            <a:r>
              <a:rPr lang="sl-SI" dirty="0" smtClean="0"/>
              <a:t>SANS Institute (</a:t>
            </a:r>
            <a:r>
              <a:rPr lang="sl-SI" i="1" dirty="0" smtClean="0"/>
              <a:t>Sysadmin, Audit, Networking, and Security</a:t>
            </a:r>
            <a:r>
              <a:rPr lang="sl-SI" dirty="0" smtClean="0"/>
              <a:t>): </a:t>
            </a:r>
            <a:r>
              <a:rPr lang="en-GB" dirty="0" smtClean="0"/>
              <a:t>courses, literature</a:t>
            </a:r>
            <a:r>
              <a:rPr lang="sl-SI" dirty="0" smtClean="0"/>
              <a:t>…</a:t>
            </a:r>
            <a:endParaRPr lang="sl-SI" dirty="0" smtClean="0"/>
          </a:p>
          <a:p>
            <a:pPr lvl="1"/>
            <a:r>
              <a:rPr lang="sl-SI" dirty="0" smtClean="0"/>
              <a:t>The Honeynet Project (</a:t>
            </a:r>
            <a:r>
              <a:rPr lang="sl-SI" dirty="0" smtClean="0">
                <a:hlinkClick r:id="rId3"/>
              </a:rPr>
              <a:t>http://www.honeynet.org/</a:t>
            </a:r>
            <a:r>
              <a:rPr lang="sl-SI" dirty="0" smtClean="0"/>
              <a:t>)</a:t>
            </a:r>
          </a:p>
          <a:p>
            <a:pPr lvl="1"/>
            <a:endParaRPr lang="sl-SI" dirty="0" smtClean="0"/>
          </a:p>
          <a:p>
            <a:r>
              <a:rPr lang="en-GB" i="1" dirty="0" smtClean="0">
                <a:solidFill>
                  <a:srgbClr val="FFFF00"/>
                </a:solidFill>
              </a:rPr>
              <a:t>Challenge</a:t>
            </a:r>
            <a:r>
              <a:rPr lang="sl-SI" i="1" dirty="0" smtClean="0">
                <a:solidFill>
                  <a:srgbClr val="FFFF00"/>
                </a:solidFill>
              </a:rPr>
              <a:t>: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Check out challenges on </a:t>
            </a:r>
            <a:r>
              <a:rPr lang="sl-SI" dirty="0" smtClean="0">
                <a:solidFill>
                  <a:srgbClr val="FFFF00"/>
                </a:solidFill>
                <a:hlinkClick r:id="rId4"/>
              </a:rPr>
              <a:t>http</a:t>
            </a:r>
            <a:r>
              <a:rPr lang="sl-SI" dirty="0" smtClean="0">
                <a:solidFill>
                  <a:srgbClr val="FFFF00"/>
                </a:solidFill>
                <a:hlinkClick r:id="rId4"/>
              </a:rPr>
              <a:t>://www.honeynet.org/challenges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and try them.</a:t>
            </a:r>
            <a:endParaRPr lang="sl-SI" dirty="0" smtClean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39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Root directory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3792568" cy="4639235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>
                <a:sym typeface="Wingdings"/>
              </a:rPr>
              <a:t>/boot : Static files of the boot loader</a:t>
            </a:r>
          </a:p>
          <a:p>
            <a:r>
              <a:rPr lang="en-US" i="1" dirty="0" smtClean="0">
                <a:sym typeface="Wingdings"/>
              </a:rPr>
              <a:t>/dev : Device files</a:t>
            </a:r>
          </a:p>
          <a:p>
            <a:r>
              <a:rPr lang="en-US" i="1" dirty="0" smtClean="0">
                <a:sym typeface="Wingdings"/>
              </a:rPr>
              <a:t>/etc : Host-specific system configuration</a:t>
            </a:r>
          </a:p>
          <a:p>
            <a:pPr lvl="1"/>
            <a:r>
              <a:rPr lang="en-US" i="1" dirty="0" smtClean="0">
                <a:sym typeface="Wingdings"/>
              </a:rPr>
              <a:t>/etc/opt : Configuration files for /opt</a:t>
            </a:r>
          </a:p>
          <a:p>
            <a:pPr lvl="1"/>
            <a:r>
              <a:rPr lang="en-US" i="1" dirty="0" smtClean="0">
                <a:sym typeface="Wingdings"/>
              </a:rPr>
              <a:t>/etc/X11 : Configuration for the X Window System (optional)</a:t>
            </a:r>
          </a:p>
          <a:p>
            <a:pPr lvl="1"/>
            <a:r>
              <a:rPr lang="en-US" i="1" dirty="0" smtClean="0">
                <a:sym typeface="Wingdings"/>
              </a:rPr>
              <a:t>/etc/</a:t>
            </a:r>
            <a:r>
              <a:rPr lang="en-US" i="1" dirty="0" err="1" smtClean="0">
                <a:sym typeface="Wingdings"/>
              </a:rPr>
              <a:t>sgml</a:t>
            </a:r>
            <a:r>
              <a:rPr lang="en-US" i="1" dirty="0" smtClean="0">
                <a:sym typeface="Wingdings"/>
              </a:rPr>
              <a:t> : Configuration files for SGML (optional)</a:t>
            </a:r>
          </a:p>
          <a:p>
            <a:pPr lvl="1"/>
            <a:r>
              <a:rPr lang="en-US" i="1" dirty="0" smtClean="0">
                <a:sym typeface="Wingdings"/>
              </a:rPr>
              <a:t>/etc/xml : Configuration files for XML (optional)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05320" y="1600200"/>
            <a:ext cx="379256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lvl="0" indent="-349250" defTabSz="914400">
              <a:spcBef>
                <a:spcPts val="2000"/>
              </a:spcBef>
              <a:buFont typeface="Wingdings 2" pitchFamily="18" charset="2"/>
              <a:buChar char=""/>
            </a:pPr>
            <a:r>
              <a:rPr lang="en-US" sz="2400" dirty="0" smtClean="0">
                <a:sym typeface="Wingdings"/>
              </a:rPr>
              <a:t>/bin : Essential user command binaries (for use by all users)</a:t>
            </a:r>
          </a:p>
          <a:p>
            <a:pPr marL="349250" lvl="0" indent="-349250" defTabSz="914400">
              <a:spcBef>
                <a:spcPts val="2000"/>
              </a:spcBef>
              <a:buFont typeface="Wingdings 2" pitchFamily="18" charset="2"/>
              <a:buChar char=""/>
            </a:pPr>
            <a:r>
              <a:rPr lang="en-US" sz="2400" dirty="0" smtClean="0">
                <a:sym typeface="Wingdings"/>
              </a:rPr>
              <a:t>/</a:t>
            </a:r>
            <a:r>
              <a:rPr lang="en-US" sz="2400" dirty="0" err="1" smtClean="0">
                <a:sym typeface="Wingdings"/>
              </a:rPr>
              <a:t>sbin</a:t>
            </a:r>
            <a:r>
              <a:rPr lang="en-US" sz="2400" dirty="0" smtClean="0">
                <a:sym typeface="Wingdings"/>
              </a:rPr>
              <a:t> : System binaries</a:t>
            </a:r>
          </a:p>
          <a:p>
            <a:pPr marL="349250" lvl="0" indent="-349250" defTabSz="914400">
              <a:spcBef>
                <a:spcPts val="2000"/>
              </a:spcBef>
              <a:buFont typeface="Wingdings 2" pitchFamily="18" charset="2"/>
              <a:buChar char=""/>
            </a:pPr>
            <a:r>
              <a:rPr lang="en-US" sz="2400" dirty="0" smtClean="0">
                <a:sym typeface="Wingdings"/>
              </a:rPr>
              <a:t>/lib : Essential shared libraries and kernel modules</a:t>
            </a:r>
          </a:p>
          <a:p>
            <a:pPr marL="349250" lvl="0" indent="-349250" defTabSz="914400">
              <a:spcBef>
                <a:spcPts val="2000"/>
              </a:spcBef>
              <a:buFont typeface="Wingdings 2" pitchFamily="18" charset="2"/>
              <a:buChar char=""/>
            </a:pPr>
            <a:r>
              <a:rPr lang="en-US" sz="2400" dirty="0" smtClean="0">
                <a:sym typeface="Wingdings"/>
              </a:rPr>
              <a:t>/lib&lt;</a:t>
            </a:r>
            <a:r>
              <a:rPr lang="en-US" sz="2400" dirty="0" err="1" smtClean="0">
                <a:sym typeface="Wingdings"/>
              </a:rPr>
              <a:t>qual</a:t>
            </a:r>
            <a:r>
              <a:rPr lang="en-US" sz="2400" dirty="0" smtClean="0">
                <a:sym typeface="Wingdings"/>
              </a:rPr>
              <a:t>&gt; : Alternate format essential shared libraries (optional)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sl-SI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4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Forensic sources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Some interesting and rich references</a:t>
            </a:r>
            <a:r>
              <a:rPr lang="sl-SI" dirty="0" smtClean="0"/>
              <a:t>:</a:t>
            </a:r>
            <a:endParaRPr lang="sl-SI" dirty="0" smtClean="0"/>
          </a:p>
          <a:p>
            <a:pPr lvl="1"/>
            <a:r>
              <a:rPr lang="en-US" dirty="0" smtClean="0"/>
              <a:t>B. Carter, </a:t>
            </a:r>
            <a:r>
              <a:rPr lang="en-US" i="1" dirty="0" smtClean="0"/>
              <a:t>File system forensic analysis</a:t>
            </a:r>
            <a:r>
              <a:rPr lang="en-US" dirty="0" smtClean="0"/>
              <a:t>. Addison-Wesley, 2005.</a:t>
            </a:r>
          </a:p>
          <a:p>
            <a:pPr lvl="1"/>
            <a:r>
              <a:rPr lang="en-US" dirty="0" smtClean="0"/>
              <a:t>Gregorio </a:t>
            </a:r>
            <a:r>
              <a:rPr lang="en-US" dirty="0" err="1" smtClean="0"/>
              <a:t>Narváez</a:t>
            </a:r>
            <a:r>
              <a:rPr lang="en-US" dirty="0" smtClean="0"/>
              <a:t>, </a:t>
            </a:r>
            <a:r>
              <a:rPr lang="en-US" i="1" dirty="0" smtClean="0"/>
              <a:t>Taking advantage of Ext3 journaling file system in a forensic investigation</a:t>
            </a:r>
            <a:r>
              <a:rPr lang="en-US" dirty="0" smtClean="0"/>
              <a:t>. SANS Institute, 2007.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40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Root directory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1350" y="1600200"/>
            <a:ext cx="7856538" cy="46392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/home : User home directories (optional)</a:t>
            </a:r>
          </a:p>
          <a:p>
            <a:pPr marL="349250" indent="-349250" defTabSz="914400">
              <a:spcBef>
                <a:spcPts val="2000"/>
              </a:spcBef>
              <a:buFont typeface="Wingdings 2" pitchFamily="18" charset="2"/>
              <a:buChar char=""/>
            </a:pPr>
            <a:r>
              <a:rPr lang="en-US" sz="2400" i="1" dirty="0" smtClean="0">
                <a:sym typeface="Wingdings"/>
              </a:rPr>
              <a:t>/root : Home directory for the root user (optional)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/media : Mount point for removable media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/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mnt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 : Mount point for a temporarily mounted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filesystem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/opt : Add-on application software packages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/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srv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 : Data for services provided by this system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/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tmp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 : Temporary files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lang="en-US" sz="2400" i="1" dirty="0" smtClean="0">
                <a:sym typeface="Wingdings"/>
              </a:rPr>
              <a:t>/</a:t>
            </a:r>
            <a:r>
              <a:rPr lang="en-US" sz="2400" i="1" dirty="0" err="1" smtClean="0">
                <a:sym typeface="Wingdings"/>
              </a:rPr>
              <a:t>usr</a:t>
            </a:r>
            <a:r>
              <a:rPr lang="en-US" sz="2400" i="1" dirty="0" smtClean="0">
                <a:sym typeface="Wingdings"/>
              </a:rPr>
              <a:t>, /</a:t>
            </a:r>
            <a:r>
              <a:rPr lang="en-US" sz="2400" i="1" dirty="0" err="1" smtClean="0">
                <a:sym typeface="Wingdings"/>
              </a:rPr>
              <a:t>var</a:t>
            </a:r>
            <a:r>
              <a:rPr lang="en-US" sz="2400" i="1" dirty="0" smtClean="0">
                <a:sym typeface="Wingdings"/>
              </a:rPr>
              <a:t> : Separate hierarchies</a:t>
            </a:r>
            <a:endParaRPr kumimoji="0" lang="sl-SI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5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/usr </a:t>
            </a:r>
            <a:r>
              <a:rPr lang="en-GB" dirty="0" smtClean="0"/>
              <a:t>directory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ym typeface="Wingdings"/>
              </a:rPr>
              <a:t>Contains read-only files</a:t>
            </a:r>
            <a:endParaRPr lang="sl-SI" dirty="0" smtClean="0">
              <a:sym typeface="Wingdings"/>
            </a:endParaRPr>
          </a:p>
          <a:p>
            <a:r>
              <a:rPr lang="en-GB" dirty="0" smtClean="0">
                <a:sym typeface="Wingdings"/>
              </a:rPr>
              <a:t>Used simultaneously by different systems</a:t>
            </a:r>
            <a:endParaRPr lang="sl-SI" dirty="0" smtClean="0">
              <a:sym typeface="Wingdings"/>
            </a:endParaRPr>
          </a:p>
          <a:p>
            <a:r>
              <a:rPr lang="en-GB" dirty="0" smtClean="0">
                <a:sym typeface="Wingdings"/>
              </a:rPr>
              <a:t>Doesn’t contain files that are specific to a particular system</a:t>
            </a:r>
            <a:endParaRPr lang="sl-SI" dirty="0" smtClean="0">
              <a:sym typeface="Wingdings"/>
            </a:endParaRPr>
          </a:p>
          <a:p>
            <a:r>
              <a:rPr lang="en-GB" dirty="0" smtClean="0">
                <a:sym typeface="Wingdings"/>
              </a:rPr>
              <a:t>Exception</a:t>
            </a:r>
            <a:r>
              <a:rPr lang="sl-SI" dirty="0" smtClean="0">
                <a:sym typeface="Wingdings"/>
              </a:rPr>
              <a:t>: /usr/local, </a:t>
            </a:r>
            <a:r>
              <a:rPr lang="en-GB" dirty="0" smtClean="0">
                <a:sym typeface="Wingdings"/>
              </a:rPr>
              <a:t>which is the local directory of a particular system</a:t>
            </a:r>
            <a:endParaRPr lang="sl-SI" dirty="0" smtClean="0">
              <a:sym typeface="Wingding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6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/var </a:t>
            </a:r>
            <a:r>
              <a:rPr lang="en-GB" dirty="0" smtClean="0"/>
              <a:t>directory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ym typeface="Wingdings"/>
              </a:rPr>
              <a:t>Contains files that change over time</a:t>
            </a:r>
            <a:endParaRPr lang="sl-SI" dirty="0" smtClean="0">
              <a:sym typeface="Wingdings"/>
            </a:endParaRPr>
          </a:p>
          <a:p>
            <a:pPr lvl="1"/>
            <a:r>
              <a:rPr lang="en-GB" dirty="0" smtClean="0">
                <a:sym typeface="Wingdings"/>
              </a:rPr>
              <a:t>Postal and print types(</a:t>
            </a:r>
            <a:r>
              <a:rPr lang="sl-SI" dirty="0" smtClean="0">
                <a:sym typeface="Wingdings"/>
              </a:rPr>
              <a:t>poštne in tiskalniške vrste</a:t>
            </a:r>
            <a:r>
              <a:rPr lang="en-GB" dirty="0" smtClean="0">
                <a:sym typeface="Wingdings"/>
              </a:rPr>
              <a:t>)</a:t>
            </a:r>
            <a:endParaRPr lang="sl-SI" dirty="0" smtClean="0">
              <a:sym typeface="Wingdings"/>
            </a:endParaRPr>
          </a:p>
          <a:p>
            <a:pPr lvl="1"/>
            <a:r>
              <a:rPr lang="en-GB" dirty="0" smtClean="0">
                <a:sym typeface="Wingdings"/>
              </a:rPr>
              <a:t>Logging</a:t>
            </a:r>
            <a:endParaRPr lang="sl-SI" dirty="0" smtClean="0">
              <a:sym typeface="Wingdings"/>
            </a:endParaRPr>
          </a:p>
          <a:p>
            <a:pPr lvl="1"/>
            <a:r>
              <a:rPr lang="en-GB" dirty="0" smtClean="0">
                <a:sym typeface="Wingdings"/>
              </a:rPr>
              <a:t>Data</a:t>
            </a:r>
            <a:r>
              <a:rPr lang="sl-SI" dirty="0" smtClean="0">
                <a:sym typeface="Wingdings"/>
              </a:rPr>
              <a:t> (</a:t>
            </a:r>
            <a:r>
              <a:rPr lang="en-GB" dirty="0" smtClean="0">
                <a:sym typeface="Wingdings"/>
              </a:rPr>
              <a:t>databases </a:t>
            </a:r>
            <a:r>
              <a:rPr lang="en-GB" dirty="0" err="1" smtClean="0">
                <a:sym typeface="Wingdings"/>
              </a:rPr>
              <a:t>etc</a:t>
            </a:r>
            <a:r>
              <a:rPr lang="sl-SI" dirty="0" smtClean="0">
                <a:sym typeface="Wingdings"/>
              </a:rPr>
              <a:t>)</a:t>
            </a:r>
          </a:p>
          <a:p>
            <a:pPr lvl="1"/>
            <a:r>
              <a:rPr lang="en-GB" dirty="0" smtClean="0">
                <a:sym typeface="Wingdings"/>
              </a:rPr>
              <a:t>Temporary files</a:t>
            </a:r>
            <a:endParaRPr lang="sl-SI" dirty="0" smtClean="0">
              <a:sym typeface="Wingding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7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files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ym typeface="Wingdings"/>
              </a:rPr>
              <a:t>Operating system is designed so that system files are user-friendly </a:t>
            </a:r>
            <a:r>
              <a:rPr lang="sl-SI" dirty="0" smtClean="0">
                <a:sym typeface="Wingdings"/>
              </a:rPr>
              <a:t> </a:t>
            </a:r>
            <a:r>
              <a:rPr lang="en-GB" dirty="0" smtClean="0">
                <a:sym typeface="Wingdings"/>
              </a:rPr>
              <a:t>regular text files</a:t>
            </a:r>
            <a:endParaRPr lang="sl-SI" dirty="0" smtClean="0">
              <a:sym typeface="Wingdings"/>
            </a:endParaRPr>
          </a:p>
          <a:p>
            <a:pPr lvl="1"/>
            <a:r>
              <a:rPr lang="en-GB" dirty="0" smtClean="0">
                <a:sym typeface="Wingdings"/>
              </a:rPr>
              <a:t>Configuration files</a:t>
            </a:r>
            <a:r>
              <a:rPr lang="sl-SI" dirty="0" smtClean="0">
                <a:sym typeface="Wingdings"/>
              </a:rPr>
              <a:t>: hosts, syslog.conf, ...</a:t>
            </a:r>
          </a:p>
          <a:p>
            <a:pPr lvl="2"/>
            <a:r>
              <a:rPr lang="en-GB" dirty="0" smtClean="0">
                <a:sym typeface="Wingdings"/>
              </a:rPr>
              <a:t>Usually in the directory </a:t>
            </a:r>
            <a:r>
              <a:rPr lang="sl-SI" dirty="0" smtClean="0">
                <a:sym typeface="Wingdings"/>
              </a:rPr>
              <a:t>etc (/etc, /usr/local/etc, /opt/etc, ...)</a:t>
            </a:r>
          </a:p>
          <a:p>
            <a:pPr lvl="1"/>
            <a:r>
              <a:rPr lang="en-GB" dirty="0" smtClean="0">
                <a:sym typeface="Wingdings"/>
              </a:rPr>
              <a:t>Logging </a:t>
            </a:r>
            <a:r>
              <a:rPr lang="sl-SI" dirty="0" smtClean="0">
                <a:sym typeface="Wingdings"/>
              </a:rPr>
              <a:t>: mail, cups, ...</a:t>
            </a:r>
          </a:p>
          <a:p>
            <a:pPr lvl="2"/>
            <a:r>
              <a:rPr lang="en-GB" dirty="0" smtClean="0">
                <a:sym typeface="Wingdings"/>
              </a:rPr>
              <a:t>Usually in the directory </a:t>
            </a:r>
            <a:r>
              <a:rPr lang="sl-SI" dirty="0" smtClean="0">
                <a:sym typeface="Wingdings"/>
              </a:rPr>
              <a:t>log (/var/log, /usr/local/var/log, /opt/var/log)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8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Configuration files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 $FreeBSD: release/9.0.0/etc/snmpd.config 216595 2010-12-20 17:28:15Z </a:t>
            </a:r>
            <a:r>
              <a:rPr lang="en-US" dirty="0" err="1" smtClean="0">
                <a:sym typeface="Wingdings"/>
              </a:rPr>
              <a:t>syrinx</a:t>
            </a:r>
            <a:r>
              <a:rPr lang="en-US" dirty="0" smtClean="0">
                <a:sym typeface="Wingdings"/>
              </a:rPr>
              <a:t> $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 Example configuration file for bsnmpd(1).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</a:t>
            </a:r>
          </a:p>
          <a:p>
            <a:pPr>
              <a:spcBef>
                <a:spcPts val="0"/>
              </a:spcBef>
              <a:buNone/>
            </a:pPr>
            <a:endParaRPr lang="en-US" dirty="0" smtClean="0">
              <a:sym typeface="Wingdings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 Set some common variables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location := "Room 200"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contact := "</a:t>
            </a:r>
            <a:r>
              <a:rPr lang="en-US" dirty="0" err="1" smtClean="0">
                <a:sym typeface="Wingdings"/>
              </a:rPr>
              <a:t>sysmeister@example.com</a:t>
            </a:r>
            <a:r>
              <a:rPr lang="en-US" dirty="0" smtClean="0">
                <a:sym typeface="Wingdings"/>
              </a:rPr>
              <a:t>"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system := 1     # FreeBSD</a:t>
            </a:r>
          </a:p>
          <a:p>
            <a:pPr>
              <a:spcBef>
                <a:spcPts val="0"/>
              </a:spcBef>
              <a:buNone/>
            </a:pPr>
            <a:r>
              <a:rPr lang="en-US" dirty="0" err="1" smtClean="0">
                <a:sym typeface="Wingdings"/>
              </a:rPr>
              <a:t>traphost</a:t>
            </a:r>
            <a:r>
              <a:rPr lang="en-US" dirty="0" smtClean="0">
                <a:sym typeface="Wingdings"/>
              </a:rPr>
              <a:t> := </a:t>
            </a:r>
            <a:r>
              <a:rPr lang="en-US" dirty="0" err="1" smtClean="0">
                <a:sym typeface="Wingdings"/>
              </a:rPr>
              <a:t>localhost</a:t>
            </a:r>
            <a:endParaRPr lang="en-US" dirty="0" smtClean="0">
              <a:sym typeface="Wingdings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 err="1" smtClean="0">
                <a:sym typeface="Wingdings"/>
              </a:rPr>
              <a:t>trapport</a:t>
            </a:r>
            <a:r>
              <a:rPr lang="en-US" dirty="0" smtClean="0">
                <a:sym typeface="Wingdings"/>
              </a:rPr>
              <a:t> := 162</a:t>
            </a:r>
          </a:p>
          <a:p>
            <a:pPr>
              <a:spcBef>
                <a:spcPts val="0"/>
              </a:spcBef>
              <a:buNone/>
            </a:pPr>
            <a:endParaRPr lang="en-US" dirty="0" smtClean="0">
              <a:sym typeface="Wingdings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 Set the SNMP engine ID.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 The </a:t>
            </a:r>
            <a:r>
              <a:rPr lang="en-US" dirty="0" err="1" smtClean="0">
                <a:sym typeface="Wingdings"/>
              </a:rPr>
              <a:t>snmpEngineID</a:t>
            </a:r>
            <a:r>
              <a:rPr lang="en-US" dirty="0" smtClean="0">
                <a:sym typeface="Wingdings"/>
              </a:rPr>
              <a:t> object required from the SNMPv3 Framework. If not explicitly set via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 this configuration file, an ID is assigned based on the value of the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 </a:t>
            </a:r>
            <a:r>
              <a:rPr lang="en-US" dirty="0" err="1" smtClean="0">
                <a:sym typeface="Wingdings"/>
              </a:rPr>
              <a:t>kern.hostid</a:t>
            </a:r>
            <a:r>
              <a:rPr lang="en-US" dirty="0" smtClean="0">
                <a:sym typeface="Wingdings"/>
              </a:rPr>
              <a:t> variable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 engine := 0x80:0x10:0x08:0x10:0x80:0x25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 </a:t>
            </a:r>
            <a:r>
              <a:rPr lang="en-US" dirty="0" err="1" smtClean="0">
                <a:sym typeface="Wingdings"/>
              </a:rPr>
              <a:t>snmpEngineID</a:t>
            </a:r>
            <a:r>
              <a:rPr lang="en-US" dirty="0" smtClean="0">
                <a:sym typeface="Wingdings"/>
              </a:rPr>
              <a:t> = $(engine)</a:t>
            </a:r>
          </a:p>
          <a:p>
            <a:pPr>
              <a:spcBef>
                <a:spcPts val="0"/>
              </a:spcBef>
              <a:buNone/>
            </a:pPr>
            <a:endParaRPr lang="sl-SI" dirty="0" smtClean="0">
              <a:sym typeface="Wingding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9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28641</TotalTime>
  <Words>2380</Words>
  <Application>Microsoft Office PowerPoint</Application>
  <PresentationFormat>On-screen Show (4:3)</PresentationFormat>
  <Paragraphs>362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Corbel</vt:lpstr>
      <vt:lpstr>Courier</vt:lpstr>
      <vt:lpstr>Courier New</vt:lpstr>
      <vt:lpstr>Wingdings</vt:lpstr>
      <vt:lpstr>Wingdings 2</vt:lpstr>
      <vt:lpstr>Exhibit</vt:lpstr>
      <vt:lpstr>Digital forensics</vt:lpstr>
      <vt:lpstr>Operating system Unix</vt:lpstr>
      <vt:lpstr>File system Hierarchy Standard</vt:lpstr>
      <vt:lpstr>Root directory</vt:lpstr>
      <vt:lpstr>Root directory</vt:lpstr>
      <vt:lpstr>/usr directory</vt:lpstr>
      <vt:lpstr>/var directory</vt:lpstr>
      <vt:lpstr>System files</vt:lpstr>
      <vt:lpstr>Configuration files</vt:lpstr>
      <vt:lpstr>Logging</vt:lpstr>
      <vt:lpstr>Data storage and hiding</vt:lpstr>
      <vt:lpstr>File systems</vt:lpstr>
      <vt:lpstr>File systems</vt:lpstr>
      <vt:lpstr>Time in the Unix operating system</vt:lpstr>
      <vt:lpstr>UFS file systems</vt:lpstr>
      <vt:lpstr>UFS – index node</vt:lpstr>
      <vt:lpstr>UFS – file systems</vt:lpstr>
      <vt:lpstr>UFS – directory file</vt:lpstr>
      <vt:lpstr>UFS – directory entry</vt:lpstr>
      <vt:lpstr>UFS – superblock</vt:lpstr>
      <vt:lpstr>File system ext2</vt:lpstr>
      <vt:lpstr>File system ext2</vt:lpstr>
      <vt:lpstr>File system ext2</vt:lpstr>
      <vt:lpstr>ext2 – index nodes</vt:lpstr>
      <vt:lpstr>ext2 – index nodes</vt:lpstr>
      <vt:lpstr>Directory file</vt:lpstr>
      <vt:lpstr>ext2 – Directory entry</vt:lpstr>
      <vt:lpstr>ext2 – superblock</vt:lpstr>
      <vt:lpstr>File system ext3</vt:lpstr>
      <vt:lpstr>Logs ext3</vt:lpstr>
      <vt:lpstr>Logs ext3</vt:lpstr>
      <vt:lpstr>Logs ext3</vt:lpstr>
      <vt:lpstr>Log ext3</vt:lpstr>
      <vt:lpstr>File systems</vt:lpstr>
      <vt:lpstr>Forensic sources</vt:lpstr>
      <vt:lpstr>Forensic sources</vt:lpstr>
      <vt:lpstr>Forensic sources – research with SleuthKit</vt:lpstr>
      <vt:lpstr>Forensic sources – research with SleuthKit</vt:lpstr>
      <vt:lpstr>Forensic sources</vt:lpstr>
      <vt:lpstr>Forensic sources</vt:lpstr>
    </vt:vector>
  </TitlesOfParts>
  <Company>UL FRI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Digitalna forenzika</dc:title>
  <dc:creator>Andrej (Andy) Brodnik</dc:creator>
  <cp:lastModifiedBy>Windows User</cp:lastModifiedBy>
  <cp:revision>472</cp:revision>
  <cp:lastPrinted>2012-03-01T22:51:30Z</cp:lastPrinted>
  <dcterms:created xsi:type="dcterms:W3CDTF">2013-02-23T21:16:56Z</dcterms:created>
  <dcterms:modified xsi:type="dcterms:W3CDTF">2018-03-07T19:59:09Z</dcterms:modified>
</cp:coreProperties>
</file>