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24.xml.rels" ContentType="application/vnd.openxmlformats-package.relationships+xml"/>
  <Override PartName="/ppt/notesSlides/notesSlide24.xml" ContentType="application/vnd.openxmlformats-officedocument.presentationml.notesSlide+xml"/>
  <Override PartName="/ppt/media/image14.gif" ContentType="image/gif"/>
  <Override PartName="/ppt/media/image1.png" ContentType="image/png"/>
  <Override PartName="/ppt/media/image2.png" ContentType="image/png"/>
  <Override PartName="/ppt/media/image18.png" ContentType="image/png"/>
  <Override PartName="/ppt/media/image17.png" ContentType="image/png"/>
  <Override PartName="/ppt/media/image5.jpeg" ContentType="image/jpeg"/>
  <Override PartName="/ppt/media/image4.jpeg" ContentType="image/jpeg"/>
  <Override PartName="/ppt/media/image3.jpeg" ContentType="image/jpeg"/>
  <Override PartName="/ppt/media/image15.png" ContentType="image/png"/>
  <Override PartName="/ppt/media/image6.jpeg" ContentType="image/jpeg"/>
  <Override PartName="/ppt/media/image16.png" ContentType="image/png"/>
  <Override PartName="/ppt/media/image7.jpeg" ContentType="image/jpeg"/>
  <Override PartName="/ppt/media/image8.jpeg" ContentType="image/jpeg"/>
  <Override PartName="/ppt/media/image9.jpeg" ContentType="image/jpeg"/>
  <Override PartName="/ppt/media/image13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8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45.xml" ContentType="application/vnd.openxmlformats-officedocument.presentationml.slide+xml"/>
  <Override PartName="/ppt/slides/slide20.xml" ContentType="application/vnd.openxmlformats-officedocument.presentationml.slide+xml"/>
  <Override PartName="/ppt/slides/slide46.xml" ContentType="application/vnd.openxmlformats-officedocument.presentationml.slide+xml"/>
  <Override PartName="/ppt/slides/slide21.xml" ContentType="application/vnd.openxmlformats-officedocument.presentationml.slide+xml"/>
  <Override PartName="/ppt/slides/slide47.xml" ContentType="application/vnd.openxmlformats-officedocument.presentationml.slide+xml"/>
  <Override PartName="/ppt/slides/slide22.xml" ContentType="application/vnd.openxmlformats-officedocument.presentationml.slide+xml"/>
  <Override PartName="/ppt/slides/slide48.xml" ContentType="application/vnd.openxmlformats-officedocument.presentationml.slide+xml"/>
  <Override PartName="/ppt/slides/slide23.xml" ContentType="application/vnd.openxmlformats-officedocument.presentationml.slide+xml"/>
  <Override PartName="/ppt/slides/slide4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4.xml.rels" ContentType="application/vnd.openxmlformats-package.relationships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8.xml.rels" ContentType="application/vnd.openxmlformats-package.relationships+xml"/>
  <Override PartName="/ppt/slides/_rels/slide3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3.xml.rels" ContentType="application/vnd.openxmlformats-package.relationships+xml"/>
  <Override PartName="/ppt/slides/_rels/slide3.xml.rels" ContentType="application/vnd.openxmlformats-package.relationships+xml"/>
  <Override PartName="/ppt/slides/_rels/slide45.xml.rels" ContentType="application/vnd.openxmlformats-package.relationships+xml"/>
  <Override PartName="/ppt/slides/_rels/slide4.xml.rels" ContentType="application/vnd.openxmlformats-package.relationships+xml"/>
  <Override PartName="/ppt/slides/_rels/slide35.xml.rels" ContentType="application/vnd.openxmlformats-package.relationships+xml"/>
  <Override PartName="/ppt/slides/_rels/slide5.xml.rels" ContentType="application/vnd.openxmlformats-package.relationships+xml"/>
  <Override PartName="/ppt/slides/_rels/slide36.xml.rels" ContentType="application/vnd.openxmlformats-package.relationships+xml"/>
  <Override PartName="/ppt/slides/_rels/slide6.xml.rels" ContentType="application/vnd.openxmlformats-package.relationships+xml"/>
  <Override PartName="/ppt/slides/_rels/slide17.xml.rels" ContentType="application/vnd.openxmlformats-package.relationships+xml"/>
  <Override PartName="/ppt/slides/_rels/slide46.xml.rels" ContentType="application/vnd.openxmlformats-package.relationships+xml"/>
  <Override PartName="/ppt/slides/_rels/slide18.xml.rels" ContentType="application/vnd.openxmlformats-package.relationships+xml"/>
  <Override PartName="/ppt/slides/_rels/slide47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30.xml.rels" ContentType="application/vnd.openxmlformats-package.relationships+xml"/>
  <Override PartName="/ppt/slides/_rels/slide25.xml.rels" ContentType="application/vnd.openxmlformats-package.relationships+xml"/>
  <Override PartName="/ppt/slides/_rels/slide31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32.xml.rels" ContentType="application/vnd.openxmlformats-package.relationships+xml"/>
  <Override PartName="/ppt/slides/_rels/slide28.xml.rels" ContentType="application/vnd.openxmlformats-package.relationships+xml"/>
  <Override PartName="/ppt/slides/_rels/slide10.xml.rels" ContentType="application/vnd.openxmlformats-package.relationships+xml"/>
  <Override PartName="/ppt/slides/_rels/slide29.xml.rels" ContentType="application/vnd.openxmlformats-package.relationships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ffffff"/>
                </a:solidFill>
                <a:latin typeface="Corbel"/>
              </a:rPr>
              <a:t>Click to move the slide</a:t>
            </a:r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2FD906BF-5444-46CB-908E-5488CF5B066C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packet capture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6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EDE152E-D9A5-4E33-A9C9-A1B2190789DC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787860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18480" y="4023360"/>
            <a:ext cx="787860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55520" y="160020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18480" y="402336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55520" y="402336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253656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82120" y="1600200"/>
            <a:ext cx="253656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5946120" y="1600200"/>
            <a:ext cx="253656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18480" y="4023360"/>
            <a:ext cx="253656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82120" y="4023360"/>
            <a:ext cx="253656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5946120" y="4023360"/>
            <a:ext cx="253656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18480" y="1600200"/>
            <a:ext cx="7878600" cy="463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7878600" cy="463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3844440" cy="463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55520" y="1600200"/>
            <a:ext cx="3844440" cy="463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41520" y="107640"/>
            <a:ext cx="7856280" cy="607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55520" y="1600200"/>
            <a:ext cx="3844440" cy="463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18480" y="402336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18480" y="1600200"/>
            <a:ext cx="7878600" cy="4638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3844440" cy="463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55520" y="160020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55520" y="402336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55520" y="160020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18480" y="4023360"/>
            <a:ext cx="787860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787860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18480" y="4023360"/>
            <a:ext cx="787860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55520" y="160020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18480" y="402336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655520" y="402336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253656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282120" y="1600200"/>
            <a:ext cx="253656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5946120" y="1600200"/>
            <a:ext cx="253656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18480" y="4023360"/>
            <a:ext cx="253656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282120" y="4023360"/>
            <a:ext cx="253656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5946120" y="4023360"/>
            <a:ext cx="253656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7878600" cy="463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3844440" cy="463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55520" y="1600200"/>
            <a:ext cx="3844440" cy="463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41520" y="107640"/>
            <a:ext cx="7856280" cy="607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55520" y="1600200"/>
            <a:ext cx="3844440" cy="463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18480" y="402336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3844440" cy="4638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55520" y="160020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55520" y="402336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55520" y="1600200"/>
            <a:ext cx="384444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18480" y="4023360"/>
            <a:ext cx="7878600" cy="2212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646200" y="1447920"/>
            <a:ext cx="7851240" cy="3200040"/>
          </a:xfrm>
          <a:prstGeom prst="rect">
            <a:avLst/>
          </a:prstGeom>
          <a:noFill/>
          <a:ln>
            <a:round/>
          </a:ln>
          <a:effectLst>
            <a:reflection blurRad="12700" dir="5400000" dist="50800" endPos="15000" rotWithShape="0" stA="25000" sy="-100000"/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658800" y="1537560"/>
            <a:ext cx="7826040" cy="16268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5400" spc="-1" strike="noStrike">
                <a:solidFill>
                  <a:srgbClr val="d9d9d9"/>
                </a:solidFill>
                <a:latin typeface="Corbel"/>
              </a:rPr>
              <a:t>Click to edit Master title style</a:t>
            </a:r>
            <a:endParaRPr b="0" lang="en-US" sz="5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505320" y="6356520"/>
            <a:ext cx="2133360" cy="364680"/>
          </a:xfrm>
          <a:prstGeom prst="rect">
            <a:avLst/>
          </a:prstGeom>
        </p:spPr>
        <p:txBody>
          <a:bodyPr lIns="0" rIns="0" anchor="ctr"/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2/23/12</a:t>
            </a:r>
            <a:endParaRPr b="0" lang="en-US" sz="11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280440" y="6356520"/>
            <a:ext cx="2895120" cy="364680"/>
          </a:xfrm>
          <a:prstGeom prst="rect">
            <a:avLst/>
          </a:prstGeom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Digitalna forenzika</a:t>
            </a:r>
            <a:endParaRPr b="0" lang="en-US" sz="11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077320" y="6356520"/>
            <a:ext cx="761760" cy="364680"/>
          </a:xfrm>
          <a:prstGeom prst="rect">
            <a:avLst/>
          </a:prstGeom>
        </p:spPr>
        <p:txBody>
          <a:bodyPr lIns="0" rIns="0" anchor="ctr"/>
          <a:p>
            <a:pPr algn="r">
              <a:lnSpc>
                <a:spcPct val="100000"/>
              </a:lnSpc>
            </a:pPr>
            <a:fld id="{C55EBDE0-EDFD-49C4-8DF7-B4D4EC028696}" type="slidenum">
              <a:rPr b="0" lang="en-US" sz="1100" spc="-1" strike="noStrike">
                <a:solidFill>
                  <a:srgbClr val="bfbfbf"/>
                </a:solidFill>
                <a:latin typeface="Corbel"/>
              </a:rPr>
              <a:t>&lt;number&gt;</a:t>
            </a:fld>
            <a:endParaRPr b="0" lang="en-US" sz="11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Click to edit the outline text format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Second Outline Level</a:t>
            </a:r>
            <a:endParaRPr b="0" lang="en-US" sz="2000" spc="-1" strike="noStrike">
              <a:solidFill>
                <a:srgbClr val="ffffff"/>
              </a:solidFill>
              <a:latin typeface="Corbe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Corbel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Corbel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latin typeface="Corbe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latin typeface="Corbe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41520" y="107640"/>
            <a:ext cx="7856280" cy="130968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Click to edit Master title style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18480" y="1600200"/>
            <a:ext cx="7878600" cy="4638960"/>
          </a:xfrm>
          <a:prstGeom prst="rect">
            <a:avLst/>
          </a:prstGeom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Click to edit Master text styles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Second level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2" marL="968400" indent="-2822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Third level</a:t>
            </a:r>
            <a:endParaRPr b="0" lang="en-US" sz="2000" spc="-1" strike="noStrike">
              <a:solidFill>
                <a:srgbClr val="ffffff"/>
              </a:solidFill>
              <a:latin typeface="Corbel"/>
            </a:endParaRPr>
          </a:p>
          <a:p>
            <a:pPr lvl="3" marL="1263600" indent="-2948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1800" spc="-1" strike="noStrike">
                <a:solidFill>
                  <a:srgbClr val="ffffff"/>
                </a:solidFill>
                <a:latin typeface="Corbel"/>
              </a:rPr>
              <a:t>Fourth level</a:t>
            </a:r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  <a:p>
            <a:pPr lvl="4" marL="1546200" indent="-2822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1800" spc="-1" strike="noStrike">
                <a:solidFill>
                  <a:srgbClr val="ffffff"/>
                </a:solidFill>
                <a:latin typeface="Corbel"/>
              </a:rPr>
              <a:t>Fifth level</a:t>
            </a:r>
            <a:endParaRPr b="0" lang="en-US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/>
          </p:nvPr>
        </p:nvSpPr>
        <p:spPr>
          <a:xfrm>
            <a:off x="3505320" y="6356520"/>
            <a:ext cx="2133360" cy="364680"/>
          </a:xfrm>
          <a:prstGeom prst="rect">
            <a:avLst/>
          </a:prstGeom>
        </p:spPr>
        <p:txBody>
          <a:bodyPr lIns="0" rIns="0" anchor="ctr"/>
          <a:p>
            <a:pPr algn="ctr"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2/23/12</a:t>
            </a:r>
            <a:endParaRPr b="0" lang="en-US" sz="1100" spc="-1" strike="noStrike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280440" y="6356520"/>
            <a:ext cx="2895120" cy="364680"/>
          </a:xfrm>
          <a:prstGeom prst="rect">
            <a:avLst/>
          </a:prstGeom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Digitalna forenzika</a:t>
            </a:r>
            <a:endParaRPr b="0" lang="en-US" sz="1100" spc="-1" strike="noStrike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8077320" y="6356520"/>
            <a:ext cx="761760" cy="364680"/>
          </a:xfrm>
          <a:prstGeom prst="rect">
            <a:avLst/>
          </a:prstGeom>
        </p:spPr>
        <p:txBody>
          <a:bodyPr lIns="0" rIns="0" anchor="ctr"/>
          <a:p>
            <a:pPr algn="r">
              <a:lnSpc>
                <a:spcPct val="100000"/>
              </a:lnSpc>
            </a:pPr>
            <a:fld id="{8335D67E-65EA-4FE0-9D76-E5B33834FD85}" type="slidenum">
              <a:rPr b="0" lang="en-US" sz="1100" spc="-1" strike="noStrike">
                <a:solidFill>
                  <a:srgbClr val="bfbfbf"/>
                </a:solidFill>
                <a:latin typeface="Corbel"/>
              </a:rPr>
              <a:t>1</a:t>
            </a:fld>
            <a:endParaRPr b="0" lang="en-US" sz="1100" spc="-1" strike="noStrike">
              <a:latin typeface="Times New Roman"/>
            </a:endParaRPr>
          </a:p>
        </p:txBody>
      </p:sp>
      <p:sp>
        <p:nvSpPr>
          <p:cNvPr id="47" name="CustomShape 6"/>
          <p:cNvSpPr/>
          <p:nvPr/>
        </p:nvSpPr>
        <p:spPr>
          <a:xfrm>
            <a:off x="280440" y="1525680"/>
            <a:ext cx="8558280" cy="360"/>
          </a:xfrm>
          <a:custGeom>
            <a:avLst/>
            <a:gdLst/>
            <a:ahLst/>
            <a:rect l="l" t="t" r="r" b="b"/>
            <a:pathLst>
              <a:path w="8592671" h="0">
                <a:moveTo>
                  <a:pt x="0" y="0"/>
                </a:moveTo>
                <a:lnTo>
                  <a:pt x="8592671" y="0"/>
                </a:lnTo>
              </a:path>
            </a:pathLst>
          </a:custGeom>
          <a:noFill/>
          <a:ln w="3240">
            <a:solidFill>
              <a:schemeClr val="tx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7"/>
          <p:cNvSpPr/>
          <p:nvPr/>
        </p:nvSpPr>
        <p:spPr>
          <a:xfrm>
            <a:off x="280440" y="6399360"/>
            <a:ext cx="8558280" cy="360"/>
          </a:xfrm>
          <a:custGeom>
            <a:avLst/>
            <a:gdLst/>
            <a:ahLst/>
            <a:rect l="l" t="t" r="r" b="b"/>
            <a:pathLst>
              <a:path w="8592671" h="0">
                <a:moveTo>
                  <a:pt x="0" y="0"/>
                </a:moveTo>
                <a:lnTo>
                  <a:pt x="8592671" y="0"/>
                </a:lnTo>
              </a:path>
            </a:pathLst>
          </a:custGeom>
          <a:noFill/>
          <a:ln w="3240">
            <a:solidFill>
              <a:schemeClr val="tx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hyperlink" Target="http://www.niksun.com/sandstorm.php" TargetMode="External"/><Relationship Id="rId2" Type="http://schemas.openxmlformats.org/officeDocument/2006/relationships/hyperlink" Target="http://www.niksun.com/sandstorm.php" TargetMode="External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4.gif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hyperlink" Target="http://www.fri.uni-lj.si" TargetMode="External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hyperlink" Target="http://www.iana.org" TargetMode="External"/><Relationship Id="rId2" Type="http://schemas.openxmlformats.org/officeDocument/2006/relationships/hyperlink" Target="http://www.iana.org/domains/root/db/arpa.html" TargetMode="External"/><Relationship Id="rId3" Type="http://schemas.openxmlformats.org/officeDocument/2006/relationships/hyperlink" Target="http://www.iana.org/assignments/port-numbers" TargetMode="External"/><Relationship Id="rId4" Type="http://schemas.openxmlformats.org/officeDocument/2006/relationships/hyperlink" Target="http://www.iana.org/protocols/" TargetMode="External"/><Relationship Id="rId5" Type="http://schemas.openxmlformats.org/officeDocument/2006/relationships/hyperlink" Target="http://www.iana.org/domains/root/db/si.html" TargetMode="External"/><Relationship Id="rId6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658800" y="1537560"/>
            <a:ext cx="7826040" cy="162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5400" spc="-1" strike="noStrike">
                <a:solidFill>
                  <a:srgbClr val="d9d9d9"/>
                </a:solidFill>
                <a:latin typeface="Corbel"/>
              </a:rPr>
              <a:t>Computer Forensics</a:t>
            </a:r>
            <a:endParaRPr b="0" lang="en-US" sz="5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658800" y="3218400"/>
            <a:ext cx="7826040" cy="860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b="0" lang="en-US" sz="1800" spc="-1" strike="noStrike">
                <a:solidFill>
                  <a:srgbClr val="d9d9d9"/>
                </a:solidFill>
                <a:latin typeface="Corbel"/>
              </a:rPr>
              <a:t>Andrej Brodnik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3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641520" y="5471640"/>
            <a:ext cx="8059320" cy="1230120"/>
          </a:xfrm>
          <a:prstGeom prst="roundRect">
            <a:avLst>
              <a:gd name="adj" fmla="val 16667"/>
            </a:avLst>
          </a:prstGeom>
          <a:gradFill rotWithShape="0">
            <a:gsLst>
              <a:gs pos="100000">
                <a:srgbClr val="00b0f0"/>
              </a:gs>
              <a:gs pos="100000">
                <a:schemeClr val="accent3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/>
          </a:gradFill>
          <a:ln>
            <a:round/>
          </a:ln>
          <a:effectLst>
            <a:reflection blurRad="12700" dir="5400000" dist="50800" endPos="15000" rotWithShape="0" stA="25000" sy="-100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7" name="CustomShape 2"/>
          <p:cNvSpPr/>
          <p:nvPr/>
        </p:nvSpPr>
        <p:spPr>
          <a:xfrm>
            <a:off x="685800" y="4798080"/>
            <a:ext cx="8059320" cy="655920"/>
          </a:xfrm>
          <a:prstGeom prst="roundRect">
            <a:avLst>
              <a:gd name="adj" fmla="val 16667"/>
            </a:avLst>
          </a:prstGeom>
          <a:gradFill rotWithShape="0">
            <a:gsLst>
              <a:gs pos="100000">
                <a:srgbClr val="7030a0"/>
              </a:gs>
              <a:gs pos="100000">
                <a:schemeClr val="accent3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16200000"/>
          </a:gradFill>
          <a:ln>
            <a:solidFill>
              <a:srgbClr val="7030a0"/>
            </a:solidFill>
            <a:round/>
          </a:ln>
          <a:effectLst>
            <a:reflection blurRad="12700" dir="5400000" dist="50800" endPos="15000" rotWithShape="0" stA="25000" sy="-100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8" name="CustomShape 3"/>
          <p:cNvSpPr/>
          <p:nvPr/>
        </p:nvSpPr>
        <p:spPr>
          <a:xfrm>
            <a:off x="685800" y="4172760"/>
            <a:ext cx="8059320" cy="655920"/>
          </a:xfrm>
          <a:prstGeom prst="roundRect">
            <a:avLst>
              <a:gd name="adj" fmla="val 16667"/>
            </a:avLst>
          </a:prstGeom>
          <a:gradFill rotWithShape="0">
            <a:gsLst>
              <a:gs pos="100000">
                <a:srgbClr val="92d050"/>
              </a:gs>
              <a:gs pos="100000">
                <a:schemeClr val="accent3">
                  <a:lumMod val="40000"/>
                  <a:lumOff val="60000"/>
                </a:schemeClr>
              </a:gs>
              <a:gs pos="100000">
                <a:schemeClr val="accent1">
                  <a:tint val="90000"/>
                  <a:shade val="100000"/>
                  <a:satMod val="250000"/>
                  <a:lumMod val="150000"/>
                </a:schemeClr>
              </a:gs>
            </a:gsLst>
            <a:lin ang="16200000"/>
          </a:gradFill>
          <a:ln>
            <a:solidFill>
              <a:srgbClr val="92d050"/>
            </a:solidFill>
            <a:round/>
          </a:ln>
          <a:effectLst>
            <a:reflection blurRad="12700" dir="5400000" dist="50800" endPos="15000" rotWithShape="0" stA="25000" sy="-100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9" name="TextShape 4"/>
          <p:cNvSpPr txBox="1"/>
          <p:nvPr/>
        </p:nvSpPr>
        <p:spPr>
          <a:xfrm>
            <a:off x="306360" y="640080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  <p:sp>
        <p:nvSpPr>
          <p:cNvPr id="150" name="CustomShape 5"/>
          <p:cNvSpPr/>
          <p:nvPr/>
        </p:nvSpPr>
        <p:spPr>
          <a:xfrm>
            <a:off x="657360" y="2374200"/>
            <a:ext cx="8059320" cy="1801800"/>
          </a:xfrm>
          <a:prstGeom prst="roundRect">
            <a:avLst>
              <a:gd name="adj" fmla="val 16667"/>
            </a:avLst>
          </a:prstGeom>
          <a:gradFill rotWithShape="0">
            <a:gsLst>
              <a:gs pos="100000">
                <a:srgbClr val="002060"/>
              </a:gs>
              <a:gs pos="100000">
                <a:schemeClr val="accent1">
                  <a:shade val="90000"/>
                  <a:satMod val="200000"/>
                  <a:lumMod val="110000"/>
                </a:schemeClr>
              </a:gs>
              <a:gs pos="100000">
                <a:schemeClr val="accent1">
                  <a:tint val="90000"/>
                  <a:shade val="100000"/>
                  <a:satMod val="250000"/>
                  <a:lumMod val="150000"/>
                </a:schemeClr>
              </a:gs>
            </a:gsLst>
            <a:lin ang="16200000"/>
          </a:gradFill>
          <a:ln>
            <a:solidFill>
              <a:srgbClr val="002060"/>
            </a:solidFill>
            <a:round/>
          </a:ln>
          <a:effectLst>
            <a:reflection blurRad="12700" dir="5400000" dist="50800" endPos="15000" rotWithShape="0" stA="25000" sy="-100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1" name="TextShape 6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Reference models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52" name="TextShape 7"/>
          <p:cNvSpPr txBox="1"/>
          <p:nvPr/>
        </p:nvSpPr>
        <p:spPr>
          <a:xfrm>
            <a:off x="685800" y="1447920"/>
            <a:ext cx="7772040" cy="43430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85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800" spc="-1" strike="noStrike">
                <a:solidFill>
                  <a:srgbClr val="ffffff"/>
                </a:solidFill>
                <a:latin typeface="Corbel"/>
              </a:rPr>
              <a:t>layers of OSI reference model:</a:t>
            </a: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 </a:t>
            </a: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physical, data link, network, transport, session, presentation, application.</a:t>
            </a:r>
            <a:endParaRPr b="0" lang="en-US" sz="2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53" name="CustomShape 8"/>
          <p:cNvSpPr/>
          <p:nvPr/>
        </p:nvSpPr>
        <p:spPr>
          <a:xfrm>
            <a:off x="836640" y="2514600"/>
            <a:ext cx="1752120" cy="380520"/>
          </a:xfrm>
          <a:prstGeom prst="rect">
            <a:avLst/>
          </a:prstGeom>
          <a:solidFill>
            <a:srgbClr val="cc66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application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54" name="CustomShape 9"/>
          <p:cNvSpPr/>
          <p:nvPr/>
        </p:nvSpPr>
        <p:spPr>
          <a:xfrm>
            <a:off x="836640" y="3124080"/>
            <a:ext cx="1752120" cy="380520"/>
          </a:xfrm>
          <a:prstGeom prst="rect">
            <a:avLst/>
          </a:prstGeom>
          <a:solidFill>
            <a:srgbClr val="cc66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presentation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55" name="CustomShape 10"/>
          <p:cNvSpPr/>
          <p:nvPr/>
        </p:nvSpPr>
        <p:spPr>
          <a:xfrm>
            <a:off x="836640" y="3733920"/>
            <a:ext cx="1752120" cy="380520"/>
          </a:xfrm>
          <a:prstGeom prst="rect">
            <a:avLst/>
          </a:prstGeom>
          <a:solidFill>
            <a:srgbClr val="cc66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session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56" name="CustomShape 11"/>
          <p:cNvSpPr/>
          <p:nvPr/>
        </p:nvSpPr>
        <p:spPr>
          <a:xfrm>
            <a:off x="836640" y="4343400"/>
            <a:ext cx="1752120" cy="380520"/>
          </a:xfrm>
          <a:prstGeom prst="rect">
            <a:avLst/>
          </a:prstGeom>
          <a:solidFill>
            <a:srgbClr val="cc66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transport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57" name="CustomShape 12"/>
          <p:cNvSpPr/>
          <p:nvPr/>
        </p:nvSpPr>
        <p:spPr>
          <a:xfrm>
            <a:off x="836640" y="4952880"/>
            <a:ext cx="1752120" cy="380520"/>
          </a:xfrm>
          <a:prstGeom prst="rect">
            <a:avLst/>
          </a:prstGeom>
          <a:solidFill>
            <a:srgbClr val="cc66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network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58" name="CustomShape 13"/>
          <p:cNvSpPr/>
          <p:nvPr/>
        </p:nvSpPr>
        <p:spPr>
          <a:xfrm>
            <a:off x="836640" y="5562720"/>
            <a:ext cx="1752120" cy="380520"/>
          </a:xfrm>
          <a:prstGeom prst="rect">
            <a:avLst/>
          </a:prstGeom>
          <a:solidFill>
            <a:srgbClr val="cc66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data link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59" name="CustomShape 14"/>
          <p:cNvSpPr/>
          <p:nvPr/>
        </p:nvSpPr>
        <p:spPr>
          <a:xfrm>
            <a:off x="836640" y="6248520"/>
            <a:ext cx="1752120" cy="380520"/>
          </a:xfrm>
          <a:prstGeom prst="rect">
            <a:avLst/>
          </a:prstGeom>
          <a:solidFill>
            <a:srgbClr val="cc66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physical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60" name="CustomShape 15"/>
          <p:cNvSpPr/>
          <p:nvPr/>
        </p:nvSpPr>
        <p:spPr>
          <a:xfrm rot="16200000">
            <a:off x="-351720" y="4400640"/>
            <a:ext cx="166284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computer A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61" name="CustomShape 16"/>
          <p:cNvSpPr/>
          <p:nvPr/>
        </p:nvSpPr>
        <p:spPr>
          <a:xfrm flipV="1" rot="16200000">
            <a:off x="8046360" y="4392000"/>
            <a:ext cx="1665000" cy="395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computer B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62" name="Line 17"/>
          <p:cNvSpPr/>
          <p:nvPr/>
        </p:nvSpPr>
        <p:spPr>
          <a:xfrm>
            <a:off x="1676160" y="2819160"/>
            <a:ext cx="360" cy="381240"/>
          </a:xfrm>
          <a:prstGeom prst="line">
            <a:avLst/>
          </a:prstGeom>
          <a:ln w="28440">
            <a:solidFill>
              <a:srgbClr val="00ff99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Line 18"/>
          <p:cNvSpPr/>
          <p:nvPr/>
        </p:nvSpPr>
        <p:spPr>
          <a:xfrm>
            <a:off x="1676160" y="3429000"/>
            <a:ext cx="360" cy="380880"/>
          </a:xfrm>
          <a:prstGeom prst="line">
            <a:avLst/>
          </a:prstGeom>
          <a:ln w="28440">
            <a:solidFill>
              <a:srgbClr val="00ff99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Line 19"/>
          <p:cNvSpPr/>
          <p:nvPr/>
        </p:nvSpPr>
        <p:spPr>
          <a:xfrm>
            <a:off x="1676160" y="4038480"/>
            <a:ext cx="360" cy="380880"/>
          </a:xfrm>
          <a:prstGeom prst="line">
            <a:avLst/>
          </a:prstGeom>
          <a:ln w="28440">
            <a:solidFill>
              <a:srgbClr val="00ff99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Line 20"/>
          <p:cNvSpPr/>
          <p:nvPr/>
        </p:nvSpPr>
        <p:spPr>
          <a:xfrm>
            <a:off x="1676160" y="4647960"/>
            <a:ext cx="360" cy="381240"/>
          </a:xfrm>
          <a:prstGeom prst="line">
            <a:avLst/>
          </a:prstGeom>
          <a:ln w="28440">
            <a:solidFill>
              <a:srgbClr val="00ff99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Line 21"/>
          <p:cNvSpPr/>
          <p:nvPr/>
        </p:nvSpPr>
        <p:spPr>
          <a:xfrm>
            <a:off x="1676160" y="5257800"/>
            <a:ext cx="360" cy="380880"/>
          </a:xfrm>
          <a:prstGeom prst="line">
            <a:avLst/>
          </a:prstGeom>
          <a:ln w="28440">
            <a:solidFill>
              <a:srgbClr val="00ff99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Line 22"/>
          <p:cNvSpPr/>
          <p:nvPr/>
        </p:nvSpPr>
        <p:spPr>
          <a:xfrm>
            <a:off x="1676160" y="5881680"/>
            <a:ext cx="360" cy="380880"/>
          </a:xfrm>
          <a:prstGeom prst="line">
            <a:avLst/>
          </a:prstGeom>
          <a:ln w="28440">
            <a:solidFill>
              <a:srgbClr val="00ff99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23"/>
          <p:cNvSpPr/>
          <p:nvPr/>
        </p:nvSpPr>
        <p:spPr>
          <a:xfrm>
            <a:off x="6781680" y="2514600"/>
            <a:ext cx="1752120" cy="380520"/>
          </a:xfrm>
          <a:prstGeom prst="rect">
            <a:avLst/>
          </a:prstGeom>
          <a:solidFill>
            <a:srgbClr val="cc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application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69" name="CustomShape 24"/>
          <p:cNvSpPr/>
          <p:nvPr/>
        </p:nvSpPr>
        <p:spPr>
          <a:xfrm>
            <a:off x="6781680" y="3124080"/>
            <a:ext cx="1752120" cy="380520"/>
          </a:xfrm>
          <a:prstGeom prst="rect">
            <a:avLst/>
          </a:prstGeom>
          <a:solidFill>
            <a:srgbClr val="cc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presentation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0" name="CustomShape 25"/>
          <p:cNvSpPr/>
          <p:nvPr/>
        </p:nvSpPr>
        <p:spPr>
          <a:xfrm>
            <a:off x="6781680" y="3733920"/>
            <a:ext cx="1752120" cy="380520"/>
          </a:xfrm>
          <a:prstGeom prst="rect">
            <a:avLst/>
          </a:prstGeom>
          <a:solidFill>
            <a:srgbClr val="cc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session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1" name="CustomShape 26"/>
          <p:cNvSpPr/>
          <p:nvPr/>
        </p:nvSpPr>
        <p:spPr>
          <a:xfrm>
            <a:off x="6781680" y="4343400"/>
            <a:ext cx="1752120" cy="380520"/>
          </a:xfrm>
          <a:prstGeom prst="rect">
            <a:avLst/>
          </a:prstGeom>
          <a:solidFill>
            <a:srgbClr val="cc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transport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2" name="CustomShape 27"/>
          <p:cNvSpPr/>
          <p:nvPr/>
        </p:nvSpPr>
        <p:spPr>
          <a:xfrm>
            <a:off x="6781680" y="4952880"/>
            <a:ext cx="1752120" cy="380520"/>
          </a:xfrm>
          <a:prstGeom prst="rect">
            <a:avLst/>
          </a:prstGeom>
          <a:solidFill>
            <a:srgbClr val="cc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network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3" name="CustomShape 28"/>
          <p:cNvSpPr/>
          <p:nvPr/>
        </p:nvSpPr>
        <p:spPr>
          <a:xfrm>
            <a:off x="6781680" y="5562720"/>
            <a:ext cx="1752120" cy="380520"/>
          </a:xfrm>
          <a:prstGeom prst="rect">
            <a:avLst/>
          </a:prstGeom>
          <a:solidFill>
            <a:srgbClr val="cc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data link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4" name="CustomShape 29"/>
          <p:cNvSpPr/>
          <p:nvPr/>
        </p:nvSpPr>
        <p:spPr>
          <a:xfrm>
            <a:off x="6781680" y="6248520"/>
            <a:ext cx="1752120" cy="380520"/>
          </a:xfrm>
          <a:prstGeom prst="rect">
            <a:avLst/>
          </a:prstGeom>
          <a:solidFill>
            <a:srgbClr val="cc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physical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5" name="Line 30"/>
          <p:cNvSpPr/>
          <p:nvPr/>
        </p:nvSpPr>
        <p:spPr>
          <a:xfrm>
            <a:off x="7621560" y="2819160"/>
            <a:ext cx="360" cy="381240"/>
          </a:xfrm>
          <a:prstGeom prst="line">
            <a:avLst/>
          </a:prstGeom>
          <a:ln w="28440">
            <a:solidFill>
              <a:srgbClr val="00ff99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Line 31"/>
          <p:cNvSpPr/>
          <p:nvPr/>
        </p:nvSpPr>
        <p:spPr>
          <a:xfrm>
            <a:off x="7621560" y="3429000"/>
            <a:ext cx="360" cy="380880"/>
          </a:xfrm>
          <a:prstGeom prst="line">
            <a:avLst/>
          </a:prstGeom>
          <a:ln w="28440">
            <a:solidFill>
              <a:srgbClr val="00ff99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Line 32"/>
          <p:cNvSpPr/>
          <p:nvPr/>
        </p:nvSpPr>
        <p:spPr>
          <a:xfrm>
            <a:off x="7621560" y="4038480"/>
            <a:ext cx="360" cy="380880"/>
          </a:xfrm>
          <a:prstGeom prst="line">
            <a:avLst/>
          </a:prstGeom>
          <a:ln w="28440">
            <a:solidFill>
              <a:srgbClr val="00ff99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Line 33"/>
          <p:cNvSpPr/>
          <p:nvPr/>
        </p:nvSpPr>
        <p:spPr>
          <a:xfrm>
            <a:off x="7621560" y="4647960"/>
            <a:ext cx="360" cy="381240"/>
          </a:xfrm>
          <a:prstGeom prst="line">
            <a:avLst/>
          </a:prstGeom>
          <a:ln w="28440">
            <a:solidFill>
              <a:srgbClr val="00ff99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Line 34"/>
          <p:cNvSpPr/>
          <p:nvPr/>
        </p:nvSpPr>
        <p:spPr>
          <a:xfrm>
            <a:off x="7621560" y="5257800"/>
            <a:ext cx="360" cy="380880"/>
          </a:xfrm>
          <a:prstGeom prst="line">
            <a:avLst/>
          </a:prstGeom>
          <a:ln w="28440">
            <a:solidFill>
              <a:srgbClr val="00ff99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Line 35"/>
          <p:cNvSpPr/>
          <p:nvPr/>
        </p:nvSpPr>
        <p:spPr>
          <a:xfrm>
            <a:off x="7621560" y="5881680"/>
            <a:ext cx="360" cy="380880"/>
          </a:xfrm>
          <a:prstGeom prst="line">
            <a:avLst/>
          </a:prstGeom>
          <a:ln w="28440">
            <a:solidFill>
              <a:srgbClr val="00ff99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Line 36"/>
          <p:cNvSpPr/>
          <p:nvPr/>
        </p:nvSpPr>
        <p:spPr>
          <a:xfrm>
            <a:off x="1828800" y="2971800"/>
            <a:ext cx="1241280" cy="360"/>
          </a:xfrm>
          <a:prstGeom prst="line">
            <a:avLst/>
          </a:prstGeom>
          <a:ln w="28440">
            <a:solidFill>
              <a:schemeClr val="folHlink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37"/>
          <p:cNvSpPr/>
          <p:nvPr/>
        </p:nvSpPr>
        <p:spPr>
          <a:xfrm>
            <a:off x="2955600" y="2792520"/>
            <a:ext cx="1315080" cy="395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interface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83" name="Line 38"/>
          <p:cNvSpPr/>
          <p:nvPr/>
        </p:nvSpPr>
        <p:spPr>
          <a:xfrm>
            <a:off x="2743200" y="2666880"/>
            <a:ext cx="3886200" cy="360"/>
          </a:xfrm>
          <a:prstGeom prst="line">
            <a:avLst/>
          </a:prstGeom>
          <a:ln w="28440">
            <a:solidFill>
              <a:srgbClr val="66ccff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39"/>
          <p:cNvSpPr/>
          <p:nvPr/>
        </p:nvSpPr>
        <p:spPr>
          <a:xfrm>
            <a:off x="5036040" y="2776680"/>
            <a:ext cx="1216080" cy="395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protocol</a:t>
            </a:r>
            <a:endParaRPr b="0" lang="en-US" sz="2000" spc="-1" strike="noStrike">
              <a:latin typeface="Arial"/>
            </a:endParaRPr>
          </a:p>
        </p:txBody>
      </p:sp>
      <p:grpSp>
        <p:nvGrpSpPr>
          <p:cNvPr id="185" name="Group 40"/>
          <p:cNvGrpSpPr/>
          <p:nvPr/>
        </p:nvGrpSpPr>
        <p:grpSpPr>
          <a:xfrm>
            <a:off x="3352680" y="4952880"/>
            <a:ext cx="914040" cy="1676160"/>
            <a:chOff x="3352680" y="4952880"/>
            <a:chExt cx="914040" cy="1676160"/>
          </a:xfrm>
        </p:grpSpPr>
        <p:sp>
          <p:nvSpPr>
            <p:cNvPr id="186" name="CustomShape 41"/>
            <p:cNvSpPr/>
            <p:nvPr/>
          </p:nvSpPr>
          <p:spPr>
            <a:xfrm>
              <a:off x="3352680" y="4952880"/>
              <a:ext cx="914040" cy="380520"/>
            </a:xfrm>
            <a:prstGeom prst="rect">
              <a:avLst/>
            </a:prstGeom>
            <a:solidFill>
              <a:srgbClr val="ff996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/>
            <a:p>
              <a:pPr algn="ctr">
                <a:lnSpc>
                  <a:spcPct val="100000"/>
                </a:lnSpc>
              </a:pPr>
              <a:r>
                <a:rPr b="0" lang="en-US" sz="2000" spc="-1" strike="noStrike">
                  <a:solidFill>
                    <a:srgbClr val="ffffff"/>
                  </a:solidFill>
                  <a:latin typeface="Corbel"/>
                </a:rPr>
                <a:t>network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187" name="CustomShape 42"/>
            <p:cNvSpPr/>
            <p:nvPr/>
          </p:nvSpPr>
          <p:spPr>
            <a:xfrm>
              <a:off x="3352680" y="5562720"/>
              <a:ext cx="914040" cy="380520"/>
            </a:xfrm>
            <a:prstGeom prst="rect">
              <a:avLst/>
            </a:prstGeom>
            <a:solidFill>
              <a:srgbClr val="ff996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/>
            <a:p>
              <a:pPr algn="ctr">
                <a:lnSpc>
                  <a:spcPct val="100000"/>
                </a:lnSpc>
              </a:pPr>
              <a:r>
                <a:rPr b="0" lang="en-US" sz="2000" spc="-1" strike="noStrike">
                  <a:solidFill>
                    <a:srgbClr val="ffffff"/>
                  </a:solidFill>
                  <a:latin typeface="Corbel"/>
                </a:rPr>
                <a:t>data link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188" name="CustomShape 43"/>
            <p:cNvSpPr/>
            <p:nvPr/>
          </p:nvSpPr>
          <p:spPr>
            <a:xfrm>
              <a:off x="3352680" y="6248520"/>
              <a:ext cx="914040" cy="380520"/>
            </a:xfrm>
            <a:prstGeom prst="rect">
              <a:avLst/>
            </a:prstGeom>
            <a:solidFill>
              <a:srgbClr val="ff996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/>
            <a:p>
              <a:pPr algn="ctr">
                <a:lnSpc>
                  <a:spcPct val="100000"/>
                </a:lnSpc>
              </a:pPr>
              <a:r>
                <a:rPr b="0" lang="en-US" sz="2000" spc="-1" strike="noStrike">
                  <a:solidFill>
                    <a:srgbClr val="ffffff"/>
                  </a:solidFill>
                  <a:latin typeface="Corbel"/>
                </a:rPr>
                <a:t>physical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189" name="Line 44"/>
            <p:cNvSpPr/>
            <p:nvPr/>
          </p:nvSpPr>
          <p:spPr>
            <a:xfrm>
              <a:off x="3790800" y="5257800"/>
              <a:ext cx="360" cy="380880"/>
            </a:xfrm>
            <a:prstGeom prst="line">
              <a:avLst/>
            </a:prstGeom>
            <a:ln w="28440">
              <a:solidFill>
                <a:srgbClr val="00ff99"/>
              </a:solidFill>
              <a:round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0" name="Line 45"/>
            <p:cNvSpPr/>
            <p:nvPr/>
          </p:nvSpPr>
          <p:spPr>
            <a:xfrm>
              <a:off x="3790800" y="5881680"/>
              <a:ext cx="360" cy="380880"/>
            </a:xfrm>
            <a:prstGeom prst="line">
              <a:avLst/>
            </a:prstGeom>
            <a:ln w="28440">
              <a:solidFill>
                <a:srgbClr val="00ff99"/>
              </a:solidFill>
              <a:round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91" name="Group 46"/>
          <p:cNvGrpSpPr/>
          <p:nvPr/>
        </p:nvGrpSpPr>
        <p:grpSpPr>
          <a:xfrm>
            <a:off x="5105520" y="4952880"/>
            <a:ext cx="914040" cy="1676160"/>
            <a:chOff x="5105520" y="4952880"/>
            <a:chExt cx="914040" cy="1676160"/>
          </a:xfrm>
        </p:grpSpPr>
        <p:sp>
          <p:nvSpPr>
            <p:cNvPr id="192" name="CustomShape 47"/>
            <p:cNvSpPr/>
            <p:nvPr/>
          </p:nvSpPr>
          <p:spPr>
            <a:xfrm>
              <a:off x="5105520" y="4952880"/>
              <a:ext cx="914040" cy="380520"/>
            </a:xfrm>
            <a:prstGeom prst="rect">
              <a:avLst/>
            </a:prstGeom>
            <a:solidFill>
              <a:srgbClr val="ff996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/>
            <a:p>
              <a:pPr algn="ctr">
                <a:lnSpc>
                  <a:spcPct val="100000"/>
                </a:lnSpc>
              </a:pPr>
              <a:r>
                <a:rPr b="0" lang="en-US" sz="2000" spc="-1" strike="noStrike">
                  <a:solidFill>
                    <a:srgbClr val="ffffff"/>
                  </a:solidFill>
                  <a:latin typeface="Corbel"/>
                </a:rPr>
                <a:t>network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193" name="CustomShape 48"/>
            <p:cNvSpPr/>
            <p:nvPr/>
          </p:nvSpPr>
          <p:spPr>
            <a:xfrm>
              <a:off x="5105520" y="5562720"/>
              <a:ext cx="914040" cy="380520"/>
            </a:xfrm>
            <a:prstGeom prst="rect">
              <a:avLst/>
            </a:prstGeom>
            <a:solidFill>
              <a:srgbClr val="ff996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/>
            <a:p>
              <a:pPr algn="ctr">
                <a:lnSpc>
                  <a:spcPct val="100000"/>
                </a:lnSpc>
              </a:pPr>
              <a:r>
                <a:rPr b="0" lang="en-US" sz="2000" spc="-1" strike="noStrike">
                  <a:solidFill>
                    <a:srgbClr val="ffffff"/>
                  </a:solidFill>
                  <a:latin typeface="Corbel"/>
                </a:rPr>
                <a:t>data link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194" name="CustomShape 49"/>
            <p:cNvSpPr/>
            <p:nvPr/>
          </p:nvSpPr>
          <p:spPr>
            <a:xfrm>
              <a:off x="5105520" y="6248520"/>
              <a:ext cx="914040" cy="380520"/>
            </a:xfrm>
            <a:prstGeom prst="rect">
              <a:avLst/>
            </a:prstGeom>
            <a:solidFill>
              <a:srgbClr val="ff9966"/>
            </a:solidFill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/>
            <a:p>
              <a:pPr algn="ctr">
                <a:lnSpc>
                  <a:spcPct val="100000"/>
                </a:lnSpc>
              </a:pPr>
              <a:r>
                <a:rPr b="0" lang="en-US" sz="2000" spc="-1" strike="noStrike">
                  <a:solidFill>
                    <a:srgbClr val="ffffff"/>
                  </a:solidFill>
                  <a:latin typeface="Corbel"/>
                </a:rPr>
                <a:t>physical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195" name="Line 50"/>
            <p:cNvSpPr/>
            <p:nvPr/>
          </p:nvSpPr>
          <p:spPr>
            <a:xfrm>
              <a:off x="5543280" y="5257800"/>
              <a:ext cx="360" cy="380880"/>
            </a:xfrm>
            <a:prstGeom prst="line">
              <a:avLst/>
            </a:prstGeom>
            <a:ln w="28440">
              <a:solidFill>
                <a:srgbClr val="00ff99"/>
              </a:solidFill>
              <a:round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" name="Line 51"/>
            <p:cNvSpPr/>
            <p:nvPr/>
          </p:nvSpPr>
          <p:spPr>
            <a:xfrm>
              <a:off x="5543280" y="5881680"/>
              <a:ext cx="360" cy="380880"/>
            </a:xfrm>
            <a:prstGeom prst="line">
              <a:avLst/>
            </a:prstGeom>
            <a:ln w="28440">
              <a:solidFill>
                <a:srgbClr val="00ff99"/>
              </a:solidFill>
              <a:round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7" name="Line 52"/>
          <p:cNvSpPr/>
          <p:nvPr/>
        </p:nvSpPr>
        <p:spPr>
          <a:xfrm>
            <a:off x="2743200" y="3276360"/>
            <a:ext cx="3886200" cy="360"/>
          </a:xfrm>
          <a:prstGeom prst="line">
            <a:avLst/>
          </a:prstGeom>
          <a:ln w="28440">
            <a:solidFill>
              <a:srgbClr val="66ccff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Line 53"/>
          <p:cNvSpPr/>
          <p:nvPr/>
        </p:nvSpPr>
        <p:spPr>
          <a:xfrm>
            <a:off x="2743200" y="3886200"/>
            <a:ext cx="3886200" cy="360"/>
          </a:xfrm>
          <a:prstGeom prst="line">
            <a:avLst/>
          </a:prstGeom>
          <a:ln w="28440">
            <a:solidFill>
              <a:srgbClr val="66ccff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Line 54"/>
          <p:cNvSpPr/>
          <p:nvPr/>
        </p:nvSpPr>
        <p:spPr>
          <a:xfrm>
            <a:off x="2743200" y="4495680"/>
            <a:ext cx="3886200" cy="360"/>
          </a:xfrm>
          <a:prstGeom prst="line">
            <a:avLst/>
          </a:prstGeom>
          <a:ln w="28440">
            <a:solidFill>
              <a:srgbClr val="66ccff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Line 55"/>
          <p:cNvSpPr/>
          <p:nvPr/>
        </p:nvSpPr>
        <p:spPr>
          <a:xfrm>
            <a:off x="2743200" y="5133960"/>
            <a:ext cx="457200" cy="360"/>
          </a:xfrm>
          <a:prstGeom prst="line">
            <a:avLst/>
          </a:prstGeom>
          <a:ln w="28440">
            <a:solidFill>
              <a:srgbClr val="66ccff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Line 56"/>
          <p:cNvSpPr/>
          <p:nvPr/>
        </p:nvSpPr>
        <p:spPr>
          <a:xfrm>
            <a:off x="2743200" y="5729040"/>
            <a:ext cx="457200" cy="360"/>
          </a:xfrm>
          <a:prstGeom prst="line">
            <a:avLst/>
          </a:prstGeom>
          <a:ln w="28440">
            <a:solidFill>
              <a:srgbClr val="66ccff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Line 57"/>
          <p:cNvSpPr/>
          <p:nvPr/>
        </p:nvSpPr>
        <p:spPr>
          <a:xfrm>
            <a:off x="2743200" y="6400800"/>
            <a:ext cx="457200" cy="360"/>
          </a:xfrm>
          <a:prstGeom prst="line">
            <a:avLst/>
          </a:prstGeom>
          <a:ln w="28440">
            <a:solidFill>
              <a:srgbClr val="66ccff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Line 58"/>
          <p:cNvSpPr/>
          <p:nvPr/>
        </p:nvSpPr>
        <p:spPr>
          <a:xfrm>
            <a:off x="4466880" y="5133960"/>
            <a:ext cx="457200" cy="360"/>
          </a:xfrm>
          <a:prstGeom prst="line">
            <a:avLst/>
          </a:prstGeom>
          <a:ln w="28440">
            <a:solidFill>
              <a:srgbClr val="66ccff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Line 59"/>
          <p:cNvSpPr/>
          <p:nvPr/>
        </p:nvSpPr>
        <p:spPr>
          <a:xfrm>
            <a:off x="4466880" y="5729040"/>
            <a:ext cx="457200" cy="360"/>
          </a:xfrm>
          <a:prstGeom prst="line">
            <a:avLst/>
          </a:prstGeom>
          <a:ln w="28440">
            <a:solidFill>
              <a:srgbClr val="66ccff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Line 60"/>
          <p:cNvSpPr/>
          <p:nvPr/>
        </p:nvSpPr>
        <p:spPr>
          <a:xfrm>
            <a:off x="4466880" y="6400800"/>
            <a:ext cx="457200" cy="360"/>
          </a:xfrm>
          <a:prstGeom prst="line">
            <a:avLst/>
          </a:prstGeom>
          <a:ln w="28440">
            <a:solidFill>
              <a:srgbClr val="66ccff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Line 61"/>
          <p:cNvSpPr/>
          <p:nvPr/>
        </p:nvSpPr>
        <p:spPr>
          <a:xfrm>
            <a:off x="6172200" y="5119560"/>
            <a:ext cx="457200" cy="360"/>
          </a:xfrm>
          <a:prstGeom prst="line">
            <a:avLst/>
          </a:prstGeom>
          <a:ln w="28440">
            <a:solidFill>
              <a:srgbClr val="66ccff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Line 62"/>
          <p:cNvSpPr/>
          <p:nvPr/>
        </p:nvSpPr>
        <p:spPr>
          <a:xfrm>
            <a:off x="6172200" y="5715000"/>
            <a:ext cx="457200" cy="360"/>
          </a:xfrm>
          <a:prstGeom prst="line">
            <a:avLst/>
          </a:prstGeom>
          <a:ln w="28440">
            <a:solidFill>
              <a:srgbClr val="66ccff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Line 63"/>
          <p:cNvSpPr/>
          <p:nvPr/>
        </p:nvSpPr>
        <p:spPr>
          <a:xfrm>
            <a:off x="6172200" y="6386400"/>
            <a:ext cx="457200" cy="360"/>
          </a:xfrm>
          <a:prstGeom prst="line">
            <a:avLst/>
          </a:prstGeom>
          <a:ln w="28440">
            <a:solidFill>
              <a:srgbClr val="66ccff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Line 64"/>
          <p:cNvSpPr/>
          <p:nvPr/>
        </p:nvSpPr>
        <p:spPr>
          <a:xfrm flipH="1">
            <a:off x="1828800" y="3047760"/>
            <a:ext cx="1218960" cy="533520"/>
          </a:xfrm>
          <a:prstGeom prst="line">
            <a:avLst/>
          </a:prstGeom>
          <a:ln w="22320">
            <a:solidFill>
              <a:schemeClr val="folHlink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Line 65"/>
          <p:cNvSpPr/>
          <p:nvPr/>
        </p:nvSpPr>
        <p:spPr>
          <a:xfrm flipH="1">
            <a:off x="4114800" y="3124080"/>
            <a:ext cx="1066680" cy="685800"/>
          </a:xfrm>
          <a:prstGeom prst="line">
            <a:avLst/>
          </a:prstGeom>
          <a:ln w="28440">
            <a:solidFill>
              <a:schemeClr val="folHlink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Line 66"/>
          <p:cNvSpPr/>
          <p:nvPr/>
        </p:nvSpPr>
        <p:spPr>
          <a:xfrm flipH="1">
            <a:off x="4038480" y="3124080"/>
            <a:ext cx="1295280" cy="1295280"/>
          </a:xfrm>
          <a:prstGeom prst="line">
            <a:avLst/>
          </a:prstGeom>
          <a:ln w="28440">
            <a:solidFill>
              <a:schemeClr val="folHlink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3363120" y="56293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Digitalna forenzika</a:t>
            </a:r>
            <a:endParaRPr b="0" lang="en-US" sz="1100" spc="-1" strike="noStrike">
              <a:latin typeface="Times New Roman"/>
            </a:endParaRPr>
          </a:p>
        </p:txBody>
      </p:sp>
      <p:sp>
        <p:nvSpPr>
          <p:cNvPr id="213" name="TextShape 2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Reference model – TCP/IP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14" name="TextShape 3"/>
          <p:cNvSpPr txBox="1"/>
          <p:nvPr/>
        </p:nvSpPr>
        <p:spPr>
          <a:xfrm>
            <a:off x="618480" y="1600200"/>
            <a:ext cx="7878600" cy="1989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9200" indent="-348840">
              <a:lnSpc>
                <a:spcPct val="85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TCP/IP reference model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85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  <a:ea typeface="ＭＳ Ｐゴシック"/>
              </a:rPr>
              <a:t>is the foundation of the internet and </a:t>
            </a:r>
            <a:r>
              <a:rPr b="0" i="1" lang="en-US" sz="2200" spc="-1" strike="noStrike">
                <a:solidFill>
                  <a:srgbClr val="ffffff"/>
                </a:solidFill>
                <a:latin typeface="Corbel"/>
                <a:ea typeface="ＭＳ Ｐゴシック"/>
              </a:rPr>
              <a:t>de facto</a:t>
            </a:r>
            <a:r>
              <a:rPr b="0" lang="en-US" sz="2200" spc="-1" strike="noStrike">
                <a:solidFill>
                  <a:srgbClr val="ffffff"/>
                </a:solidFill>
                <a:latin typeface="Corbel"/>
                <a:ea typeface="ＭＳ Ｐゴシック"/>
              </a:rPr>
              <a:t> standard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85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  <a:ea typeface="ＭＳ Ｐゴシック"/>
              </a:rPr>
              <a:t>no presentation or session layers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85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  <a:ea typeface="ＭＳ Ｐゴシック"/>
              </a:rPr>
              <a:t>physical and data link layers are combined in so called “Host-to-network” layer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85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  <a:ea typeface="ＭＳ Ｐゴシック"/>
              </a:rPr>
              <a:t>data link layer is composed of MAC and LLC (IEEE 802)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15" name="CustomShape 4"/>
          <p:cNvSpPr/>
          <p:nvPr/>
        </p:nvSpPr>
        <p:spPr>
          <a:xfrm>
            <a:off x="685800" y="3479760"/>
            <a:ext cx="5790960" cy="2514240"/>
          </a:xfrm>
          <a:prstGeom prst="rect">
            <a:avLst/>
          </a:prstGeom>
          <a:solidFill>
            <a:srgbClr val="ffff00"/>
          </a:solidFill>
          <a:ln w="2844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Line 5"/>
          <p:cNvSpPr/>
          <p:nvPr/>
        </p:nvSpPr>
        <p:spPr>
          <a:xfrm>
            <a:off x="685800" y="4698720"/>
            <a:ext cx="579096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Line 6"/>
          <p:cNvSpPr/>
          <p:nvPr/>
        </p:nvSpPr>
        <p:spPr>
          <a:xfrm>
            <a:off x="685800" y="4089240"/>
            <a:ext cx="579096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Line 7"/>
          <p:cNvSpPr/>
          <p:nvPr/>
        </p:nvSpPr>
        <p:spPr>
          <a:xfrm>
            <a:off x="685800" y="5308560"/>
            <a:ext cx="579096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19" name="Group 8"/>
          <p:cNvGrpSpPr/>
          <p:nvPr/>
        </p:nvGrpSpPr>
        <p:grpSpPr>
          <a:xfrm>
            <a:off x="391320" y="5310360"/>
            <a:ext cx="8310600" cy="716040"/>
            <a:chOff x="391320" y="5310360"/>
            <a:chExt cx="8310600" cy="716040"/>
          </a:xfrm>
        </p:grpSpPr>
        <p:sp>
          <p:nvSpPr>
            <p:cNvPr id="220" name="CustomShape 9"/>
            <p:cNvSpPr/>
            <p:nvPr/>
          </p:nvSpPr>
          <p:spPr>
            <a:xfrm>
              <a:off x="6701040" y="5326200"/>
              <a:ext cx="2000880" cy="7002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en-US" sz="2000" spc="-1" strike="noStrike">
                  <a:solidFill>
                    <a:srgbClr val="ffffff"/>
                  </a:solidFill>
                  <a:latin typeface="Corbel"/>
                </a:rPr>
                <a:t>physical and</a:t>
              </a:r>
              <a:endParaRPr b="0" lang="en-US" sz="20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0" lang="en-US" sz="2000" spc="-1" strike="noStrike">
                  <a:solidFill>
                    <a:srgbClr val="ffffff"/>
                  </a:solidFill>
                  <a:latin typeface="Corbel"/>
                </a:rPr>
                <a:t>data link layer</a:t>
              </a:r>
              <a:endParaRPr b="0" lang="en-US" sz="2000" spc="-1" strike="noStrike">
                <a:latin typeface="Arial"/>
              </a:endParaRPr>
            </a:p>
          </p:txBody>
        </p:sp>
        <p:grpSp>
          <p:nvGrpSpPr>
            <p:cNvPr id="221" name="Group 10"/>
            <p:cNvGrpSpPr/>
            <p:nvPr/>
          </p:nvGrpSpPr>
          <p:grpSpPr>
            <a:xfrm>
              <a:off x="391320" y="5310360"/>
              <a:ext cx="5638680" cy="684000"/>
              <a:chOff x="391320" y="5310360"/>
              <a:chExt cx="5638680" cy="684000"/>
            </a:xfrm>
          </p:grpSpPr>
          <p:sp>
            <p:nvSpPr>
              <p:cNvPr id="222" name="CustomShape 11"/>
              <p:cNvSpPr/>
              <p:nvPr/>
            </p:nvSpPr>
            <p:spPr>
              <a:xfrm>
                <a:off x="1001160" y="5411880"/>
                <a:ext cx="1447560" cy="452160"/>
              </a:xfrm>
              <a:prstGeom prst="rect">
                <a:avLst/>
              </a:prstGeom>
              <a:solidFill>
                <a:srgbClr val="00b0f0"/>
              </a:solidFill>
              <a:ln w="9360">
                <a:solidFill>
                  <a:schemeClr val="tx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/>
              <a:p>
                <a:pPr algn="ctr">
                  <a:lnSpc>
                    <a:spcPct val="100000"/>
                  </a:lnSpc>
                </a:pPr>
                <a:r>
                  <a:rPr b="0" lang="en-US" sz="2000" spc="-1" strike="noStrike">
                    <a:solidFill>
                      <a:srgbClr val="ffffff"/>
                    </a:solidFill>
                    <a:latin typeface="Corbel"/>
                  </a:rPr>
                  <a:t>ARPANET</a:t>
                </a:r>
                <a:endParaRPr b="0" lang="en-US" sz="2000" spc="-1" strike="noStrike">
                  <a:latin typeface="Arial"/>
                </a:endParaRPr>
              </a:p>
            </p:txBody>
          </p:sp>
          <p:sp>
            <p:nvSpPr>
              <p:cNvPr id="223" name="CustomShape 12"/>
              <p:cNvSpPr/>
              <p:nvPr/>
            </p:nvSpPr>
            <p:spPr>
              <a:xfrm>
                <a:off x="2677320" y="5416560"/>
                <a:ext cx="1676160" cy="452160"/>
              </a:xfrm>
              <a:prstGeom prst="rect">
                <a:avLst/>
              </a:prstGeom>
              <a:solidFill>
                <a:srgbClr val="00b0f0"/>
              </a:solidFill>
              <a:ln w="9360">
                <a:solidFill>
                  <a:schemeClr val="tx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/>
              <a:p>
                <a:pPr algn="ctr">
                  <a:lnSpc>
                    <a:spcPct val="100000"/>
                  </a:lnSpc>
                </a:pPr>
                <a:r>
                  <a:rPr b="0" lang="en-US" sz="2000" spc="-1" strike="noStrike">
                    <a:solidFill>
                      <a:srgbClr val="ffffff"/>
                    </a:solidFill>
                    <a:latin typeface="Corbel"/>
                  </a:rPr>
                  <a:t>Packet radio</a:t>
                </a:r>
                <a:endParaRPr b="0" lang="en-US" sz="2000" spc="-1" strike="noStrike">
                  <a:latin typeface="Arial"/>
                </a:endParaRPr>
              </a:p>
            </p:txBody>
          </p:sp>
          <p:sp>
            <p:nvSpPr>
              <p:cNvPr id="224" name="CustomShape 13"/>
              <p:cNvSpPr/>
              <p:nvPr/>
            </p:nvSpPr>
            <p:spPr>
              <a:xfrm>
                <a:off x="4582440" y="5416560"/>
                <a:ext cx="1447560" cy="452160"/>
              </a:xfrm>
              <a:prstGeom prst="rect">
                <a:avLst/>
              </a:prstGeom>
              <a:solidFill>
                <a:srgbClr val="00b0f0"/>
              </a:solidFill>
              <a:ln w="9360">
                <a:solidFill>
                  <a:schemeClr val="tx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/>
              <a:p>
                <a:pPr algn="ctr">
                  <a:lnSpc>
                    <a:spcPct val="100000"/>
                  </a:lnSpc>
                </a:pPr>
                <a:r>
                  <a:rPr b="0" lang="en-US" sz="2000" spc="-1" strike="noStrike">
                    <a:solidFill>
                      <a:srgbClr val="ffffff"/>
                    </a:solidFill>
                    <a:latin typeface="Corbel"/>
                  </a:rPr>
                  <a:t>LAN</a:t>
                </a:r>
                <a:endParaRPr b="0" lang="en-US" sz="2000" spc="-1" strike="noStrike">
                  <a:latin typeface="Arial"/>
                </a:endParaRPr>
              </a:p>
            </p:txBody>
          </p:sp>
          <p:sp>
            <p:nvSpPr>
              <p:cNvPr id="225" name="CustomShape 14"/>
              <p:cNvSpPr/>
              <p:nvPr/>
            </p:nvSpPr>
            <p:spPr>
              <a:xfrm>
                <a:off x="391320" y="5310360"/>
                <a:ext cx="237240" cy="684000"/>
              </a:xfrm>
              <a:prstGeom prst="rect">
                <a:avLst/>
              </a:prstGeom>
              <a:gradFill rotWithShape="0">
                <a:gsLst>
                  <a:gs pos="100000">
                    <a:srgbClr val="00b0f0"/>
                  </a:gs>
                  <a:gs pos="100000">
                    <a:schemeClr val="accent1">
                      <a:shade val="90000"/>
                      <a:satMod val="200000"/>
                      <a:lumMod val="110000"/>
                    </a:schemeClr>
                  </a:gs>
                  <a:gs pos="100000">
                    <a:schemeClr val="accent1">
                      <a:tint val="90000"/>
                      <a:shade val="100000"/>
                      <a:satMod val="250000"/>
                      <a:lumMod val="150000"/>
                    </a:schemeClr>
                  </a:gs>
                </a:gsLst>
                <a:lin ang="16200000"/>
              </a:gradFill>
              <a:ln>
                <a:round/>
              </a:ln>
              <a:effectLst>
                <a:reflection blurRad="12700" dir="5400000" dist="50800" endPos="15000" rotWithShape="0" stA="25000" sy="-10000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/>
            </p:style>
          </p:sp>
        </p:grpSp>
      </p:grpSp>
      <p:grpSp>
        <p:nvGrpSpPr>
          <p:cNvPr id="226" name="Group 15"/>
          <p:cNvGrpSpPr/>
          <p:nvPr/>
        </p:nvGrpSpPr>
        <p:grpSpPr>
          <a:xfrm>
            <a:off x="378720" y="4699080"/>
            <a:ext cx="8069400" cy="644040"/>
            <a:chOff x="378720" y="4699080"/>
            <a:chExt cx="8069400" cy="644040"/>
          </a:xfrm>
        </p:grpSpPr>
        <p:sp>
          <p:nvSpPr>
            <p:cNvPr id="227" name="CustomShape 16"/>
            <p:cNvSpPr/>
            <p:nvPr/>
          </p:nvSpPr>
          <p:spPr>
            <a:xfrm>
              <a:off x="6514200" y="4802040"/>
              <a:ext cx="1933920" cy="3952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en-US" sz="2000" spc="-1" strike="noStrike">
                  <a:solidFill>
                    <a:srgbClr val="ffffff"/>
                  </a:solidFill>
                  <a:latin typeface="Corbel"/>
                </a:rPr>
                <a:t>network layer</a:t>
              </a:r>
              <a:endParaRPr b="0" lang="en-US" sz="2000" spc="-1" strike="noStrike">
                <a:latin typeface="Arial"/>
              </a:endParaRPr>
            </a:p>
          </p:txBody>
        </p:sp>
        <p:grpSp>
          <p:nvGrpSpPr>
            <p:cNvPr id="228" name="Group 17"/>
            <p:cNvGrpSpPr/>
            <p:nvPr/>
          </p:nvGrpSpPr>
          <p:grpSpPr>
            <a:xfrm>
              <a:off x="378720" y="4699080"/>
              <a:ext cx="5793120" cy="644040"/>
              <a:chOff x="378720" y="4699080"/>
              <a:chExt cx="5793120" cy="644040"/>
            </a:xfrm>
          </p:grpSpPr>
          <p:sp>
            <p:nvSpPr>
              <p:cNvPr id="229" name="CustomShape 18"/>
              <p:cNvSpPr/>
              <p:nvPr/>
            </p:nvSpPr>
            <p:spPr>
              <a:xfrm>
                <a:off x="838080" y="4775040"/>
                <a:ext cx="5333760" cy="452160"/>
              </a:xfrm>
              <a:prstGeom prst="rect">
                <a:avLst/>
              </a:prstGeom>
              <a:solidFill>
                <a:srgbClr val="7030a0"/>
              </a:solidFill>
              <a:ln w="9360">
                <a:solidFill>
                  <a:schemeClr val="tx1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/>
              <a:p>
                <a:pPr algn="ctr">
                  <a:lnSpc>
                    <a:spcPct val="100000"/>
                  </a:lnSpc>
                </a:pPr>
                <a:r>
                  <a:rPr b="0" lang="en-US" sz="2000" spc="-1" strike="noStrike">
                    <a:solidFill>
                      <a:srgbClr val="ffffff"/>
                    </a:solidFill>
                    <a:latin typeface="Corbel"/>
                  </a:rPr>
                  <a:t>IP</a:t>
                </a:r>
                <a:endParaRPr b="0" lang="en-US" sz="2000" spc="-1" strike="noStrike">
                  <a:latin typeface="Arial"/>
                </a:endParaRPr>
              </a:p>
            </p:txBody>
          </p:sp>
          <p:sp>
            <p:nvSpPr>
              <p:cNvPr id="230" name="CustomShape 19"/>
              <p:cNvSpPr/>
              <p:nvPr/>
            </p:nvSpPr>
            <p:spPr>
              <a:xfrm>
                <a:off x="378720" y="4699080"/>
                <a:ext cx="239400" cy="644040"/>
              </a:xfrm>
              <a:prstGeom prst="rect">
                <a:avLst/>
              </a:prstGeom>
              <a:gradFill rotWithShape="0">
                <a:gsLst>
                  <a:gs pos="100000">
                    <a:srgbClr val="7030a0"/>
                  </a:gs>
                  <a:gs pos="100000">
                    <a:schemeClr val="accent1">
                      <a:shade val="90000"/>
                      <a:satMod val="200000"/>
                      <a:lumMod val="110000"/>
                    </a:schemeClr>
                  </a:gs>
                  <a:gs pos="100000">
                    <a:schemeClr val="accent1">
                      <a:tint val="90000"/>
                      <a:shade val="100000"/>
                      <a:satMod val="250000"/>
                      <a:lumMod val="150000"/>
                    </a:schemeClr>
                  </a:gs>
                </a:gsLst>
                <a:lin ang="16200000"/>
              </a:gradFill>
              <a:ln>
                <a:solidFill>
                  <a:srgbClr val="7030a0"/>
                </a:solidFill>
                <a:round/>
              </a:ln>
              <a:effectLst>
                <a:reflection blurRad="12700" dir="5400000" dist="50800" endPos="15000" rotWithShape="0" stA="25000" sy="-10000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/>
            </p:style>
          </p:sp>
        </p:grpSp>
      </p:grpSp>
      <p:grpSp>
        <p:nvGrpSpPr>
          <p:cNvPr id="231" name="Group 20"/>
          <p:cNvGrpSpPr/>
          <p:nvPr/>
        </p:nvGrpSpPr>
        <p:grpSpPr>
          <a:xfrm>
            <a:off x="378720" y="4089240"/>
            <a:ext cx="8357400" cy="563040"/>
            <a:chOff x="378720" y="4089240"/>
            <a:chExt cx="8357400" cy="563040"/>
          </a:xfrm>
        </p:grpSpPr>
        <p:sp>
          <p:nvSpPr>
            <p:cNvPr id="232" name="CustomShape 21"/>
            <p:cNvSpPr/>
            <p:nvPr/>
          </p:nvSpPr>
          <p:spPr>
            <a:xfrm>
              <a:off x="838080" y="4165560"/>
              <a:ext cx="1752120" cy="452160"/>
            </a:xfrm>
            <a:prstGeom prst="rect">
              <a:avLst/>
            </a:prstGeom>
            <a:solidFill>
              <a:srgbClr val="92d050"/>
            </a:solidFill>
            <a:ln w="9360">
              <a:solidFill>
                <a:schemeClr val="tx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/>
            <a:p>
              <a:pPr algn="ctr">
                <a:lnSpc>
                  <a:spcPct val="100000"/>
                </a:lnSpc>
              </a:pPr>
              <a:r>
                <a:rPr b="0" lang="en-US" sz="2000" spc="-1" strike="noStrike">
                  <a:solidFill>
                    <a:srgbClr val="ffffff"/>
                  </a:solidFill>
                  <a:latin typeface="Corbel"/>
                </a:rPr>
                <a:t>TCP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233" name="CustomShape 22"/>
            <p:cNvSpPr/>
            <p:nvPr/>
          </p:nvSpPr>
          <p:spPr>
            <a:xfrm>
              <a:off x="2819520" y="4165560"/>
              <a:ext cx="1599840" cy="452160"/>
            </a:xfrm>
            <a:prstGeom prst="rect">
              <a:avLst/>
            </a:prstGeom>
            <a:solidFill>
              <a:srgbClr val="92d050"/>
            </a:solidFill>
            <a:ln w="9360">
              <a:solidFill>
                <a:schemeClr val="tx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/>
            <a:p>
              <a:pPr algn="ctr">
                <a:lnSpc>
                  <a:spcPct val="100000"/>
                </a:lnSpc>
              </a:pPr>
              <a:r>
                <a:rPr b="0" lang="en-US" sz="2000" spc="-1" strike="noStrike">
                  <a:solidFill>
                    <a:srgbClr val="ffffff"/>
                  </a:solidFill>
                  <a:latin typeface="Corbel"/>
                </a:rPr>
                <a:t>UDP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234" name="CustomShape 23"/>
            <p:cNvSpPr/>
            <p:nvPr/>
          </p:nvSpPr>
          <p:spPr>
            <a:xfrm>
              <a:off x="4724280" y="4165560"/>
              <a:ext cx="1447560" cy="452160"/>
            </a:xfrm>
            <a:prstGeom prst="rect">
              <a:avLst/>
            </a:prstGeom>
            <a:solidFill>
              <a:srgbClr val="92d050"/>
            </a:solidFill>
            <a:ln w="9360">
              <a:solidFill>
                <a:schemeClr val="tx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/>
            <a:p>
              <a:pPr algn="ctr">
                <a:lnSpc>
                  <a:spcPct val="100000"/>
                </a:lnSpc>
              </a:pPr>
              <a:r>
                <a:rPr b="0" lang="en-US" sz="2000" spc="-1" strike="noStrike">
                  <a:solidFill>
                    <a:srgbClr val="ffffff"/>
                  </a:solidFill>
                  <a:latin typeface="Corbel"/>
                </a:rPr>
                <a:t>ICMP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235" name="CustomShape 24"/>
            <p:cNvSpPr/>
            <p:nvPr/>
          </p:nvSpPr>
          <p:spPr>
            <a:xfrm>
              <a:off x="6662160" y="4178160"/>
              <a:ext cx="2073960" cy="3952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en-US" sz="2000" spc="-1" strike="noStrike">
                  <a:solidFill>
                    <a:srgbClr val="ffffff"/>
                  </a:solidFill>
                  <a:latin typeface="Corbel"/>
                </a:rPr>
                <a:t>transport layer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236" name="CustomShape 25"/>
            <p:cNvSpPr/>
            <p:nvPr/>
          </p:nvSpPr>
          <p:spPr>
            <a:xfrm>
              <a:off x="378720" y="4089240"/>
              <a:ext cx="230400" cy="563040"/>
            </a:xfrm>
            <a:prstGeom prst="rect">
              <a:avLst/>
            </a:prstGeom>
            <a:gradFill rotWithShape="0">
              <a:gsLst>
                <a:gs pos="100000">
                  <a:srgbClr val="92d050"/>
                </a:gs>
                <a:gs pos="100000">
                  <a:schemeClr val="accent1">
                    <a:shade val="90000"/>
                    <a:satMod val="200000"/>
                    <a:lumMod val="11000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</a:schemeClr>
                </a:gs>
              </a:gsLst>
              <a:lin ang="16200000"/>
            </a:gradFill>
            <a:ln>
              <a:solidFill>
                <a:srgbClr val="92d050"/>
              </a:solidFill>
              <a:round/>
            </a:ln>
            <a:effectLst>
              <a:reflection blurRad="12700" dir="5400000" dist="50800" endPos="15000" rotWithShape="0" stA="25000" sy="-100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237" name="Group 26"/>
          <p:cNvGrpSpPr/>
          <p:nvPr/>
        </p:nvGrpSpPr>
        <p:grpSpPr>
          <a:xfrm>
            <a:off x="377640" y="3494160"/>
            <a:ext cx="8480880" cy="563040"/>
            <a:chOff x="377640" y="3494160"/>
            <a:chExt cx="8480880" cy="563040"/>
          </a:xfrm>
        </p:grpSpPr>
        <p:sp>
          <p:nvSpPr>
            <p:cNvPr id="238" name="CustomShape 27"/>
            <p:cNvSpPr/>
            <p:nvPr/>
          </p:nvSpPr>
          <p:spPr>
            <a:xfrm>
              <a:off x="762120" y="3560760"/>
              <a:ext cx="1218960" cy="452160"/>
            </a:xfrm>
            <a:prstGeom prst="rect">
              <a:avLst/>
            </a:prstGeom>
            <a:solidFill>
              <a:srgbClr val="002060"/>
            </a:solidFill>
            <a:ln w="9360">
              <a:solidFill>
                <a:schemeClr val="tx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/>
            <a:p>
              <a:pPr algn="ctr">
                <a:lnSpc>
                  <a:spcPct val="100000"/>
                </a:lnSpc>
              </a:pPr>
              <a:r>
                <a:rPr b="0" lang="en-US" sz="2000" spc="-1" strike="noStrike">
                  <a:solidFill>
                    <a:srgbClr val="ffffff"/>
                  </a:solidFill>
                  <a:latin typeface="Corbel"/>
                </a:rPr>
                <a:t>TELNET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239" name="CustomShape 28"/>
            <p:cNvSpPr/>
            <p:nvPr/>
          </p:nvSpPr>
          <p:spPr>
            <a:xfrm>
              <a:off x="2057400" y="3556080"/>
              <a:ext cx="990360" cy="452160"/>
            </a:xfrm>
            <a:prstGeom prst="rect">
              <a:avLst/>
            </a:prstGeom>
            <a:solidFill>
              <a:srgbClr val="002060"/>
            </a:solidFill>
            <a:ln w="9360">
              <a:solidFill>
                <a:schemeClr val="tx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/>
            <a:p>
              <a:pPr algn="ctr">
                <a:lnSpc>
                  <a:spcPct val="100000"/>
                </a:lnSpc>
              </a:pPr>
              <a:r>
                <a:rPr b="0" lang="en-US" sz="2000" spc="-1" strike="noStrike">
                  <a:solidFill>
                    <a:srgbClr val="ffffff"/>
                  </a:solidFill>
                  <a:latin typeface="Corbel"/>
                </a:rPr>
                <a:t>FTP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240" name="CustomShape 29"/>
            <p:cNvSpPr/>
            <p:nvPr/>
          </p:nvSpPr>
          <p:spPr>
            <a:xfrm>
              <a:off x="3138480" y="3556080"/>
              <a:ext cx="990360" cy="452160"/>
            </a:xfrm>
            <a:prstGeom prst="rect">
              <a:avLst/>
            </a:prstGeom>
            <a:solidFill>
              <a:srgbClr val="002060"/>
            </a:solidFill>
            <a:ln w="9360">
              <a:solidFill>
                <a:schemeClr val="tx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/>
            <a:p>
              <a:pPr algn="ctr">
                <a:lnSpc>
                  <a:spcPct val="100000"/>
                </a:lnSpc>
              </a:pPr>
              <a:r>
                <a:rPr b="0" lang="en-US" sz="2000" spc="-1" strike="noStrike">
                  <a:solidFill>
                    <a:srgbClr val="ffffff"/>
                  </a:solidFill>
                  <a:latin typeface="Corbel"/>
                </a:rPr>
                <a:t>SMNP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241" name="CustomShape 30"/>
            <p:cNvSpPr/>
            <p:nvPr/>
          </p:nvSpPr>
          <p:spPr>
            <a:xfrm>
              <a:off x="4219560" y="3556080"/>
              <a:ext cx="990360" cy="452160"/>
            </a:xfrm>
            <a:prstGeom prst="rect">
              <a:avLst/>
            </a:prstGeom>
            <a:solidFill>
              <a:srgbClr val="002060"/>
            </a:solidFill>
            <a:ln w="9360">
              <a:solidFill>
                <a:schemeClr val="tx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/>
            <a:p>
              <a:pPr algn="ctr">
                <a:lnSpc>
                  <a:spcPct val="100000"/>
                </a:lnSpc>
              </a:pPr>
              <a:r>
                <a:rPr b="0" lang="en-US" sz="2000" spc="-1" strike="noStrike">
                  <a:solidFill>
                    <a:srgbClr val="ffffff"/>
                  </a:solidFill>
                  <a:latin typeface="Corbel"/>
                </a:rPr>
                <a:t>SMTP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242" name="CustomShape 31"/>
            <p:cNvSpPr/>
            <p:nvPr/>
          </p:nvSpPr>
          <p:spPr>
            <a:xfrm>
              <a:off x="5334120" y="3556080"/>
              <a:ext cx="990360" cy="452160"/>
            </a:xfrm>
            <a:prstGeom prst="rect">
              <a:avLst/>
            </a:prstGeom>
            <a:solidFill>
              <a:srgbClr val="002060"/>
            </a:solidFill>
            <a:ln w="9360">
              <a:solidFill>
                <a:schemeClr val="tx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/>
            <a:p>
              <a:pPr algn="ctr">
                <a:lnSpc>
                  <a:spcPct val="100000"/>
                </a:lnSpc>
              </a:pPr>
              <a:r>
                <a:rPr b="0" lang="en-US" sz="2000" spc="-1" strike="noStrike">
                  <a:solidFill>
                    <a:srgbClr val="ffffff"/>
                  </a:solidFill>
                  <a:latin typeface="Corbel"/>
                </a:rPr>
                <a:t>HTTP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243" name="CustomShape 32"/>
            <p:cNvSpPr/>
            <p:nvPr/>
          </p:nvSpPr>
          <p:spPr>
            <a:xfrm>
              <a:off x="6558840" y="3556080"/>
              <a:ext cx="2299680" cy="3952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/>
            <a:p>
              <a:pPr algn="ctr">
                <a:lnSpc>
                  <a:spcPct val="100000"/>
                </a:lnSpc>
              </a:pPr>
              <a:r>
                <a:rPr b="0" lang="en-US" sz="2000" spc="-1" strike="noStrike">
                  <a:solidFill>
                    <a:srgbClr val="ffffff"/>
                  </a:solidFill>
                  <a:latin typeface="Corbel"/>
                </a:rPr>
                <a:t>application layer</a:t>
              </a:r>
              <a:endParaRPr b="0" lang="en-US" sz="2000" spc="-1" strike="noStrike">
                <a:latin typeface="Arial"/>
              </a:endParaRPr>
            </a:p>
          </p:txBody>
        </p:sp>
        <p:sp>
          <p:nvSpPr>
            <p:cNvPr id="244" name="CustomShape 33"/>
            <p:cNvSpPr/>
            <p:nvPr/>
          </p:nvSpPr>
          <p:spPr>
            <a:xfrm>
              <a:off x="377640" y="3494160"/>
              <a:ext cx="230400" cy="563040"/>
            </a:xfrm>
            <a:prstGeom prst="rect">
              <a:avLst/>
            </a:prstGeom>
            <a:gradFill rotWithShape="0">
              <a:gsLst>
                <a:gs pos="100000">
                  <a:srgbClr val="002060"/>
                </a:gs>
                <a:gs pos="100000">
                  <a:schemeClr val="accent1">
                    <a:shade val="90000"/>
                    <a:satMod val="200000"/>
                    <a:lumMod val="110000"/>
                  </a:schemeClr>
                </a:gs>
                <a:gs pos="100000">
                  <a:schemeClr val="accent1">
                    <a:tint val="90000"/>
                    <a:shade val="100000"/>
                    <a:satMod val="250000"/>
                    <a:lumMod val="150000"/>
                  </a:schemeClr>
                </a:gs>
              </a:gsLst>
              <a:lin ang="16200000"/>
            </a:gradFill>
            <a:ln>
              <a:solidFill>
                <a:srgbClr val="002060"/>
              </a:solidFill>
              <a:round/>
            </a:ln>
            <a:effectLst>
              <a:reflection blurRad="12700" dir="5400000" dist="50800" endPos="15000" rotWithShape="0" stA="25000" sy="-100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</p:spTree>
  </p:cSld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Containers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46" name="TextShape 2"/>
          <p:cNvSpPr txBox="1"/>
          <p:nvPr/>
        </p:nvSpPr>
        <p:spPr>
          <a:xfrm>
            <a:off x="618480" y="1600200"/>
            <a:ext cx="7878600" cy="601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TCP/IP example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47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  <p:pic>
        <p:nvPicPr>
          <p:cNvPr id="248" name="Picture 7" descr=""/>
          <p:cNvPicPr/>
          <p:nvPr/>
        </p:nvPicPr>
        <p:blipFill>
          <a:blip r:embed="rId1"/>
          <a:stretch/>
        </p:blipFill>
        <p:spPr>
          <a:xfrm>
            <a:off x="2362320" y="2201760"/>
            <a:ext cx="4723920" cy="41540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5" dur="indefinite" restart="never" nodeType="tmRoot">
          <p:childTnLst>
            <p:seq>
              <p:cTn id="5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Physical and data link layers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50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physical: transmission of physical signals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data link: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IEEE 802.11 is the most common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encompases different technologies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2" marL="968400" indent="-2822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among the most well known are IEEE 802.3, 11, 15, 16, ...</a:t>
            </a:r>
            <a:endParaRPr b="0" lang="en-US" sz="20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composed of MAC and LLC sublayers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2" marL="968400" indent="-2822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MAC – </a:t>
            </a:r>
            <a:r>
              <a:rPr b="0" i="1" lang="en-US" sz="2000" spc="-1" strike="noStrike">
                <a:solidFill>
                  <a:srgbClr val="ffffff"/>
                </a:solidFill>
                <a:latin typeface="Corbel"/>
              </a:rPr>
              <a:t>media access control</a:t>
            </a: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: unique for a particular technology</a:t>
            </a:r>
            <a:endParaRPr b="0" lang="en-US" sz="2000" spc="-1" strike="noStrike">
              <a:solidFill>
                <a:srgbClr val="ffffff"/>
              </a:solidFill>
              <a:latin typeface="Corbel"/>
            </a:endParaRPr>
          </a:p>
          <a:p>
            <a:pPr lvl="2" marL="968400" indent="-2822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LLC – </a:t>
            </a:r>
            <a:r>
              <a:rPr b="0" i="1" lang="en-US" sz="2000" spc="-1" strike="noStrike">
                <a:solidFill>
                  <a:srgbClr val="ffffff"/>
                </a:solidFill>
                <a:latin typeface="Corbel"/>
              </a:rPr>
              <a:t>link layer control</a:t>
            </a: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: equal for all technologies</a:t>
            </a:r>
            <a:endParaRPr b="0" lang="en-US" sz="2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51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Network layer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IP (</a:t>
            </a:r>
            <a:r>
              <a:rPr b="0" i="1" lang="en-US" sz="2400" spc="-1" strike="noStrike">
                <a:solidFill>
                  <a:srgbClr val="ffffff"/>
                </a:solidFill>
                <a:latin typeface="Corbel"/>
              </a:rPr>
              <a:t>internet protocol</a:t>
            </a: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) is used for transparently relaying packets across networks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best-effort and out-of-order delivery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shared address space (IPv4, IPv6)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connected to the data link layer through ARP (arp tool)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00"/>
              </a:buClr>
              <a:buFont typeface="Wingdings 2" charset="2"/>
              <a:buChar char=""/>
            </a:pPr>
            <a:r>
              <a:rPr b="0" i="1" lang="en-US" sz="2400" spc="-1" strike="noStrike">
                <a:solidFill>
                  <a:srgbClr val="ffff00"/>
                </a:solidFill>
                <a:latin typeface="Corbel"/>
              </a:rPr>
              <a:t>Challenge:</a:t>
            </a:r>
            <a:r>
              <a:rPr b="0" lang="en-US" sz="2400" spc="-1" strike="noStrike">
                <a:solidFill>
                  <a:srgbClr val="ffff00"/>
                </a:solidFill>
                <a:latin typeface="Corbel"/>
              </a:rPr>
              <a:t> determine which computers are in your network. How would the protocol be used in a forensic investigation? How would the protocol (possibly with additional tools) be used in finding out what is happening in our network?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54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59" dur="indefinite" restart="never" nodeType="tmRoot">
          <p:childTnLst>
            <p:seq>
              <p:cTn id="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Transport layer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56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fundamental protocols TCP and UDP: connection-oriented and connectionless communication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TCP represents a stream of data between two processes on different computers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57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61" dur="indefinite" restart="never" nodeType="tmRoot">
          <p:childTnLst>
            <p:seq>
              <p:cTn id="6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Application layer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59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standard applications: mail, web, news, IRC, ...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non-standard applications: defined by the user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60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63" dur="indefinite" restart="never" nodeType="tmRoot">
          <p:childTnLst>
            <p:seq>
              <p:cTn id="6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TCP/IP example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62" name="TextShape 2"/>
          <p:cNvSpPr txBox="1"/>
          <p:nvPr/>
        </p:nvSpPr>
        <p:spPr>
          <a:xfrm>
            <a:off x="618480" y="1600200"/>
            <a:ext cx="7878600" cy="634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example of protocol taxonomy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63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  <p:pic>
        <p:nvPicPr>
          <p:cNvPr id="264" name="Picture 7" descr=""/>
          <p:cNvPicPr/>
          <p:nvPr/>
        </p:nvPicPr>
        <p:blipFill>
          <a:blip r:embed="rId1"/>
          <a:stretch/>
        </p:blipFill>
        <p:spPr>
          <a:xfrm>
            <a:off x="496440" y="2489040"/>
            <a:ext cx="8000640" cy="37684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65" dur="indefinite" restart="never" nodeType="tmRoot">
          <p:childTnLst>
            <p:seq>
              <p:cTn id="6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Protocol stack TCP/IP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  <p:pic>
        <p:nvPicPr>
          <p:cNvPr id="267" name="Picture 7" descr=""/>
          <p:cNvPicPr/>
          <p:nvPr/>
        </p:nvPicPr>
        <p:blipFill>
          <a:blip r:embed="rId1"/>
          <a:stretch/>
        </p:blipFill>
        <p:spPr>
          <a:xfrm>
            <a:off x="1498680" y="1869840"/>
            <a:ext cx="6705360" cy="44226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Some fundamental tools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64152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basic tools made available by the operating system 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arp: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Andy@svarun:~[122]%&gt; arp -an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? (192.168.127.7) at 00:1f:5b:f2:e1:da on rl0 expires in 1189 seconds [ethernet]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? (192.168.127.1) at 00:13:f7:39:d8:d1 on rl0 permanent [ethernet]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70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69" dur="indefinite" restart="never" nodeType="tmRoot">
          <p:childTnLst>
            <p:seq>
              <p:cTn id="7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Computer network basics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618480" y="1600200"/>
            <a:ext cx="7878600" cy="1193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 algn="r">
              <a:lnSpc>
                <a:spcPct val="100000"/>
              </a:lnSpc>
              <a:spcBef>
                <a:spcPts val="2001"/>
              </a:spcBef>
            </a:pPr>
            <a:r>
              <a:rPr b="0" i="1" lang="en-US" sz="2400" spc="-1" strike="noStrike">
                <a:solidFill>
                  <a:srgbClr val="ffff00"/>
                </a:solidFill>
                <a:latin typeface="Corbel"/>
              </a:rPr>
              <a:t>chapters 21, 23, 24 and 25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from history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6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  <p:pic>
        <p:nvPicPr>
          <p:cNvPr id="97" name="Picture 7" descr=""/>
          <p:cNvPicPr/>
          <p:nvPr/>
        </p:nvPicPr>
        <p:blipFill>
          <a:blip r:embed="rId1"/>
          <a:stretch/>
        </p:blipFill>
        <p:spPr>
          <a:xfrm>
            <a:off x="762120" y="3765600"/>
            <a:ext cx="7649640" cy="17078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Some fundamental tools ...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72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netstat: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</a:pP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Andy@svarun:~[124]%&gt; netstat -rn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Routing tables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Internet: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Destination        Gateway            Flags    Refs      Use  Netif Expire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default            213.250.19.90      UGS         0 15915184   tun0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10.0.0.1           link#11            UHS         0        0    lo0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10.0.0.2           link#11            UHS         0        0   tun0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127.0.0.1          link#10            UH          0   168729    lo0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192.168.127.0/24   link#7             U           0  3843148    rl0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192.168.127.1      link#7             UHS         0   134062    lo0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193.77.156.167     link#11            UHS         0        0    lo0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213.250.19.90      link#11            UHS         0        0   tun0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Internet6: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Destination                       Gateway                       Flags      Netif Expire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::/96                             ::1                           UGRS        lo0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::1                               ::1                           UH          lo0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::ffff:0.0.0.0/96                 ::1                           UGRS        lo0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fe80::/10                         ::1                           UGRS        lo0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fe80::%rl0/64                     link#7                        U           rl0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fe80::213:f7ff:fe39:d8d1%rl0      link#7                        UHS         lo0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fe80::%rl1/64                     link#8                        U           rl1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fe80::213:f7ff:fe39:dac7%rl1      link#8                        UHS         lo0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fe80::%lo0/64                     link#10                       U           lo0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fe80::1%lo0                       link#10                       UHS         lo0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ff01::%rl0/32                     fe80::213:f7ff:fe39:d8d1%rl0  U           rl0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ff01::%rl1/32                     fe80::213:f7ff:fe39:dac7%rl1  U           rl1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ff01::%lo0/32                     ::1                           U           lo0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ff02::/16                         ::1                           UGRS        lo0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ff02::%rl0/32                     fe80::213:f7ff:fe39:d8d1%rl0  U           rl0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ff02::%rl1/32                     fe80::213:f7ff:fe39:dac7%rl1  U           rl1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ff02::%lo0/32                     ::1                           U           lo0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73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71" dur="indefinite" restart="never" nodeType="tmRoot">
          <p:childTnLst>
            <p:seq>
              <p:cTn id="7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Some fundamental tools ...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75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sockstat: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</a:pP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ourier New"/>
              </a:rPr>
              <a:t>Andy@svarun:~[128]%&gt; sockstat </a:t>
            </a:r>
            <a:endParaRPr b="0" lang="en-US" sz="1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ourier New"/>
              </a:rPr>
              <a:t>USER     COMMAND    PID   FD PROTO  LOCAL ADDRESS         FOREIGN ADDRESS      </a:t>
            </a:r>
            <a:endParaRPr b="0" lang="en-US" sz="1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ourier New"/>
              </a:rPr>
              <a:t>....     imap       97205 0  stream -&gt; ??</a:t>
            </a:r>
            <a:endParaRPr b="0" lang="en-US" sz="1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ourier New"/>
              </a:rPr>
              <a:t>dovecot  imap-login 97204 3  stream -&gt; ??</a:t>
            </a:r>
            <a:endParaRPr b="0" lang="en-US" sz="1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ourier New"/>
              </a:rPr>
              <a:t>dovecot  imap-login 97204 4  tcp4   *:143                 *:*</a:t>
            </a:r>
            <a:endParaRPr b="0" lang="en-US" sz="1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ourier New"/>
              </a:rPr>
              <a:t>dovecot  imap-login 97204 5  tcp4   *:993                 *:*</a:t>
            </a:r>
            <a:endParaRPr b="0" lang="en-US" sz="1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ourier New"/>
              </a:rPr>
              <a:t>dovecot  imap-login 97204 11 stream -&gt; /var/run/dovecot/login/default</a:t>
            </a:r>
            <a:endParaRPr b="0" lang="en-US" sz="1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ourier New"/>
              </a:rPr>
              <a:t>bind     named      1750  513 udp4  127.0.0.1:53          *:*</a:t>
            </a:r>
            <a:endParaRPr b="0" lang="en-US" sz="1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ourier New"/>
              </a:rPr>
              <a:t>bind     named      1750  514 udp4  10.0.0.1:53           *:*</a:t>
            </a:r>
            <a:endParaRPr b="0" lang="en-US" sz="1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ourier New"/>
              </a:rPr>
              <a:t>root     syslogd    1649  4  dgram  /var/run/log</a:t>
            </a:r>
            <a:endParaRPr b="0" lang="en-US" sz="1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ourier New"/>
              </a:rPr>
              <a:t>root     syslogd    1649  5  dgram  /var/run/logpriv</a:t>
            </a:r>
            <a:endParaRPr b="0" lang="en-US" sz="1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...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76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Digitalna forenzika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Some fundamental tools ...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78" name="TextShape 2"/>
          <p:cNvSpPr txBox="1"/>
          <p:nvPr/>
        </p:nvSpPr>
        <p:spPr>
          <a:xfrm>
            <a:off x="280440" y="1600200"/>
            <a:ext cx="8473680" cy="4638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ifconfig: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Andy@svarun:~[131]%&gt; ifconfig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alc0: flags=8802&lt;BROADCAST,SIMPLEX,MULTICAST&gt; metric 0 mtu 1500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        </a:t>
            </a: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options=c3198&lt;VLAN_MTU,VLAN_HWTAGGING,VLAN_HWCSUM,TSO4,WOL_MCAST,WOL_MAGIC,VLAN_HWTSO,LINKSTATE&gt;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        </a:t>
            </a: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ether 54:04:a6:94:54:0b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        </a:t>
            </a: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nd6 options=23&lt;PERFORMNUD,ACCEPT_RTADV,AUTO_LINKLOCAL&gt;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        </a:t>
            </a: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media: Ethernet autoselect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rl0: flags=8843&lt;UP,BROADCAST,RUNNING,SIMPLEX,MULTICAST&gt; metric 0 mtu 1500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        </a:t>
            </a: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options=3808&lt;VLAN_MTU,WOL_UCAST,WOL_MCAST,WOL_MAGIC&gt;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        </a:t>
            </a: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ether 00:13:f7:39:d8:d1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        </a:t>
            </a: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inet6 fe80::213:f7ff:fe39:d8d1%rl0 prefixlen 64 scopeid 0x7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        </a:t>
            </a: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inet 192.168.127.1 netmask 0xffffff00 broadcast 192.168.127.255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        </a:t>
            </a: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nd6 options=23&lt;PERFORMNUD,ACCEPT_RTADV,AUTO_LINKLOCAL&gt;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        </a:t>
            </a: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media: Ethernet autoselect (100baseTX &lt;full-duplex&gt;)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        </a:t>
            </a: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status: active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rl1: flags=8843&lt;UP,BROADCAST,RUNNING,SIMPLEX,MULTICAST&gt; metric 0 mtu 1500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        </a:t>
            </a: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options=3808&lt;VLAN_MTU,WOL_UCAST,WOL_MCAST,WOL_MAGIC&gt;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        </a:t>
            </a: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ether 00:13:f7:39:da:c7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        </a:t>
            </a: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inet6 fe80::213:f7ff:fe39:dac7%rl1 prefixlen 64 scopeid 0x8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        </a:t>
            </a: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nd6 options=23&lt;PERFORMNUD,ACCEPT_RTADV,AUTO_LINKLOCAL&gt;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        </a:t>
            </a: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media: Ethernet autoselect (100baseTX &lt;full-duplex&gt;)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        </a:t>
            </a: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status: active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79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75" dur="indefinite" restart="never" nodeType="tmRoot">
          <p:childTnLst>
            <p:seq>
              <p:cTn id="7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Some fundamental tools ...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81" name="TextShape 2"/>
          <p:cNvSpPr txBox="1"/>
          <p:nvPr/>
        </p:nvSpPr>
        <p:spPr>
          <a:xfrm>
            <a:off x="280440" y="1600200"/>
            <a:ext cx="8473680" cy="4638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ifconfig: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lo0: flags=8049&lt;UP,LOOPBACK,RUNNING,MULTICAST&gt; metric 0 mtu 16384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        </a:t>
            </a: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options=3&lt;RXCSUM,TXCSUM&gt;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        </a:t>
            </a: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inet6 ::1 prefixlen 128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        </a:t>
            </a: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inet6 fe80::1%lo0 prefixlen 64 scopeid 0xa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        </a:t>
            </a: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inet 127.0.0.1 netmask 0xff000000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        </a:t>
            </a: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nd6 options=23&lt;PERFORMNUD,ACCEPT_RTADV,AUTO_LINKLOCAL&gt;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ipfw0: flags=8801&lt;UP,SIMPLEX,MULTICAST&gt; metric 0 mtu 65536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        </a:t>
            </a: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nd6 options=23&lt;PERFORMNUD,ACCEPT_RTADV,AUTO_LINKLOCAL&gt;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tun0: flags=8051&lt;UP,POINTOPOINT,RUNNING,MULTICAST&gt; metric 0 mtu 1492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        </a:t>
            </a: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options=80000&lt;LINKSTATE&gt;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        </a:t>
            </a: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inet 10.0.0.1 --&gt; 10.0.0.2 netmask 0xffffff00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        </a:t>
            </a: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inet 193.77.156.167 --&gt; 213.250.19.90 netmask 0xffffff00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        </a:t>
            </a: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nd6 options=21&lt;PERFORMNUD,AUTO_LINKLOCAL&gt;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        </a:t>
            </a: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Opened by PID 85187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82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77" dur="indefinite" restart="never" nodeType="tmRoot">
          <p:childTnLst>
            <p:seq>
              <p:cTn id="7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Some fundamental tools ...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84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tcpdump / pcap: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</a:pP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Andy@svarun:~[129]%&gt; svarun# tcpdump -i rl0 -n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tcpdump: verbose output suppressed, use -v or -vv for full protocol decode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listening on rl0, link-type EN10MB (Ethernet), capture size 65535 bytes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08:10:33.878428 IP 193.77.156.167.22 &gt; 192.168.127.7.53945: Flags [P.], seq 1108677235:1108677427, ack 2653943873, win 1040, options [nop,nop,TS val 2243985208 ecr 1042431634], length 192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08:10:33.878574 IP 192.168.127.7.53945 &gt; 193.77.156.167.22: Flags [.], ack 192, win 33208, options [nop,nop,TS val 1042431634 ecr 2243985208], length 0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08:10:34.379667 IP 192.168.127.7.47895 &gt; 195.221.158.190.56534: UDP, length 137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08:10:34.429933 IP 192.168.127.7.47895 &gt; 111.221.74.19.40012: UDP, length 32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08:10:34.441387 IP 195.221.158.190 &gt; 192.168.127.7: ICMP 195.221.158.190 udp port 56534 unreachable, length 156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08:10:34.712616 IP 111.221.74.19.40012 &gt; 192.168.127.7.47895: UDP, length 434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08:10:34.878466 IP 193.77.156.167.22 &gt; 192.168.127.7.53945: Flags [P.], seq 192:736, ack 1, win 1040, options [nop,nop,TS val 2243986208 ecr 1042431634], length 544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...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85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Some fundamental tools ...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87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00"/>
              </a:buClr>
              <a:buFont typeface="Wingdings 2" charset="2"/>
              <a:buChar char=""/>
            </a:pPr>
            <a:r>
              <a:rPr b="0" i="1" lang="en-US" sz="2400" spc="-1" strike="noStrike">
                <a:solidFill>
                  <a:srgbClr val="ffff00"/>
                </a:solidFill>
                <a:latin typeface="Corbel"/>
              </a:rPr>
              <a:t>Challenge:</a:t>
            </a:r>
            <a:r>
              <a:rPr b="0" lang="en-US" sz="2400" spc="-1" strike="noStrike">
                <a:solidFill>
                  <a:srgbClr val="ffff00"/>
                </a:solidFill>
                <a:latin typeface="Corbel"/>
              </a:rPr>
              <a:t> use basic tools to explore your neighborhood.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00"/>
              </a:buClr>
              <a:buFont typeface="Wingdings 2" charset="2"/>
              <a:buChar char=""/>
            </a:pPr>
            <a:r>
              <a:rPr b="0" i="1" lang="en-US" sz="2400" spc="-1" strike="noStrike">
                <a:solidFill>
                  <a:srgbClr val="ffff00"/>
                </a:solidFill>
                <a:latin typeface="Corbel"/>
              </a:rPr>
              <a:t>Challenge:</a:t>
            </a:r>
            <a:r>
              <a:rPr b="0" lang="en-US" sz="2400" spc="-1" strike="noStrike">
                <a:solidFill>
                  <a:srgbClr val="ffff00"/>
                </a:solidFill>
                <a:latin typeface="Corbel"/>
              </a:rPr>
              <a:t> examine your system and determine which services it offers to the devices in the neighborhood?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00"/>
              </a:buClr>
              <a:buFont typeface="Wingdings 2" charset="2"/>
              <a:buChar char=""/>
            </a:pPr>
            <a:r>
              <a:rPr b="0" i="1" lang="en-US" sz="2400" spc="-1" strike="noStrike">
                <a:solidFill>
                  <a:srgbClr val="ffff00"/>
                </a:solidFill>
                <a:latin typeface="Corbel"/>
              </a:rPr>
              <a:t>Challenge:</a:t>
            </a:r>
            <a:r>
              <a:rPr b="0" lang="en-US" sz="2400" spc="-1" strike="noStrike">
                <a:solidFill>
                  <a:srgbClr val="ffff00"/>
                </a:solidFill>
                <a:latin typeface="Corbel"/>
              </a:rPr>
              <a:t> the tcpdump tool allows for storage of captured data for later usage. The analysis of this data can be done using the wireshark tool. Try to perform this procedure.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00"/>
              </a:buClr>
              <a:buFont typeface="Wingdings 2" charset="2"/>
              <a:buChar char=""/>
            </a:pPr>
            <a:r>
              <a:rPr b="0" i="1" lang="en-US" sz="2400" spc="-1" strike="noStrike">
                <a:solidFill>
                  <a:srgbClr val="ffff00"/>
                </a:solidFill>
                <a:latin typeface="Corbel"/>
              </a:rPr>
              <a:t>Challenge:</a:t>
            </a:r>
            <a:r>
              <a:rPr b="0" lang="en-US" sz="2400" spc="-1" strike="noStrike">
                <a:solidFill>
                  <a:srgbClr val="ffff00"/>
                </a:solidFill>
                <a:latin typeface="Corbel"/>
              </a:rPr>
              <a:t> in a forensically sound manner capture the data in your network and post the results on the forum. A colleague should then perform the analysis.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88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81" dur="indefinite" restart="never" nodeType="tmRoot">
          <p:childTnLst>
            <p:seq>
              <p:cTn id="8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Professional and other tools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90" name="TextShape 2"/>
          <p:cNvSpPr txBox="1"/>
          <p:nvPr/>
        </p:nvSpPr>
        <p:spPr>
          <a:xfrm>
            <a:off x="618480" y="1600200"/>
            <a:ext cx="7878600" cy="905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Niksun forensics tools </a:t>
            </a:r>
            <a:r>
              <a:rPr b="0" lang="en-US" sz="2400" spc="-1" strike="noStrike" u="sng">
                <a:solidFill>
                  <a:srgbClr val="6699ff"/>
                </a:solidFill>
                <a:uFillTx/>
                <a:latin typeface="Corbel"/>
                <a:hlinkClick r:id="rId1"/>
              </a:rPr>
              <a:t>http</a:t>
            </a:r>
            <a:r>
              <a:rPr b="0" lang="en-US" sz="2400" spc="-1" strike="noStrike" u="sng">
                <a:solidFill>
                  <a:srgbClr val="6699ff"/>
                </a:solidFill>
                <a:uFillTx/>
                <a:latin typeface="Corbel"/>
                <a:hlinkClick r:id="rId2"/>
              </a:rPr>
              <a:t>://www.niksun.com/sandstorm.php</a:t>
            </a: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: netintercept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91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  <p:pic>
        <p:nvPicPr>
          <p:cNvPr id="292" name="Picture 6" descr=""/>
          <p:cNvPicPr/>
          <p:nvPr/>
        </p:nvPicPr>
        <p:blipFill>
          <a:blip r:embed="rId3"/>
          <a:stretch/>
        </p:blipFill>
        <p:spPr>
          <a:xfrm>
            <a:off x="2910960" y="2505960"/>
            <a:ext cx="5586120" cy="41907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83" dur="indefinite" restart="never" nodeType="tmRoot">
          <p:childTnLst>
            <p:seq>
              <p:cTn id="8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Professional and other tools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94" name="TextShape 2"/>
          <p:cNvSpPr txBox="1"/>
          <p:nvPr/>
        </p:nvSpPr>
        <p:spPr>
          <a:xfrm>
            <a:off x="618480" y="1600200"/>
            <a:ext cx="7878600" cy="533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network management protocols: snmp, rmon, …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95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Digitalna forenzika</a:t>
            </a:r>
            <a:endParaRPr b="0" lang="en-US" sz="1100" spc="-1" strike="noStrike">
              <a:latin typeface="Times New Roman"/>
            </a:endParaRPr>
          </a:p>
        </p:txBody>
      </p:sp>
      <p:pic>
        <p:nvPicPr>
          <p:cNvPr id="296" name="Picture 2" descr=""/>
          <p:cNvPicPr/>
          <p:nvPr/>
        </p:nvPicPr>
        <p:blipFill>
          <a:blip r:embed="rId1"/>
          <a:stretch/>
        </p:blipFill>
        <p:spPr>
          <a:xfrm>
            <a:off x="2921040" y="2133720"/>
            <a:ext cx="5745960" cy="4587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5" dur="indefinite" restart="never" nodeType="tmRoot">
          <p:childTnLst>
            <p:seq>
              <p:cTn id="8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Protocol SNMP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98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snmp v2 and v3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connectionless data transfer: UDP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two types of commands: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on-demand data transfer and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event based data transfer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the status of the network is stored in the MDB and in the log files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00"/>
              </a:buClr>
              <a:buFont typeface="Wingdings 2" charset="2"/>
              <a:buChar char=""/>
            </a:pPr>
            <a:r>
              <a:rPr b="0" i="1" lang="en-US" sz="2400" spc="-1" strike="noStrike">
                <a:solidFill>
                  <a:srgbClr val="ffff00"/>
                </a:solidFill>
                <a:latin typeface="Corbel"/>
              </a:rPr>
              <a:t>Challenge:</a:t>
            </a:r>
            <a:r>
              <a:rPr b="0" lang="en-US" sz="2400" spc="-1" strike="noStrike">
                <a:solidFill>
                  <a:srgbClr val="ffff00"/>
                </a:solidFill>
                <a:latin typeface="Corbel"/>
              </a:rPr>
              <a:t> find tools for network exploration that employ the snmp protocol and explore your neighborhood.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99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87" dur="indefinite" restart="never" nodeType="tmRoot">
          <p:childTnLst>
            <p:seq>
              <p:cTn id="8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Strength in numbers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01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 u="sng">
                <a:solidFill>
                  <a:srgbClr val="6699ff"/>
                </a:solidFill>
                <a:uFillTx/>
                <a:latin typeface="Corbel"/>
                <a:hlinkClick r:id="rId1"/>
              </a:rPr>
              <a:t>www.fri.uni-lj.si</a:t>
            </a: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 = 212.235.188.25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DNS service maps strings to numbers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a mapping table in /etc/hosts can alternatively be used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a DNS server inquires other DNS servers if there is a string it can’t map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file /etc/namedb/named.root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tools </a:t>
            </a:r>
            <a:r>
              <a:rPr b="0" i="1" lang="en-US" sz="2400" spc="-1" strike="noStrike">
                <a:solidFill>
                  <a:srgbClr val="ffffff"/>
                </a:solidFill>
                <a:latin typeface="Corbel"/>
              </a:rPr>
              <a:t>dig</a:t>
            </a: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 and </a:t>
            </a:r>
            <a:r>
              <a:rPr b="0" i="1" lang="en-US" sz="2400" spc="-1" strike="noStrike">
                <a:solidFill>
                  <a:srgbClr val="ffffff"/>
                </a:solidFill>
                <a:latin typeface="Corbel"/>
              </a:rPr>
              <a:t>nslookup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02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89" dur="indefinite" restart="never" nodeType="tmRoot">
          <p:childTnLst>
            <p:seq>
              <p:cTn id="9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Computer network basics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618480" y="1600200"/>
            <a:ext cx="7878600" cy="11934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from history: ARPANET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TCP/IP: 1973/74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0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  <p:pic>
        <p:nvPicPr>
          <p:cNvPr id="101" name="Picture 7" descr=""/>
          <p:cNvPicPr/>
          <p:nvPr/>
        </p:nvPicPr>
        <p:blipFill>
          <a:blip r:embed="rId1"/>
          <a:stretch/>
        </p:blipFill>
        <p:spPr>
          <a:xfrm>
            <a:off x="2548440" y="3026880"/>
            <a:ext cx="5949000" cy="33292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DNS server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04" name="TextShape 2"/>
          <p:cNvSpPr txBox="1"/>
          <p:nvPr/>
        </p:nvSpPr>
        <p:spPr>
          <a:xfrm>
            <a:off x="618480" y="1600200"/>
            <a:ext cx="7878600" cy="48848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file /etc/namedb/named.root (excerpt):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; formerly NS.INTERNIC.NET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;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.                        3600000  IN  NS    A.ROOT-SERVERS.NET.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A.ROOT-SERVERS.NET.      3600000      A     198.41.0.4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A.ROOT-SERVERS.NET.      3600000      AAAA  2001:503:BA3E::2:30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;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; FORMERLY NS1.ISI.EDU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;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.                        3600000      NS    B.ROOT-SERVERS.NET.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B.ROOT-SERVERS.NET.      3600000      A     192.228.79.201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;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; FORMERLY C.PSI.NET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;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.                        3600000      NS    C.ROOT-SERVERS.NET.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C.ROOT-SERVERS.NET.      3600000      A     192.33.4.12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;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; FORMERLY TERP.UMD.EDU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;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.                        3600000      NS    D.ROOT-SERVERS.NET.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D.ROOT-SERVERS.NET.      3600000      A     128.8.10.90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D.ROOT-SERVERS.NET.      3600000      AAAA  2001:500:2D::D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;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; FORMERLY NS.NASA.GOV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;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.                        3600000      NS    E.ROOT-SERVERS.NET.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E.ROOT-SERVERS.NET.      3600000      A     192.203.230.10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;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; FORMERLY NS.ISC.ORG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</a:pP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05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91" dur="indefinite" restart="never" nodeType="tmRoot">
          <p:childTnLst>
            <p:seq>
              <p:cTn id="9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DNS server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07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00"/>
              </a:buClr>
              <a:buFont typeface="Wingdings 2" charset="2"/>
              <a:buChar char=""/>
            </a:pPr>
            <a:r>
              <a:rPr b="0" i="1" lang="en-US" sz="2400" spc="-1" strike="noStrike">
                <a:solidFill>
                  <a:srgbClr val="ffff00"/>
                </a:solidFill>
                <a:latin typeface="Corbel"/>
              </a:rPr>
              <a:t>Challenge:</a:t>
            </a:r>
            <a:r>
              <a:rPr b="0" lang="en-US" sz="2400" spc="-1" strike="noStrike">
                <a:solidFill>
                  <a:srgbClr val="ffff00"/>
                </a:solidFill>
                <a:latin typeface="Corbel"/>
              </a:rPr>
              <a:t> with an appropriate tool find your DNS server and examine its records.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00"/>
              </a:buClr>
              <a:buFont typeface="Wingdings 2" charset="2"/>
              <a:buChar char=""/>
            </a:pPr>
            <a:r>
              <a:rPr b="0" i="1" lang="en-US" sz="2400" spc="-1" strike="noStrike">
                <a:solidFill>
                  <a:srgbClr val="ffff00"/>
                </a:solidFill>
                <a:latin typeface="Corbel"/>
              </a:rPr>
              <a:t>Challenge:</a:t>
            </a:r>
            <a:r>
              <a:rPr b="0" lang="en-US" sz="2400" spc="-1" strike="noStrike">
                <a:solidFill>
                  <a:srgbClr val="ffff00"/>
                </a:solidFill>
                <a:latin typeface="Corbel"/>
              </a:rPr>
              <a:t> with your colleagues set up an isolated network with its own root name servers.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00"/>
              </a:buClr>
              <a:buFont typeface="Wingdings 2" charset="2"/>
              <a:buChar char=""/>
            </a:pPr>
            <a:r>
              <a:rPr b="0" i="1" lang="en-US" sz="2400" spc="-1" strike="noStrike">
                <a:solidFill>
                  <a:srgbClr val="ffff00"/>
                </a:solidFill>
                <a:latin typeface="Corbel"/>
              </a:rPr>
              <a:t>Challenge</a:t>
            </a:r>
            <a:r>
              <a:rPr b="0" lang="en-US" sz="2400" spc="-1" strike="noStrike">
                <a:solidFill>
                  <a:srgbClr val="ffff00"/>
                </a:solidFill>
                <a:latin typeface="Corbel"/>
              </a:rPr>
              <a:t>: assume that the following packet was captured on the network: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950" spc="-1" strike="noStrike">
                <a:solidFill>
                  <a:srgbClr val="ffff00"/>
                </a:solidFill>
                <a:latin typeface="Courier New"/>
              </a:rPr>
              <a:t>09:13:01.839003 IP (tos 0x10, ttl 64, id 13571, offset 0, flags [DF], proto TCP (6), length 180)</a:t>
            </a:r>
            <a:endParaRPr b="0" lang="en-US" sz="195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950" spc="-1" strike="noStrike">
                <a:solidFill>
                  <a:srgbClr val="ffff00"/>
                </a:solidFill>
                <a:latin typeface="Courier New"/>
              </a:rPr>
              <a:t>    </a:t>
            </a:r>
            <a:r>
              <a:rPr b="0" lang="en-US" sz="1950" spc="-1" strike="noStrike">
                <a:solidFill>
                  <a:srgbClr val="ffff00"/>
                </a:solidFill>
                <a:latin typeface="Courier New"/>
              </a:rPr>
              <a:t>www.brodnik.org.ssh &gt; AndyMac.gotska.brodnik.org.53945: Flags [P.], cksum 0xf181 (correct), seq 1108696419:1108696547, ack 2653946897, win 1040, options [nop,nop,TS val 2247733168 ecr 1042469077], length 128</a:t>
            </a:r>
            <a:endParaRPr b="0" lang="en-US" sz="1950" spc="-1" strike="noStrike">
              <a:solidFill>
                <a:srgbClr val="ffffff"/>
              </a:solidFill>
              <a:latin typeface="Corbel"/>
            </a:endParaRPr>
          </a:p>
          <a:p>
            <a:pPr marL="685800" indent="-336240">
              <a:lnSpc>
                <a:spcPct val="100000"/>
              </a:lnSpc>
              <a:spcBef>
                <a:spcPts val="601"/>
              </a:spcBef>
            </a:pPr>
            <a:r>
              <a:rPr b="0" lang="en-US" sz="2200" spc="-1" strike="noStrike">
                <a:solidFill>
                  <a:srgbClr val="ffff00"/>
                </a:solidFill>
                <a:latin typeface="Corbel"/>
              </a:rPr>
              <a:t>comment on the contents and determine the sender and the recipient.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</a:pP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08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Strength in numbers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10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DNS service uses port 53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there is no service that would map DNS to 53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there is however a mappign table in /etc/services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the system binds the application to the process (program) at startup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11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95" dur="indefinite" restart="never" nodeType="tmRoot">
          <p:childTnLst>
            <p:seq>
              <p:cTn id="9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Application names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13" name="TextShape 2"/>
          <p:cNvSpPr txBox="1"/>
          <p:nvPr/>
        </p:nvSpPr>
        <p:spPr>
          <a:xfrm>
            <a:off x="618480" y="1600200"/>
            <a:ext cx="7878600" cy="4755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#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# Network services, Internet style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#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# WELL KNOWN PORT NUMBERS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#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rtmp              1/ddp    #Routing Table Maintenance Protocol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tcpmux            1/udp     # TCP Port Service Multiplexer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tcpmux            1/tcp     # TCP Port Service Multiplexer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...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domain           53/tcp    #Domain Name Server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domain           53/udp    #Domain Name Server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imap            143/tcp    imap2 imap4  #Interim Mail Access Protocol v2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imap            143/udp    imap2 imap4  #Interim Mail Access Protocol v2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imaps           993/tcp    # imap4 protocol over TLS/SSL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imaps           993/udp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...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14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97" dur="indefinite" restart="never" nodeType="tmRoot">
          <p:childTnLst>
            <p:seq>
              <p:cTn id="9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Application names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16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sockstat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</a:pP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ourier New"/>
              </a:rPr>
              <a:t>Andy@svarun:~[128]%&gt; sockstat </a:t>
            </a:r>
            <a:endParaRPr b="0" lang="en-US" sz="1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ourier New"/>
              </a:rPr>
              <a:t>USER     COMMAND    PID   FD PROTO  LOCAL ADDRESS         FOREIGN ADDRESS      </a:t>
            </a:r>
            <a:endParaRPr b="0" lang="en-US" sz="1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ourier New"/>
              </a:rPr>
              <a:t>....     imap       97205 0  stream -&gt; ??</a:t>
            </a:r>
            <a:endParaRPr b="0" lang="en-US" sz="1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ourier New"/>
              </a:rPr>
              <a:t>dovecot  imap-login 97204 3  stream -&gt; ??</a:t>
            </a:r>
            <a:endParaRPr b="0" lang="en-US" sz="1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ourier New"/>
              </a:rPr>
              <a:t>dovecot  imap-login 97204 4  tcp4   *:143                 *:*</a:t>
            </a:r>
            <a:endParaRPr b="0" lang="en-US" sz="1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ourier New"/>
              </a:rPr>
              <a:t>dovecot  imap-login 97204 5  tcp4   *:993                 *:*</a:t>
            </a:r>
            <a:endParaRPr b="0" lang="en-US" sz="1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ourier New"/>
              </a:rPr>
              <a:t>dovecot  imap-login 97204 11 stream -&gt; /var/run/dovecot/login/default</a:t>
            </a:r>
            <a:endParaRPr b="0" lang="en-US" sz="1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ourier New"/>
              </a:rPr>
              <a:t>bind     named      1750  513 udp4  127.0.0.1:53          *:*</a:t>
            </a:r>
            <a:endParaRPr b="0" lang="en-US" sz="1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ourier New"/>
              </a:rPr>
              <a:t>bind     named      1750  514 udp4  10.0.0.1:53           *:*</a:t>
            </a:r>
            <a:endParaRPr b="0" lang="en-US" sz="1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ourier New"/>
              </a:rPr>
              <a:t>root     syslogd    1649  4  dgram  /var/run/log</a:t>
            </a:r>
            <a:endParaRPr b="0" lang="en-US" sz="1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ourier New"/>
              </a:rPr>
              <a:t>root     syslogd    1649  5  dgram  /var/run/logpriv</a:t>
            </a:r>
            <a:endParaRPr b="0" lang="en-US" sz="1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Courier New"/>
              </a:rPr>
              <a:t>...</a:t>
            </a:r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  <a:p>
            <a:endParaRPr b="0" lang="en-US" sz="16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17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99" dur="indefinite" restart="never" nodeType="tmRoot">
          <p:childTnLst>
            <p:seq>
              <p:cTn id="10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Application names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19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</a:pP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00"/>
              </a:buClr>
              <a:buFont typeface="Wingdings 2" charset="2"/>
              <a:buChar char=""/>
            </a:pPr>
            <a:r>
              <a:rPr b="0" i="1" lang="en-US" sz="2400" spc="-1" strike="noStrike">
                <a:solidFill>
                  <a:srgbClr val="ffff00"/>
                </a:solidFill>
                <a:latin typeface="Corbel"/>
              </a:rPr>
              <a:t>Challenge:</a:t>
            </a:r>
            <a:r>
              <a:rPr b="0" lang="en-US" sz="2400" spc="-1" strike="noStrike">
                <a:solidFill>
                  <a:srgbClr val="ffff00"/>
                </a:solidFill>
                <a:latin typeface="Corbel"/>
              </a:rPr>
              <a:t> what is the actual name of the DNS service in the said table?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00"/>
              </a:buClr>
              <a:buFont typeface="Wingdings 2" charset="2"/>
              <a:buChar char=""/>
            </a:pPr>
            <a:r>
              <a:rPr b="0" i="1" lang="en-US" sz="2400" spc="-1" strike="noStrike">
                <a:solidFill>
                  <a:srgbClr val="ffff00"/>
                </a:solidFill>
                <a:latin typeface="Corbel"/>
              </a:rPr>
              <a:t>Challenge:</a:t>
            </a:r>
            <a:r>
              <a:rPr b="0" lang="en-US" sz="2400" spc="-1" strike="noStrike">
                <a:solidFill>
                  <a:srgbClr val="ffff00"/>
                </a:solidFill>
                <a:latin typeface="Corbel"/>
              </a:rPr>
              <a:t> add/modify an entry in the table. Do you notice any changes when running sockstat, netstat, tcpdump?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00"/>
              </a:buClr>
              <a:buFont typeface="Wingdings 2" charset="2"/>
              <a:buChar char=""/>
            </a:pPr>
            <a:r>
              <a:rPr b="0" i="1" lang="en-US" sz="2400" spc="-1" strike="noStrike">
                <a:solidFill>
                  <a:srgbClr val="ffff00"/>
                </a:solidFill>
                <a:latin typeface="Corbel"/>
              </a:rPr>
              <a:t>Challenge: </a:t>
            </a:r>
            <a:r>
              <a:rPr b="0" lang="en-US" sz="2400" spc="-1" strike="noStrike">
                <a:solidFill>
                  <a:srgbClr val="ffff00"/>
                </a:solidFill>
                <a:latin typeface="Corbel"/>
              </a:rPr>
              <a:t>kako operacijski sistem poveže aplikacijo z vrati za storitev? Kako se to naredi na Windows, na FreeBSD in kako na Linux?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20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101" dur="indefinite" restart="never" nodeType="tmRoot">
          <p:childTnLst>
            <p:seq>
              <p:cTn id="10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Protocol names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22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9200" indent="-348840">
              <a:lnSpc>
                <a:spcPct val="100000"/>
              </a:lnSpc>
              <a:buClr>
                <a:srgbClr val="ffffff"/>
              </a:buClr>
              <a:buFont typeface="Wingdings 2" charset="2"/>
              <a:buChar char=""/>
            </a:pPr>
            <a:r>
              <a:rPr b="0" lang="en-US" sz="3430" spc="-1" strike="noStrike">
                <a:solidFill>
                  <a:srgbClr val="ffffff"/>
                </a:solidFill>
                <a:latin typeface="Corbel"/>
              </a:rPr>
              <a:t>excerpt:</a:t>
            </a:r>
            <a:endParaRPr b="0" lang="en-US" sz="343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endParaRPr b="0" lang="en-US" sz="343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ip      0       IP              # internet protocol, pseudo protocol number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icmp    1       ICMP            # internet control message protocol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igmp    2       IGMP            # internet group management protocol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ggp     3       GGP             # gateway-gateway protocol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tcp     6       TCP             # transmission control protocol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udp     17      UDP             # user datagram protocol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ddp     37      DDP             # Datagram Delivery Protocol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ipv6    41      IPV6            # ipv6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mobile  55      MOBILE          # IP Mobility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ipv6-icmp       58      IPV6-ICMP       icmp6   # ICMP for IPv6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etherip 97      ETHERIP         # Ethernet-within-IP Encapsulation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23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103" dur="indefinite" restart="never" nodeType="tmRoot">
          <p:childTnLst>
            <p:seq>
              <p:cTn id="10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Names ...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25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00"/>
              </a:buClr>
              <a:buFont typeface="Wingdings 2" charset="2"/>
              <a:buChar char=""/>
            </a:pPr>
            <a:r>
              <a:rPr b="0" i="1" lang="en-US" sz="2400" spc="-1" strike="noStrike">
                <a:solidFill>
                  <a:srgbClr val="ffff00"/>
                </a:solidFill>
                <a:latin typeface="Corbel"/>
              </a:rPr>
              <a:t>Challenge:</a:t>
            </a:r>
            <a:r>
              <a:rPr b="0" lang="en-US" sz="2400" spc="-1" strike="noStrike">
                <a:solidFill>
                  <a:srgbClr val="ffff00"/>
                </a:solidFill>
                <a:latin typeface="Corbel"/>
              </a:rPr>
              <a:t> which protocol is denoted by the number 50 ans what is it used for?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00"/>
              </a:buClr>
              <a:buFont typeface="Wingdings 2" charset="2"/>
              <a:buChar char=""/>
            </a:pPr>
            <a:r>
              <a:rPr b="0" i="1" lang="en-US" sz="2400" spc="-1" strike="noStrike">
                <a:solidFill>
                  <a:srgbClr val="ffff00"/>
                </a:solidFill>
                <a:latin typeface="Corbel"/>
              </a:rPr>
              <a:t>Challenges:</a:t>
            </a:r>
            <a:r>
              <a:rPr b="0" lang="en-US" sz="2400" spc="-1" strike="noStrike">
                <a:solidFill>
                  <a:srgbClr val="ffff00"/>
                </a:solidFill>
                <a:latin typeface="Corbel"/>
              </a:rPr>
              <a:t> what are the formats of all three etc files – hosts, protocols, services?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00"/>
              </a:buClr>
              <a:buFont typeface="Wingdings 2" charset="2"/>
              <a:buChar char=""/>
            </a:pPr>
            <a:r>
              <a:rPr b="0" i="1" lang="en-US" sz="2400" spc="-1" strike="noStrike">
                <a:solidFill>
                  <a:srgbClr val="ffff00"/>
                </a:solidFill>
                <a:latin typeface="Corbel"/>
              </a:rPr>
              <a:t>Challenge</a:t>
            </a:r>
            <a:r>
              <a:rPr b="0" lang="en-US" sz="2400" spc="-1" strike="noStrike">
                <a:solidFill>
                  <a:srgbClr val="ffff00"/>
                </a:solidFill>
                <a:latin typeface="Corbel"/>
              </a:rPr>
              <a:t>: what is cifs/smb? In which folder would you look for its definition?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26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105" dur="indefinite" restart="never" nodeType="tmRoot">
          <p:childTnLst>
            <p:seq>
              <p:cTn id="10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Where are the numbers from?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28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global number assignment agreement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numbers stored and allocated by IANA – </a:t>
            </a:r>
            <a:r>
              <a:rPr b="0" i="1" lang="en-US" sz="2400" spc="-1" strike="noStrike">
                <a:solidFill>
                  <a:srgbClr val="ffffff"/>
                </a:solidFill>
                <a:latin typeface="Corbel"/>
              </a:rPr>
              <a:t>The Internet Assigned Numbers Authority</a:t>
            </a: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, </a:t>
            </a:r>
            <a:r>
              <a:rPr b="0" lang="en-US" sz="2400" spc="-1" strike="noStrike" u="sng">
                <a:solidFill>
                  <a:srgbClr val="6699ff"/>
                </a:solidFill>
                <a:uFillTx/>
                <a:latin typeface="Corbel"/>
                <a:hlinkClick r:id="rId1"/>
              </a:rPr>
              <a:t>www.iana.org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root DNS servers: </a:t>
            </a:r>
            <a:r>
              <a:rPr b="0" lang="en-US" sz="2200" spc="-1" strike="noStrike" u="sng">
                <a:solidFill>
                  <a:srgbClr val="6699ff"/>
                </a:solidFill>
                <a:uFillTx/>
                <a:latin typeface="Corbel"/>
                <a:hlinkClick r:id="rId2"/>
              </a:rPr>
              <a:t>www.iana.org/domains/root/db/arpa.html</a:t>
            </a: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 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i="1" lang="en-US" sz="2200" spc="-1" strike="noStrike">
                <a:solidFill>
                  <a:srgbClr val="ffffff"/>
                </a:solidFill>
                <a:latin typeface="Corbel"/>
              </a:rPr>
              <a:t>ports: </a:t>
            </a:r>
            <a:r>
              <a:rPr b="0" i="1" lang="en-US" sz="2200" spc="-1" strike="noStrike" u="sng">
                <a:solidFill>
                  <a:srgbClr val="6699ff"/>
                </a:solidFill>
                <a:uFillTx/>
                <a:latin typeface="Corbel"/>
                <a:hlinkClick r:id="rId3"/>
              </a:rPr>
              <a:t>www.iana.org/assignments/port-numbers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i="1" lang="en-US" sz="2200" spc="-1" strike="noStrike">
                <a:solidFill>
                  <a:srgbClr val="ffffff"/>
                </a:solidFill>
                <a:latin typeface="Corbel"/>
              </a:rPr>
              <a:t>protocols: </a:t>
            </a:r>
            <a:r>
              <a:rPr b="0" i="1" lang="en-US" sz="2200" spc="-1" strike="noStrike" u="sng">
                <a:solidFill>
                  <a:srgbClr val="6699ff"/>
                </a:solidFill>
                <a:uFillTx/>
                <a:latin typeface="Corbel"/>
                <a:hlinkClick r:id="rId4"/>
              </a:rPr>
              <a:t>www.iana.org/protocols/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00"/>
              </a:buClr>
              <a:buFont typeface="Wingdings 2" charset="2"/>
              <a:buChar char=""/>
            </a:pPr>
            <a:r>
              <a:rPr b="0" i="1" lang="en-US" sz="2400" spc="-1" strike="noStrike">
                <a:solidFill>
                  <a:srgbClr val="ffff00"/>
                </a:solidFill>
                <a:latin typeface="Corbel"/>
              </a:rPr>
              <a:t>Challenge:</a:t>
            </a:r>
            <a:r>
              <a:rPr b="0" lang="en-US" sz="2400" spc="-1" strike="noStrike">
                <a:solidFill>
                  <a:srgbClr val="ffff00"/>
                </a:solidFill>
                <a:latin typeface="Corbel"/>
              </a:rPr>
              <a:t> write a program which can produce a services file from the available information on the IANA server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00"/>
              </a:buClr>
              <a:buFont typeface="Wingdings 2" charset="2"/>
              <a:buChar char=""/>
            </a:pPr>
            <a:r>
              <a:rPr b="0" i="1" lang="en-US" sz="2400" spc="-1" strike="noStrike">
                <a:solidFill>
                  <a:srgbClr val="ffff00"/>
                </a:solidFill>
                <a:latin typeface="Corbel"/>
              </a:rPr>
              <a:t>Challenge:</a:t>
            </a:r>
            <a:r>
              <a:rPr b="0" lang="en-US" sz="2400" spc="-1" strike="noStrike">
                <a:solidFill>
                  <a:srgbClr val="ffff00"/>
                </a:solidFill>
                <a:latin typeface="Corbel"/>
              </a:rPr>
              <a:t> what information does the following webpage contain: </a:t>
            </a:r>
            <a:r>
              <a:rPr b="0" lang="en-US" sz="2400" spc="-1" strike="noStrike" u="sng">
                <a:solidFill>
                  <a:srgbClr val="6699ff"/>
                </a:solidFill>
                <a:uFillTx/>
                <a:latin typeface="Corbel"/>
                <a:hlinkClick r:id="rId5"/>
              </a:rPr>
              <a:t>www.iana.org/domains/root/db/si.html</a:t>
            </a:r>
            <a:r>
              <a:rPr b="0" lang="en-US" sz="2400" spc="-1" strike="noStrike">
                <a:solidFill>
                  <a:srgbClr val="ffff00"/>
                </a:solidFill>
                <a:latin typeface="Corbel"/>
              </a:rPr>
              <a:t>? 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29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107" dur="indefinite" restart="never" nodeType="tmRoot">
          <p:childTnLst>
            <p:seq>
              <p:cTn id="10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Going further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31" name="TextShape 2"/>
          <p:cNvSpPr txBox="1"/>
          <p:nvPr/>
        </p:nvSpPr>
        <p:spPr>
          <a:xfrm>
            <a:off x="618480" y="1600200"/>
            <a:ext cx="7878960" cy="45291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so far, we understand the following: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what is an IP address and how is it mapped from a name (FQN – </a:t>
            </a:r>
            <a:r>
              <a:rPr b="0" i="1" lang="en-US" sz="2200" spc="-1" strike="noStrike">
                <a:solidFill>
                  <a:srgbClr val="ffffff"/>
                </a:solidFill>
                <a:latin typeface="Corbel"/>
              </a:rPr>
              <a:t>fully qualified name</a:t>
            </a: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) (</a:t>
            </a:r>
            <a:r>
              <a:rPr b="0" i="1" lang="en-US" sz="2200" spc="-1" strike="noStrike">
                <a:solidFill>
                  <a:srgbClr val="ffffff"/>
                </a:solidFill>
                <a:latin typeface="Corbel"/>
              </a:rPr>
              <a:t>hosts</a:t>
            </a: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, </a:t>
            </a:r>
            <a:r>
              <a:rPr b="0" i="1" lang="en-US" sz="2200" spc="-1" strike="noStrike">
                <a:solidFill>
                  <a:srgbClr val="ffffff"/>
                </a:solidFill>
                <a:latin typeface="Corbel"/>
              </a:rPr>
              <a:t>DNS</a:t>
            </a: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)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what is the name of the protocol we are using (</a:t>
            </a:r>
            <a:r>
              <a:rPr b="0" i="1" lang="en-US" sz="2200" spc="-1" strike="noStrike">
                <a:solidFill>
                  <a:srgbClr val="ffffff"/>
                </a:solidFill>
                <a:latin typeface="Corbel"/>
              </a:rPr>
              <a:t>protocols</a:t>
            </a: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)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what service do we want from a remote computer and what is its name (</a:t>
            </a:r>
            <a:r>
              <a:rPr b="0" i="1" lang="en-US" sz="2200" spc="-1" strike="noStrike">
                <a:solidFill>
                  <a:srgbClr val="ffffff"/>
                </a:solidFill>
                <a:latin typeface="Corbel"/>
              </a:rPr>
              <a:t>services</a:t>
            </a: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)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what application offers a particular service (</a:t>
            </a:r>
            <a:r>
              <a:rPr b="0" i="1" lang="en-US" sz="2200" spc="-1" strike="noStrike">
                <a:solidFill>
                  <a:srgbClr val="ffffff"/>
                </a:solidFill>
                <a:latin typeface="Corbel"/>
              </a:rPr>
              <a:t>sockstat</a:t>
            </a: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, </a:t>
            </a:r>
            <a:r>
              <a:rPr b="0" i="1" lang="en-US" sz="2200" spc="-1" strike="noStrike">
                <a:solidFill>
                  <a:srgbClr val="ffffff"/>
                </a:solidFill>
                <a:latin typeface="Corbel"/>
              </a:rPr>
              <a:t>netstat</a:t>
            </a: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)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32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109" dur="indefinite" restart="never" nodeType="tmRoot">
          <p:childTnLst>
            <p:seq>
              <p:cTn id="1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Computer network basics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618480" y="1600200"/>
            <a:ext cx="7878600" cy="634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network, internet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4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  <p:pic>
        <p:nvPicPr>
          <p:cNvPr id="105" name="Picture 7" descr=""/>
          <p:cNvPicPr/>
          <p:nvPr/>
        </p:nvPicPr>
        <p:blipFill>
          <a:blip r:embed="rId1"/>
          <a:stretch/>
        </p:blipFill>
        <p:spPr>
          <a:xfrm>
            <a:off x="1030320" y="3826800"/>
            <a:ext cx="7467120" cy="20379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Going further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34" name="TextShape 2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  <p:pic>
        <p:nvPicPr>
          <p:cNvPr id="335" name="Picture 5" descr=""/>
          <p:cNvPicPr/>
          <p:nvPr/>
        </p:nvPicPr>
        <p:blipFill>
          <a:blip r:embed="rId1"/>
          <a:stretch/>
        </p:blipFill>
        <p:spPr>
          <a:xfrm>
            <a:off x="918000" y="1684800"/>
            <a:ext cx="7385040" cy="4671000"/>
          </a:xfrm>
          <a:prstGeom prst="rect">
            <a:avLst/>
          </a:prstGeom>
          <a:ln>
            <a:noFill/>
          </a:ln>
        </p:spPr>
      </p:pic>
      <p:sp>
        <p:nvSpPr>
          <p:cNvPr id="336" name="CustomShape 3"/>
          <p:cNvSpPr/>
          <p:nvPr/>
        </p:nvSpPr>
        <p:spPr>
          <a:xfrm flipV="1">
            <a:off x="1049760" y="2404800"/>
            <a:ext cx="5883840" cy="65160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round/>
          </a:ln>
          <a:effectLst>
            <a:reflection blurRad="12700" dir="5400000" dist="50800" endPos="15000" rotWithShape="0" stA="25000" sy="-100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7" name="CustomShape 4"/>
          <p:cNvSpPr/>
          <p:nvPr/>
        </p:nvSpPr>
        <p:spPr>
          <a:xfrm flipV="1">
            <a:off x="2505960" y="2337120"/>
            <a:ext cx="1489680" cy="304560"/>
          </a:xfrm>
          <a:prstGeom prst="rect">
            <a:avLst/>
          </a:prstGeom>
          <a:solidFill>
            <a:srgbClr val="ff6600">
              <a:alpha val="43000"/>
            </a:srgbClr>
          </a:solidFill>
          <a:ln>
            <a:round/>
          </a:ln>
          <a:effectLst>
            <a:reflection blurRad="12700" dir="5400000" dist="50800" endPos="15000" rotWithShape="0" stA="25000" sy="-100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38" name="CustomShape 5"/>
          <p:cNvSpPr/>
          <p:nvPr/>
        </p:nvSpPr>
        <p:spPr>
          <a:xfrm flipV="1">
            <a:off x="1049760" y="3869640"/>
            <a:ext cx="5883840" cy="304560"/>
          </a:xfrm>
          <a:prstGeom prst="rect">
            <a:avLst/>
          </a:prstGeom>
          <a:solidFill>
            <a:srgbClr val="0000ff">
              <a:alpha val="12000"/>
            </a:srgbClr>
          </a:solidFill>
          <a:ln>
            <a:round/>
          </a:ln>
          <a:effectLst>
            <a:reflection blurRad="12700" dir="5400000" dist="50800" endPos="15000" rotWithShape="0" stA="25000" sy="-100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</p:spTree>
  </p:cSld>
  <p:timing>
    <p:tnLst>
      <p:par>
        <p:cTn id="111" dur="indefinite" restart="never" nodeType="tmRoot">
          <p:childTnLst>
            <p:seq>
              <p:cTn id="1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Going further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40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</a:pP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who is the service provider?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we can identify the provider by its IP or by the FQN bound to it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 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41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113" dur="indefinite" restart="never" nodeType="tmRoot">
          <p:childTnLst>
            <p:seq>
              <p:cTn id="114" dur="indefinite" nodeType="mainSeq">
                <p:childTnLst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WHOIS service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43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service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968400" indent="-2822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nicname          43/tcp    whois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968400" indent="-2822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nicname          43/udp    whois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we need a whois server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whois.iana.org, whois.arnes.si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a6a6a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Corbel"/>
              </a:rPr>
              <a:t>tools: telnet, whois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44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125" dur="indefinite" restart="never" nodeType="tmRoot">
          <p:childTnLst>
            <p:seq>
              <p:cTn id="1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WHOIS service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46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Andy@svarun:~[171]%&gt; whois fri.uni-lj.si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%%%%%%%%%%%%%%%%%%%%%%%%%%%%%%%%%%%%%%%%%%%%%%%%%%%%%%%%%%%%%%%%%%%%%%%%%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 This is ARNES whois database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%%%%%%%%%%%%%%%%%%%%%%%%%%%%%%%%%%%%%%%%%%%%%%%%%%%%%%%%%%%%%%%%%%%%%%%%%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 Rights restricted by copyright.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 See http://www.arnes.si/domene/whois-legal.html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%%%%%%%%%%%%%%%%%%%%%%%%%%%%%%%%%%%%%%%%%%%%%%%%%%%%%%%%%%%%%%%%%%%%%%%%%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 The WHOIS service offered by Arnes, .si Registry, is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 provided for information purposes only. It allows persons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 to check whether a specific domain name is still available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 or not and to obtain information related to the registration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 records of existing domain names.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 This WHOIS service accepts and displays only ASCII characters.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 Arnes cannot be held liable should the stored information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 prove to be wrong, incomplete or inaccurate in any sense.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 By submitting a query you agree not to use the information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 made available to: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      o Allow, enable or otherwise support the transmission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        of unsolicited, commercial advertising or other solicitations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        whether via email or otherwise;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      o Target advertising in any possible way;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      o Cause nuisance in any possible way to the registrants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        by sending (whether by automated, electronic processes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        capable of enabling high volumes or other possible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        means) messages to them;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      o copy, extract and/or publish contents of the WHOIS database.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%%%%%%%%%%%%%%%%%%%%%%%%%%%%%%%%%%%%%%%%%%%%%%%%%%%%%%%%%%%%%%%%%%%%%%%%%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 No entries found for the selected source(s).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47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127" dur="indefinite" restart="never" nodeType="tmRoot">
          <p:childTnLst>
            <p:seq>
              <p:cTn id="1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WHOIS service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49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Andy@svarun:~[172]%&gt; whois uni-lj.si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...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domain: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uni-lj.si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registrar: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Arnes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registrar-url: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http://www.arnes.si/storitve/splet-posta-strezniki/registracija-si-domene.html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nameserver: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dns1.uni-lj.si (193.2.1.90,2001:1470:8000::90)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nameserver: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dns2.uni-lj.si (193.2.1.89,2001:1470:8000::89)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nameserver: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dns3.uni-lj.si (193.2.1.94,2001:1470:8000::94)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registrant: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G39085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status: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ok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created: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1992-11-23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expire: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2015-06-06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source: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ARNES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Domain holder: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NOT DISCLOSED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Tech: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NOT DISCLOSED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%%%%%%%%%%%%%%%%%%%%%%%%%%%%%%%%%%%%%%%%%%%%%%%%%%%%%%%%%%%%%%%%%%%%%%%%%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 For more information, please visit http://www.registry.si/whois.html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%%%%%%%%%%%%%%%%%%%%%%%%%%%%%%%%%%%%%%%%%%%%%%%%%%%%%%%%%%%%%%%%%%%%%%%%%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50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129" dur="indefinite" restart="never" nodeType="tmRoot">
          <p:childTnLst>
            <p:seq>
              <p:cTn id="1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WHOIS service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52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Andy@svarun:~[173]%&gt; whois ul.si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...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domain: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ul.si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registrar: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Arnes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registrar-url: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http://www.arnes.si/storitve/splet-posta-strezniki/registracija-si-domene.html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nameserver: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dns1.uni-lj.si (193.2.1.90,2001:1470:8000::90)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nameserver: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dns2.uni-lj.si (193.2.1.89,2001:1470:8000::89)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nameserver: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dns3.uni-lj.si (193.2.1.94,2001:1470:8000::94)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registrant: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G39085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status: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ok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created: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2010-10-20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expire: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2015-10-20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source: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ARNES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Domain holder: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NOT DISCLOSED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Tech: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NOT DISCLOSED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%%%%%%%%%%%%%%%%%%%%%%%%%%%%%%%%%%%%%%%%%%%%%%%%%%%%%%%%%%%%%%%%%%%%%%%%%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 For more information, please visit http://www.registry.si/whois.html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urier New"/>
              </a:rPr>
              <a:t>%%%%%%%%%%%%%%%%%%%%%%%%%%%%%%%%%%%%%%%%%%%%%%%%%%%%%%%%%%%%%%%%%%%%%%%%%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53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131" dur="indefinite" restart="never" nodeType="tmRoot">
          <p:childTnLst>
            <p:seq>
              <p:cTn id="1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WHOIS service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55" name="TextShape 2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  <p:pic>
        <p:nvPicPr>
          <p:cNvPr id="356" name="Picture 2" descr=""/>
          <p:cNvPicPr/>
          <p:nvPr/>
        </p:nvPicPr>
        <p:blipFill>
          <a:blip r:embed="rId1"/>
          <a:stretch/>
        </p:blipFill>
        <p:spPr>
          <a:xfrm>
            <a:off x="641520" y="1633680"/>
            <a:ext cx="8091000" cy="4410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3" dur="indefinite" restart="never" nodeType="tmRoot">
          <p:childTnLst>
            <p:seq>
              <p:cTn id="1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WHOIS service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58" name="TextShape 2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  <p:pic>
        <p:nvPicPr>
          <p:cNvPr id="359" name="Picture 2" descr=""/>
          <p:cNvPicPr/>
          <p:nvPr/>
        </p:nvPicPr>
        <p:blipFill>
          <a:blip r:embed="rId1"/>
          <a:stretch/>
        </p:blipFill>
        <p:spPr>
          <a:xfrm>
            <a:off x="641520" y="1722240"/>
            <a:ext cx="7853040" cy="3800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5" dur="indefinite" restart="never" nodeType="tmRoot">
          <p:childTnLst>
            <p:seq>
              <p:cTn id="1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WHOIS service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61" name="TextShape 2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  <p:pic>
        <p:nvPicPr>
          <p:cNvPr id="362" name="Picture 2" descr=""/>
          <p:cNvPicPr/>
          <p:nvPr/>
        </p:nvPicPr>
        <p:blipFill>
          <a:blip r:embed="rId1"/>
          <a:stretch/>
        </p:blipFill>
        <p:spPr>
          <a:xfrm>
            <a:off x="641520" y="1809720"/>
            <a:ext cx="7459200" cy="1898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7" dur="indefinite" restart="never" nodeType="tmRoot">
          <p:childTnLst>
            <p:seq>
              <p:cTn id="1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WHOIS service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00"/>
              </a:buClr>
              <a:buFont typeface="Wingdings 2" charset="2"/>
              <a:buChar char=""/>
            </a:pPr>
            <a:r>
              <a:rPr b="0" i="1" lang="en-US" sz="2400" spc="-1" strike="noStrike">
                <a:solidFill>
                  <a:srgbClr val="ffff00"/>
                </a:solidFill>
                <a:latin typeface="Corbel"/>
              </a:rPr>
              <a:t>Challenge:</a:t>
            </a:r>
            <a:r>
              <a:rPr b="0" lang="en-US" sz="2400" spc="-1" strike="noStrike">
                <a:solidFill>
                  <a:srgbClr val="ffff00"/>
                </a:solidFill>
                <a:latin typeface="Corbel"/>
              </a:rPr>
              <a:t> looking up information about the gov.si domain should not be difficult. What about other, foreign domains?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00"/>
              </a:buClr>
              <a:buFont typeface="Wingdings 2" charset="2"/>
              <a:buChar char=""/>
            </a:pPr>
            <a:r>
              <a:rPr b="0" i="1" lang="en-US" sz="2400" spc="-1" strike="noStrike">
                <a:solidFill>
                  <a:srgbClr val="ffff00"/>
                </a:solidFill>
                <a:latin typeface="Corbel"/>
              </a:rPr>
              <a:t>Challenge:</a:t>
            </a:r>
            <a:r>
              <a:rPr b="0" lang="en-US" sz="2400" spc="-1" strike="noStrike">
                <a:solidFill>
                  <a:srgbClr val="ffff00"/>
                </a:solidFill>
                <a:latin typeface="Corbel"/>
              </a:rPr>
              <a:t> google.si is no challenge, what about google.com?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00"/>
              </a:buClr>
              <a:buFont typeface="Wingdings 2" charset="2"/>
              <a:buChar char=""/>
            </a:pPr>
            <a:r>
              <a:rPr b="0" i="1" lang="en-US" sz="2400" spc="-1" strike="noStrike">
                <a:solidFill>
                  <a:srgbClr val="ffff00"/>
                </a:solidFill>
                <a:latin typeface="Corbel"/>
              </a:rPr>
              <a:t>Challenge:</a:t>
            </a:r>
            <a:r>
              <a:rPr b="0" lang="en-US" sz="2400" spc="-1" strike="noStrike">
                <a:solidFill>
                  <a:srgbClr val="ffff00"/>
                </a:solidFill>
                <a:latin typeface="Corbel"/>
              </a:rPr>
              <a:t> rkc.si – one would not have tought.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00"/>
              </a:buClr>
              <a:buFont typeface="Wingdings 2" charset="2"/>
              <a:buChar char=""/>
            </a:pPr>
            <a:r>
              <a:rPr b="0" i="1" lang="en-US" sz="2400" spc="-1" strike="noStrike">
                <a:solidFill>
                  <a:srgbClr val="ffff00"/>
                </a:solidFill>
                <a:latin typeface="Corbel"/>
              </a:rPr>
              <a:t>Challenge:</a:t>
            </a:r>
            <a:r>
              <a:rPr b="0" lang="en-US" sz="2400" spc="-1" strike="noStrike">
                <a:solidFill>
                  <a:srgbClr val="ffff00"/>
                </a:solidFill>
                <a:latin typeface="Corbel"/>
              </a:rPr>
              <a:t> keeping in mind the sources of information we have talked about today, examine and comment on the following packets: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685800" indent="-336240">
              <a:lnSpc>
                <a:spcPct val="100000"/>
              </a:lnSpc>
            </a:pP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685800" indent="-336240">
              <a:lnSpc>
                <a:spcPct val="100000"/>
              </a:lnSpc>
            </a:pPr>
            <a:r>
              <a:rPr b="0" lang="en-US" sz="2200" spc="-1" strike="noStrike">
                <a:solidFill>
                  <a:srgbClr val="ffff00"/>
                </a:solidFill>
                <a:latin typeface="Courier New"/>
              </a:rPr>
              <a:t>14:59:26.608728 IP xx.domain.netbcp.net.52497 &gt; valh4.lell.net.ssh: . ack 540 win 16554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marL="685800" indent="-336240">
              <a:lnSpc>
                <a:spcPct val="100000"/>
              </a:lnSpc>
            </a:pPr>
            <a:r>
              <a:rPr b="0" lang="en-US" sz="2200" spc="-1" strike="noStrike">
                <a:solidFill>
                  <a:srgbClr val="ffff00"/>
                </a:solidFill>
                <a:latin typeface="Courier New"/>
              </a:rPr>
              <a:t>14:59:26.610602 IP resolver.lell.net.domain &gt; valh4.lell.net.24151: 4278 1/0/0 (73)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 marL="685800" indent="-336240">
              <a:lnSpc>
                <a:spcPct val="100000"/>
              </a:lnSpc>
            </a:pPr>
            <a:r>
              <a:rPr b="0" lang="en-US" sz="2200" spc="-1" strike="noStrike">
                <a:solidFill>
                  <a:srgbClr val="ffff00"/>
                </a:solidFill>
                <a:latin typeface="Courier New"/>
              </a:rPr>
              <a:t>14:59:26.611262 IP valh4.lell.net.38527 &gt; resolver.lell.net.domain: 26364+ PTR? 244.207.104.10.in-addr.arpa. (45)</a:t>
            </a: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en-US" sz="22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65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</p:spTree>
  </p:cSld>
  <p:timing>
    <p:tnLst>
      <p:par>
        <p:cTn id="139" dur="indefinite" restart="never" nodeType="tmRoot">
          <p:childTnLst>
            <p:seq>
              <p:cTn id="1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Network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618480" y="1600200"/>
            <a:ext cx="7878600" cy="634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IEEE 802.3 Ethernet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8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  <p:pic>
        <p:nvPicPr>
          <p:cNvPr id="109" name="Picture 7" descr=""/>
          <p:cNvPicPr/>
          <p:nvPr/>
        </p:nvPicPr>
        <p:blipFill>
          <a:blip r:embed="rId1"/>
          <a:stretch/>
        </p:blipFill>
        <p:spPr>
          <a:xfrm>
            <a:off x="1752480" y="2235240"/>
            <a:ext cx="5562360" cy="36032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Network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618480" y="1600200"/>
            <a:ext cx="7878600" cy="634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IEEE 802.11 Ethernet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12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  <p:pic>
        <p:nvPicPr>
          <p:cNvPr id="113" name="Picture 7" descr=""/>
          <p:cNvPicPr/>
          <p:nvPr/>
        </p:nvPicPr>
        <p:blipFill>
          <a:blip r:embed="rId1"/>
          <a:stretch/>
        </p:blipFill>
        <p:spPr>
          <a:xfrm>
            <a:off x="1066680" y="2531520"/>
            <a:ext cx="7132320" cy="35049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Network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618480" y="1600200"/>
            <a:ext cx="7878600" cy="634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FDDI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16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  <p:pic>
        <p:nvPicPr>
          <p:cNvPr id="117" name="Picture 7" descr=""/>
          <p:cNvPicPr/>
          <p:nvPr/>
        </p:nvPicPr>
        <p:blipFill>
          <a:blip r:embed="rId1"/>
          <a:stretch/>
        </p:blipFill>
        <p:spPr>
          <a:xfrm>
            <a:off x="533520" y="2235240"/>
            <a:ext cx="8152920" cy="36046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Network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618480" y="1600200"/>
            <a:ext cx="7878600" cy="634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network of dissimilar networks and common language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20" name="TextShape 3"/>
          <p:cNvSpPr txBox="1"/>
          <p:nvPr/>
        </p:nvSpPr>
        <p:spPr>
          <a:xfrm>
            <a:off x="280440" y="6356520"/>
            <a:ext cx="289512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  <p:pic>
        <p:nvPicPr>
          <p:cNvPr id="121" name="Picture 7" descr=""/>
          <p:cNvPicPr/>
          <p:nvPr/>
        </p:nvPicPr>
        <p:blipFill>
          <a:blip r:embed="rId1"/>
          <a:stretch/>
        </p:blipFill>
        <p:spPr>
          <a:xfrm>
            <a:off x="2116800" y="2035080"/>
            <a:ext cx="6188760" cy="41986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2574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lIns="0" rIns="0" anchor="ctr"/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bfbfbf"/>
                </a:solidFill>
                <a:latin typeface="Corbel"/>
              </a:rPr>
              <a:t>Andrej Brodnik: Computer Forensics</a:t>
            </a:r>
            <a:endParaRPr b="0" lang="en-US" sz="1100" spc="-1" strike="noStrike">
              <a:latin typeface="Times New Roman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2819520" y="4329000"/>
            <a:ext cx="4723920" cy="1294920"/>
          </a:xfrm>
          <a:prstGeom prst="rect">
            <a:avLst/>
          </a:prstGeom>
          <a:solidFill>
            <a:srgbClr val="33cccc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TextShape 3"/>
          <p:cNvSpPr txBox="1"/>
          <p:nvPr/>
        </p:nvSpPr>
        <p:spPr>
          <a:xfrm>
            <a:off x="641520" y="107640"/>
            <a:ext cx="7856280" cy="13096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ffffff"/>
                </a:solidFill>
                <a:latin typeface="Corbel"/>
              </a:rPr>
              <a:t>Layer model</a:t>
            </a:r>
            <a:endParaRPr b="0" lang="en-US" sz="4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25" name="TextShape 4"/>
          <p:cNvSpPr txBox="1"/>
          <p:nvPr/>
        </p:nvSpPr>
        <p:spPr>
          <a:xfrm>
            <a:off x="618480" y="1600200"/>
            <a:ext cx="7878600" cy="4638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9200" indent="-348840">
              <a:lnSpc>
                <a:spcPct val="85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each layer is independant from others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  <a:p>
            <a:pPr marL="349200" indent="-348840">
              <a:lnSpc>
                <a:spcPct val="85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It serves the layers above and is served by layers below</a:t>
            </a:r>
            <a:endParaRPr b="0" lang="en-US" sz="24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26" name="CustomShape 5"/>
          <p:cNvSpPr/>
          <p:nvPr/>
        </p:nvSpPr>
        <p:spPr>
          <a:xfrm>
            <a:off x="2819520" y="2743200"/>
            <a:ext cx="4723920" cy="1590480"/>
          </a:xfrm>
          <a:prstGeom prst="rect">
            <a:avLst/>
          </a:prstGeom>
          <a:solidFill>
            <a:srgbClr val="00ffcc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6"/>
          <p:cNvSpPr/>
          <p:nvPr/>
        </p:nvSpPr>
        <p:spPr>
          <a:xfrm>
            <a:off x="1375200" y="3352680"/>
            <a:ext cx="1435320" cy="395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layer </a:t>
            </a:r>
            <a:r>
              <a:rPr b="0" i="1" lang="en-US" sz="2000" spc="-1" strike="noStrike">
                <a:solidFill>
                  <a:srgbClr val="ffffff"/>
                </a:solidFill>
                <a:latin typeface="Corbel"/>
              </a:rPr>
              <a:t>n</a:t>
            </a: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+1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28" name="CustomShape 7"/>
          <p:cNvSpPr/>
          <p:nvPr/>
        </p:nvSpPr>
        <p:spPr>
          <a:xfrm>
            <a:off x="1439280" y="4800600"/>
            <a:ext cx="1060560" cy="395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layer </a:t>
            </a:r>
            <a:r>
              <a:rPr b="0" i="1" lang="en-US" sz="2000" spc="-1" strike="noStrike">
                <a:solidFill>
                  <a:srgbClr val="ffffff"/>
                </a:solidFill>
                <a:latin typeface="Corbel"/>
              </a:rPr>
              <a:t>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29" name="CustomShape 8"/>
          <p:cNvSpPr/>
          <p:nvPr/>
        </p:nvSpPr>
        <p:spPr>
          <a:xfrm>
            <a:off x="5105520" y="4267080"/>
            <a:ext cx="151920" cy="151920"/>
          </a:xfrm>
          <a:prstGeom prst="ellipse">
            <a:avLst/>
          </a:prstGeom>
          <a:solidFill>
            <a:srgbClr val="ff0066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9"/>
          <p:cNvSpPr/>
          <p:nvPr/>
        </p:nvSpPr>
        <p:spPr>
          <a:xfrm>
            <a:off x="4100400" y="3505320"/>
            <a:ext cx="1066320" cy="380520"/>
          </a:xfrm>
          <a:prstGeom prst="rect">
            <a:avLst/>
          </a:prstGeom>
          <a:solidFill>
            <a:srgbClr val="ff0066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PCI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1" name="CustomShape 10"/>
          <p:cNvSpPr/>
          <p:nvPr/>
        </p:nvSpPr>
        <p:spPr>
          <a:xfrm>
            <a:off x="5167440" y="3505320"/>
            <a:ext cx="1066320" cy="380520"/>
          </a:xfrm>
          <a:prstGeom prst="rect">
            <a:avLst/>
          </a:prstGeom>
          <a:solidFill>
            <a:srgbClr val="ff9966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SDU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2" name="Line 11"/>
          <p:cNvSpPr/>
          <p:nvPr/>
        </p:nvSpPr>
        <p:spPr>
          <a:xfrm>
            <a:off x="5181480" y="3886200"/>
            <a:ext cx="360" cy="380880"/>
          </a:xfrm>
          <a:prstGeom prst="line">
            <a:avLst/>
          </a:prstGeom>
          <a:ln w="2844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12"/>
          <p:cNvSpPr/>
          <p:nvPr/>
        </p:nvSpPr>
        <p:spPr>
          <a:xfrm rot="16200000">
            <a:off x="5078880" y="2350440"/>
            <a:ext cx="180720" cy="2061720"/>
          </a:xfrm>
          <a:prstGeom prst="rightBrace">
            <a:avLst>
              <a:gd name="adj1" fmla="val 94956"/>
              <a:gd name="adj2" fmla="val 50000"/>
            </a:avLst>
          </a:prstGeom>
          <a:noFill/>
          <a:ln w="2844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13"/>
          <p:cNvSpPr/>
          <p:nvPr/>
        </p:nvSpPr>
        <p:spPr>
          <a:xfrm>
            <a:off x="4718880" y="2819520"/>
            <a:ext cx="1087920" cy="45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Corbel"/>
              </a:rPr>
              <a:t>VPE??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35" name="Line 14"/>
          <p:cNvSpPr/>
          <p:nvPr/>
        </p:nvSpPr>
        <p:spPr>
          <a:xfrm flipV="1">
            <a:off x="5257800" y="4038480"/>
            <a:ext cx="1143000" cy="228600"/>
          </a:xfrm>
          <a:prstGeom prst="line">
            <a:avLst/>
          </a:prstGeom>
          <a:ln w="9360">
            <a:solidFill>
              <a:schemeClr val="tx1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15"/>
          <p:cNvSpPr/>
          <p:nvPr/>
        </p:nvSpPr>
        <p:spPr>
          <a:xfrm>
            <a:off x="6294960" y="3859200"/>
            <a:ext cx="964440" cy="395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SDT??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7" name="CustomShape 16"/>
          <p:cNvSpPr/>
          <p:nvPr/>
        </p:nvSpPr>
        <p:spPr>
          <a:xfrm>
            <a:off x="3124080" y="4495680"/>
            <a:ext cx="1066320" cy="380520"/>
          </a:xfrm>
          <a:prstGeom prst="rect">
            <a:avLst/>
          </a:prstGeom>
          <a:solidFill>
            <a:srgbClr val="ff0066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PCI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8" name="CustomShape 17"/>
          <p:cNvSpPr/>
          <p:nvPr/>
        </p:nvSpPr>
        <p:spPr>
          <a:xfrm>
            <a:off x="5638680" y="4724280"/>
            <a:ext cx="1066320" cy="380520"/>
          </a:xfrm>
          <a:prstGeom prst="rect">
            <a:avLst/>
          </a:prstGeom>
          <a:solidFill>
            <a:srgbClr val="ff9966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SDU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9" name="CustomShape 18"/>
          <p:cNvSpPr/>
          <p:nvPr/>
        </p:nvSpPr>
        <p:spPr>
          <a:xfrm>
            <a:off x="4800600" y="4724280"/>
            <a:ext cx="837720" cy="380520"/>
          </a:xfrm>
          <a:prstGeom prst="rect">
            <a:avLst/>
          </a:prstGeom>
          <a:solidFill>
            <a:srgbClr val="cc6600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head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40" name="CustomShape 19"/>
          <p:cNvSpPr/>
          <p:nvPr/>
        </p:nvSpPr>
        <p:spPr>
          <a:xfrm rot="5400000">
            <a:off x="5639040" y="4267080"/>
            <a:ext cx="228240" cy="1904760"/>
          </a:xfrm>
          <a:prstGeom prst="rightBrace">
            <a:avLst>
              <a:gd name="adj1" fmla="val 69444"/>
              <a:gd name="adj2" fmla="val 50000"/>
            </a:avLst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20"/>
          <p:cNvSpPr/>
          <p:nvPr/>
        </p:nvSpPr>
        <p:spPr>
          <a:xfrm>
            <a:off x="5290200" y="5334120"/>
            <a:ext cx="969120" cy="395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i="1" lang="en-US" sz="2000" spc="-1" strike="noStrike">
                <a:solidFill>
                  <a:srgbClr val="ffffff"/>
                </a:solidFill>
                <a:latin typeface="Corbel"/>
              </a:rPr>
              <a:t>n</a:t>
            </a:r>
            <a:r>
              <a:rPr b="0" lang="en-US" sz="2000" spc="-1" strike="noStrike">
                <a:solidFill>
                  <a:srgbClr val="ffffff"/>
                </a:solidFill>
                <a:latin typeface="Corbel"/>
              </a:rPr>
              <a:t>-PDU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42" name="Line 21"/>
          <p:cNvSpPr/>
          <p:nvPr/>
        </p:nvSpPr>
        <p:spPr>
          <a:xfrm flipH="1">
            <a:off x="4190760" y="4343400"/>
            <a:ext cx="914400" cy="30456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Line 22"/>
          <p:cNvSpPr/>
          <p:nvPr/>
        </p:nvSpPr>
        <p:spPr>
          <a:xfrm>
            <a:off x="5257800" y="4357440"/>
            <a:ext cx="914400" cy="30492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23"/>
          <p:cNvSpPr/>
          <p:nvPr/>
        </p:nvSpPr>
        <p:spPr>
          <a:xfrm flipV="1" rot="5400000">
            <a:off x="6079320" y="5317200"/>
            <a:ext cx="837720" cy="148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24"/>
          <p:cNvSpPr/>
          <p:nvPr/>
        </p:nvSpPr>
        <p:spPr>
          <a:xfrm>
            <a:off x="257400" y="5353200"/>
            <a:ext cx="2499120" cy="100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ffffff"/>
                </a:solidFill>
                <a:latin typeface="Corbel"/>
              </a:rPr>
              <a:t>PCI = Protocol Control Information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ffffff"/>
                </a:solidFill>
                <a:latin typeface="Corbel"/>
              </a:rPr>
              <a:t>SDU = Service Data Unit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ffffff"/>
                </a:solidFill>
                <a:latin typeface="Corbel"/>
              </a:rPr>
              <a:t>PDU = Protocol Data Unit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2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12998</TotalTime>
  <Application>LibreOffice/6.0.3.2$Linux_X86_64 LibreOffice_project/00m0$Build-2</Application>
  <Words>2794</Words>
  <Paragraphs>516</Paragraphs>
  <Company>UL FRI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2013-03-29T07:44:15Z</dcterms:created>
  <dc:creator>Andrej (Andy) Brodnik</dc:creator>
  <dc:description/>
  <dc:language>en-US</dc:language>
  <cp:lastModifiedBy>TN</cp:lastModifiedBy>
  <cp:lastPrinted>2012-03-01T22:51:30Z</cp:lastPrinted>
  <dcterms:modified xsi:type="dcterms:W3CDTF">2018-04-05T19:41:14Z</dcterms:modified>
  <cp:revision>700</cp:revision>
  <dc:subject/>
  <dc:title>Digitalna forenzika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UL FRI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49</vt:i4>
  </property>
</Properties>
</file>