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45" r:id="rId2"/>
    <p:sldId id="288" r:id="rId3"/>
    <p:sldId id="386" r:id="rId4"/>
    <p:sldId id="387" r:id="rId5"/>
    <p:sldId id="434" r:id="rId6"/>
    <p:sldId id="435" r:id="rId7"/>
    <p:sldId id="436" r:id="rId8"/>
    <p:sldId id="437" r:id="rId9"/>
    <p:sldId id="438" r:id="rId10"/>
    <p:sldId id="388" r:id="rId11"/>
    <p:sldId id="390" r:id="rId12"/>
    <p:sldId id="389" r:id="rId13"/>
    <p:sldId id="391" r:id="rId14"/>
    <p:sldId id="439" r:id="rId15"/>
    <p:sldId id="442" r:id="rId16"/>
    <p:sldId id="440" r:id="rId17"/>
    <p:sldId id="393" r:id="rId18"/>
    <p:sldId id="443" r:id="rId19"/>
    <p:sldId id="394" r:id="rId20"/>
    <p:sldId id="441" r:id="rId21"/>
    <p:sldId id="395" r:id="rId22"/>
    <p:sldId id="392" r:id="rId23"/>
    <p:sldId id="444" r:id="rId24"/>
    <p:sldId id="396" r:id="rId25"/>
    <p:sldId id="397" r:id="rId26"/>
    <p:sldId id="398" r:id="rId27"/>
    <p:sldId id="445" r:id="rId28"/>
    <p:sldId id="399" r:id="rId29"/>
    <p:sldId id="400" r:id="rId30"/>
    <p:sldId id="446" r:id="rId31"/>
    <p:sldId id="402" r:id="rId32"/>
    <p:sldId id="403" r:id="rId33"/>
    <p:sldId id="405" r:id="rId34"/>
    <p:sldId id="404" r:id="rId35"/>
    <p:sldId id="447" r:id="rId36"/>
    <p:sldId id="448" r:id="rId37"/>
    <p:sldId id="449" r:id="rId38"/>
    <p:sldId id="450" r:id="rId39"/>
    <p:sldId id="452" r:id="rId40"/>
    <p:sldId id="416" r:id="rId41"/>
    <p:sldId id="406" r:id="rId42"/>
    <p:sldId id="413" r:id="rId43"/>
    <p:sldId id="451" r:id="rId44"/>
    <p:sldId id="453" r:id="rId45"/>
    <p:sldId id="407" r:id="rId46"/>
    <p:sldId id="414" r:id="rId47"/>
    <p:sldId id="415" r:id="rId48"/>
    <p:sldId id="418" r:id="rId49"/>
    <p:sldId id="454" r:id="rId50"/>
    <p:sldId id="408" r:id="rId51"/>
    <p:sldId id="40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43" autoAdjust="0"/>
  </p:normalViewPr>
  <p:slideViewPr>
    <p:cSldViewPr snapToGrid="0" snapToObjects="1">
      <p:cViewPr>
        <p:scale>
          <a:sx n="63" d="100"/>
          <a:sy n="63" d="100"/>
        </p:scale>
        <p:origin x="-2006" y="-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04-Apr-18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411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04-Apr-18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66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packet capture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tpi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sab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obile-sp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sa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cellebrit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ogic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biledi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xam-forensics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itpim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ccessdata.com/products/computer-forensics/ft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digital-forensic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MIL3/" TargetMode="External"/><Relationship Id="rId2" Type="http://schemas.openxmlformats.org/officeDocument/2006/relationships/hyperlink" Target="http://www.w3.org/AudioVide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rws.org/2010/challen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frws.org/2012/challenge/" TargetMode="External"/><Relationship Id="rId4" Type="http://schemas.openxmlformats.org/officeDocument/2006/relationships/hyperlink" Target="http://www.dfrws.org/2011/challenge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tfn.net/techno/smartcards/gsm11-11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tulp2g.sourceforge.net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</a:t>
            </a:r>
            <a:r>
              <a:rPr lang="en-US" dirty="0"/>
              <a:t>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639732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sl-SI" i="1" dirty="0" smtClean="0">
                <a:solidFill>
                  <a:srgbClr val="FFFF00"/>
                </a:solidFill>
              </a:rPr>
              <a:t>halleng</a:t>
            </a:r>
            <a:r>
              <a:rPr lang="en-US" i="1" dirty="0" smtClean="0">
                <a:solidFill>
                  <a:srgbClr val="FFFF00"/>
                </a:solidFill>
              </a:rPr>
              <a:t>e</a:t>
            </a:r>
            <a:r>
              <a:rPr lang="sl-SI" i="1" dirty="0" smtClean="0">
                <a:solidFill>
                  <a:srgbClr val="FFFF00"/>
                </a:solidFill>
              </a:rPr>
              <a:t>: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Which data  SIM card also contains?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sl-SI" i="1" dirty="0" smtClean="0">
                <a:solidFill>
                  <a:srgbClr val="FFFF00"/>
                </a:solidFill>
              </a:rPr>
              <a:t>hallenge: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What is </a:t>
            </a:r>
            <a:r>
              <a:rPr lang="sl-SI" dirty="0" smtClean="0">
                <a:solidFill>
                  <a:srgbClr val="FFFF00"/>
                </a:solidFill>
              </a:rPr>
              <a:t>LAI </a:t>
            </a:r>
            <a:r>
              <a:rPr lang="en-US" dirty="0" smtClean="0">
                <a:solidFill>
                  <a:srgbClr val="FFFF00"/>
                </a:solidFill>
              </a:rPr>
              <a:t>and what is</a:t>
            </a:r>
            <a:r>
              <a:rPr lang="sl-SI" dirty="0" smtClean="0">
                <a:solidFill>
                  <a:srgbClr val="FFFF00"/>
                </a:solidFill>
              </a:rPr>
              <a:t> IMSI?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sl-SI" i="1" dirty="0" smtClean="0">
                <a:solidFill>
                  <a:srgbClr val="FFFF00"/>
                </a:solidFill>
              </a:rPr>
              <a:t>hallenge: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What your SIM card </a:t>
            </a:r>
            <a:r>
              <a:rPr lang="en-US" dirty="0" smtClean="0">
                <a:solidFill>
                  <a:srgbClr val="FFFF00"/>
                </a:solidFill>
              </a:rPr>
              <a:t>has? What are the values of this data? What is the identification of your mobile device? </a:t>
            </a:r>
            <a:r>
              <a:rPr lang="sl-SI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/>
              <a:t>Brodnik</a:t>
            </a:r>
            <a:r>
              <a:rPr lang="en-US" dirty="0"/>
              <a:t>: Digital </a:t>
            </a:r>
            <a:r>
              <a:rPr lang="en-US" dirty="0" smtClean="0"/>
              <a:t>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about and on the device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n device</a:t>
            </a:r>
            <a:r>
              <a:rPr lang="sl-SI" dirty="0" smtClean="0"/>
              <a:t> – </a:t>
            </a:r>
            <a:r>
              <a:rPr lang="en-US" dirty="0" smtClean="0"/>
              <a:t>depends on the type of the device:</a:t>
            </a:r>
            <a:endParaRPr lang="sl-SI" dirty="0" smtClean="0"/>
          </a:p>
          <a:p>
            <a:pPr lvl="1"/>
            <a:r>
              <a:rPr lang="en-US" dirty="0" smtClean="0"/>
              <a:t>baseline phone</a:t>
            </a:r>
            <a:endParaRPr lang="sl-SI" dirty="0" smtClean="0"/>
          </a:p>
          <a:p>
            <a:pPr lvl="1"/>
            <a:r>
              <a:rPr lang="en-US" dirty="0" smtClean="0"/>
              <a:t>smart phone </a:t>
            </a:r>
            <a:endParaRPr lang="sl-SI" dirty="0" smtClean="0"/>
          </a:p>
          <a:p>
            <a:r>
              <a:rPr lang="en-US" dirty="0" smtClean="0"/>
              <a:t>where the data is also stored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ser’s computer</a:t>
            </a:r>
            <a:endParaRPr lang="sl-SI" dirty="0" smtClean="0"/>
          </a:p>
          <a:p>
            <a:pPr lvl="1"/>
            <a:r>
              <a:rPr lang="sl-SI" dirty="0" smtClean="0"/>
              <a:t>operat</a:t>
            </a:r>
            <a:r>
              <a:rPr lang="en-US" dirty="0"/>
              <a:t>o</a:t>
            </a:r>
            <a:r>
              <a:rPr lang="en-US" dirty="0" smtClean="0"/>
              <a:t>r</a:t>
            </a:r>
            <a:endParaRPr lang="sl-SI" dirty="0" smtClean="0"/>
          </a:p>
          <a:p>
            <a:pPr lvl="1"/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 smtClean="0"/>
          </a:p>
          <a:p>
            <a:r>
              <a:rPr lang="en-US" dirty="0" smtClean="0"/>
              <a:t>on device are at least stored:</a:t>
            </a:r>
            <a:endParaRPr lang="sl-SI" dirty="0" smtClean="0"/>
          </a:p>
          <a:p>
            <a:pPr lvl="1"/>
            <a:r>
              <a:rPr lang="en-US" dirty="0" smtClean="0"/>
              <a:t>titles</a:t>
            </a:r>
            <a:endParaRPr lang="sl-SI" dirty="0" smtClean="0"/>
          </a:p>
          <a:p>
            <a:pPr lvl="1"/>
            <a:r>
              <a:rPr lang="en-US" dirty="0" smtClean="0"/>
              <a:t>incoming, outgoing and missed calls</a:t>
            </a:r>
            <a:endParaRPr lang="sl-SI" dirty="0" smtClean="0"/>
          </a:p>
          <a:p>
            <a:pPr lvl="1"/>
            <a:r>
              <a:rPr lang="en-US" dirty="0" smtClean="0"/>
              <a:t>received and sent</a:t>
            </a:r>
            <a:r>
              <a:rPr lang="sl-SI" dirty="0" smtClean="0"/>
              <a:t> 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SMS </a:t>
            </a:r>
            <a:r>
              <a:rPr lang="en-US" dirty="0" smtClean="0"/>
              <a:t>as digital evidence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422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full information</a:t>
            </a:r>
            <a:r>
              <a:rPr lang="sl-SI" dirty="0" smtClean="0"/>
              <a:t>: </a:t>
            </a:r>
            <a:r>
              <a:rPr lang="en-US" dirty="0" smtClean="0"/>
              <a:t>when is sent/received, from who</a:t>
            </a:r>
            <a:r>
              <a:rPr lang="sl-SI" dirty="0" smtClean="0"/>
              <a:t> </a:t>
            </a:r>
            <a:r>
              <a:rPr lang="en-US" dirty="0" smtClean="0"/>
              <a:t>and content</a:t>
            </a:r>
            <a:endParaRPr lang="sl-SI" dirty="0" smtClean="0"/>
          </a:p>
          <a:p>
            <a:r>
              <a:rPr lang="en-US" dirty="0" smtClean="0"/>
              <a:t>no record of when messages were first read</a:t>
            </a:r>
            <a:endParaRPr lang="sl-SI" dirty="0" smtClean="0"/>
          </a:p>
          <a:p>
            <a:pPr lvl="2" algn="r">
              <a:buNone/>
            </a:pPr>
            <a:r>
              <a:rPr lang="en-US" dirty="0" smtClean="0"/>
              <a:t>example of data acquired using </a:t>
            </a:r>
            <a:r>
              <a:rPr lang="en-US" dirty="0" err="1" smtClean="0"/>
              <a:t>BitPim</a:t>
            </a:r>
            <a:r>
              <a:rPr lang="en-US" dirty="0" smtClean="0"/>
              <a:t> </a:t>
            </a:r>
            <a:r>
              <a:rPr lang="sl-SI" dirty="0" smtClean="0"/>
              <a:t>(</a:t>
            </a:r>
            <a:r>
              <a:rPr lang="en-US" dirty="0" smtClean="0">
                <a:hlinkClick r:id="rId2"/>
              </a:rPr>
              <a:t>http://www.bitpim.org/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7" name="Picture 6" descr="C:\Users\Hariprasad\Desktop\Casey - DECC3E\Casey_DECC3E_Image_bank\Imagebank\JPG\f20-0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614" y="3132667"/>
            <a:ext cx="7646739" cy="32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16666"/>
          </a:xfrm>
        </p:spPr>
        <p:txBody>
          <a:bodyPr>
            <a:normAutofit/>
          </a:bodyPr>
          <a:lstStyle/>
          <a:p>
            <a:r>
              <a:rPr lang="en-US" dirty="0" smtClean="0"/>
              <a:t>smart phones have cameras</a:t>
            </a:r>
            <a:endParaRPr lang="sl-SI" dirty="0" smtClean="0"/>
          </a:p>
          <a:p>
            <a:r>
              <a:rPr lang="en-US" dirty="0" smtClean="0"/>
              <a:t>Image data is in</a:t>
            </a:r>
            <a:r>
              <a:rPr lang="sl-SI" dirty="0" smtClean="0"/>
              <a:t> EXIF </a:t>
            </a:r>
            <a:r>
              <a:rPr lang="en-US" dirty="0" smtClean="0"/>
              <a:t>record</a:t>
            </a:r>
            <a:r>
              <a:rPr lang="sl-SI" dirty="0" smtClean="0"/>
              <a:t> (</a:t>
            </a:r>
            <a:r>
              <a:rPr lang="en-US" dirty="0" smtClean="0"/>
              <a:t>usually</a:t>
            </a:r>
            <a:r>
              <a:rPr lang="sl-SI" dirty="0" smtClean="0"/>
              <a:t>)</a:t>
            </a:r>
          </a:p>
          <a:p>
            <a:pPr lvl="2" algn="r">
              <a:buNone/>
            </a:pPr>
            <a:r>
              <a:rPr lang="en-US" dirty="0" smtClean="0"/>
              <a:t>Example of data acquired from</a:t>
            </a:r>
            <a:r>
              <a:rPr lang="sl-SI" dirty="0" smtClean="0"/>
              <a:t> Windows Mobile </a:t>
            </a:r>
            <a:r>
              <a:rPr lang="en-US" dirty="0" smtClean="0"/>
              <a:t>device using</a:t>
            </a:r>
            <a:r>
              <a:rPr lang="sl-SI" dirty="0" smtClean="0"/>
              <a:t> XRY (</a:t>
            </a:r>
            <a:r>
              <a:rPr lang="en-US" dirty="0" smtClean="0">
                <a:hlinkClick r:id="rId2"/>
              </a:rPr>
              <a:t>http://www.msab.com/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0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49" y="3415400"/>
            <a:ext cx="7856539" cy="29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the Internet services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devices enable access to the web</a:t>
            </a:r>
            <a:endParaRPr lang="sl-SI" dirty="0" smtClean="0"/>
          </a:p>
          <a:p>
            <a:pPr lvl="1"/>
            <a:r>
              <a:rPr lang="en-US" dirty="0" smtClean="0"/>
              <a:t>often user saves passwords there</a:t>
            </a:r>
            <a:endParaRPr lang="sl-SI" dirty="0" smtClean="0"/>
          </a:p>
          <a:p>
            <a:pPr lvl="1"/>
            <a:r>
              <a:rPr lang="en-US" dirty="0" smtClean="0"/>
              <a:t>there is history of entries</a:t>
            </a:r>
            <a:endParaRPr lang="sl-SI" dirty="0" smtClean="0"/>
          </a:p>
          <a:p>
            <a:pPr lvl="1"/>
            <a:r>
              <a:rPr lang="en-US" dirty="0" smtClean="0"/>
              <a:t>logs of the last entries</a:t>
            </a:r>
            <a:endParaRPr lang="sl-SI" dirty="0" smtClean="0"/>
          </a:p>
          <a:p>
            <a:pPr lvl="1"/>
            <a:r>
              <a:rPr lang="sl-SI" dirty="0" smtClean="0"/>
              <a:t>...</a:t>
            </a:r>
          </a:p>
          <a:p>
            <a:r>
              <a:rPr lang="en-US" dirty="0" smtClean="0"/>
              <a:t>mobile </a:t>
            </a:r>
            <a:r>
              <a:rPr lang="en-US" dirty="0"/>
              <a:t>devices </a:t>
            </a:r>
            <a:r>
              <a:rPr lang="en-US" dirty="0" smtClean="0"/>
              <a:t>enable e-mail reading</a:t>
            </a:r>
            <a:endParaRPr lang="sl-SI" dirty="0" smtClean="0"/>
          </a:p>
          <a:p>
            <a:pPr lvl="1"/>
            <a:r>
              <a:rPr lang="en-US" dirty="0" smtClean="0"/>
              <a:t>passwords to access mailboxes</a:t>
            </a:r>
            <a:endParaRPr lang="sl-SI" dirty="0" smtClean="0"/>
          </a:p>
          <a:p>
            <a:pPr lvl="1"/>
            <a:r>
              <a:rPr lang="en-US" dirty="0" smtClean="0"/>
              <a:t>last received / sent mails</a:t>
            </a:r>
          </a:p>
          <a:p>
            <a:pPr lvl="1"/>
            <a:r>
              <a:rPr lang="sl-SI" dirty="0" smtClean="0"/>
              <a:t>...</a:t>
            </a:r>
          </a:p>
          <a:p>
            <a:r>
              <a:rPr lang="en-US" dirty="0" smtClean="0"/>
              <a:t>other applications and their data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Internet services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data on an </a:t>
            </a:r>
            <a:r>
              <a:rPr lang="sl-SI" dirty="0" smtClean="0"/>
              <a:t>iPhone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F:\tools&gt;sqlite3.exe “iPhone2\Keychains\keychain-2.db”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SQLite</a:t>
            </a:r>
            <a:r>
              <a:rPr lang="en-US" sz="1800" dirty="0" smtClean="0">
                <a:latin typeface="Courier"/>
                <a:cs typeface="Courier"/>
              </a:rPr>
              <a:t> version 3.6.16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Enter “.help” for instructions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Enter SQL statements terminated with a “;”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sqlite</a:t>
            </a:r>
            <a:r>
              <a:rPr lang="en-US" sz="1800" dirty="0" smtClean="0">
                <a:latin typeface="Courier"/>
                <a:cs typeface="Courier"/>
              </a:rPr>
              <a:t>&gt; select </a:t>
            </a:r>
            <a:r>
              <a:rPr lang="en-US" sz="1800" dirty="0" err="1" smtClean="0">
                <a:latin typeface="Courier"/>
                <a:cs typeface="Courier"/>
              </a:rPr>
              <a:t>labl,acct,svce</a:t>
            </a:r>
            <a:r>
              <a:rPr lang="en-US" sz="1800" dirty="0" smtClean="0">
                <a:latin typeface="Courier"/>
                <a:cs typeface="Courier"/>
              </a:rPr>
              <a:t> from </a:t>
            </a:r>
            <a:r>
              <a:rPr lang="en-US" sz="1800" dirty="0" err="1" smtClean="0">
                <a:latin typeface="Courier"/>
                <a:cs typeface="Courier"/>
              </a:rPr>
              <a:t>genp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eric.rooster@yahoo.com|Yahoo</a:t>
            </a:r>
            <a:r>
              <a:rPr lang="en-US" sz="1800" dirty="0" smtClean="0">
                <a:latin typeface="Courier"/>
                <a:cs typeface="Courier"/>
              </a:rPr>
              <a:t>-token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erooster@live.com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erikroost@hotmail.com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therooster@hotmail.com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therooster@hotmail.com|com.apple.itunesstored.keychain</a:t>
            </a:r>
            <a:endParaRPr lang="en-US" sz="1800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erooster|MMODBracketsAccount</a:t>
            </a:r>
            <a:r>
              <a:rPr lang="en-US" sz="1800" dirty="0" smtClean="0">
                <a:latin typeface="Courier"/>
                <a:cs typeface="Courier"/>
              </a:rPr>
              <a:t>|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LumosityBrainTrainer|erooster|LumosityBrainTrainer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endParaRPr lang="sl-SI" sz="1800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Information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8788" cy="134292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history of moving between cellular towers can be saved</a:t>
            </a:r>
            <a:endParaRPr lang="sl-SI" dirty="0" smtClean="0"/>
          </a:p>
          <a:p>
            <a:pPr>
              <a:lnSpc>
                <a:spcPct val="85000"/>
              </a:lnSpc>
            </a:pPr>
            <a:r>
              <a:rPr lang="sl-SI" dirty="0" smtClean="0"/>
              <a:t>GPS </a:t>
            </a:r>
            <a:r>
              <a:rPr lang="en-US" dirty="0" smtClean="0"/>
              <a:t>devices can save exact coordinates</a:t>
            </a:r>
            <a:endParaRPr lang="sl-SI" dirty="0" smtClean="0"/>
          </a:p>
        </p:txBody>
      </p:sp>
      <p:pic>
        <p:nvPicPr>
          <p:cNvPr id="25" name="Picture 6" descr="C:\Users\Hariprasad\Desktop\Casey - DECC3E\Casey_DECC3E_Image_bank\Imagebank\JPG\f20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402" y="3174800"/>
            <a:ext cx="6661150" cy="31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Information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3394635" cy="44587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images can save information such as when and where they were taken</a:t>
            </a:r>
            <a:endParaRPr lang="sl-SI" dirty="0" smtClean="0"/>
          </a:p>
          <a:p>
            <a:pPr lvl="1">
              <a:lnSpc>
                <a:spcPct val="85000"/>
              </a:lnSpc>
            </a:pPr>
            <a:r>
              <a:rPr lang="en-US" dirty="0"/>
              <a:t>e</a:t>
            </a:r>
            <a:r>
              <a:rPr lang="en-US" dirty="0" smtClean="0"/>
              <a:t>.g.</a:t>
            </a:r>
            <a:r>
              <a:rPr lang="sl-SI" dirty="0" smtClean="0"/>
              <a:t> EXIF format</a:t>
            </a:r>
          </a:p>
          <a:p>
            <a:pPr lvl="1">
              <a:lnSpc>
                <a:spcPct val="85000"/>
              </a:lnSpc>
            </a:pPr>
            <a:endParaRPr lang="sl-SI" dirty="0" smtClean="0"/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 smtClean="0">
                <a:solidFill>
                  <a:srgbClr val="FFFF00"/>
                </a:solidFill>
              </a:rPr>
              <a:t>e: search for location information in your phone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6" name="Picture 6" descr="C:\Users\Hariprasad\Desktop\Casey - DECC3E\Casey_DECC3E_Image_bank\Imagebank\JPG\f20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2048933"/>
            <a:ext cx="4105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data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9323" cy="160866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calendar</a:t>
            </a:r>
            <a:r>
              <a:rPr lang="sl-SI" dirty="0" smtClean="0"/>
              <a:t>, </a:t>
            </a:r>
            <a:r>
              <a:rPr lang="en-US" dirty="0" smtClean="0"/>
              <a:t>notes</a:t>
            </a:r>
            <a:r>
              <a:rPr lang="sl-SI" dirty="0" smtClean="0"/>
              <a:t>, ...</a:t>
            </a:r>
          </a:p>
          <a:p>
            <a:pPr lvl="1">
              <a:lnSpc>
                <a:spcPct val="85000"/>
              </a:lnSpc>
            </a:pPr>
            <a:endParaRPr lang="sl-SI" dirty="0" smtClean="0"/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 smtClean="0">
                <a:solidFill>
                  <a:srgbClr val="FFFF00"/>
                </a:solidFill>
              </a:rPr>
              <a:t>e: search for calendar data in your phone.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0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3468158"/>
            <a:ext cx="6340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grada noge 3"/>
          <p:cNvSpPr>
            <a:spLocks noGrp="1"/>
          </p:cNvSpPr>
          <p:nvPr>
            <p:ph type="ftr" sz="quarter" idx="10"/>
          </p:nvPr>
        </p:nvSpPr>
        <p:spPr>
          <a:xfrm>
            <a:off x="306388" y="6400800"/>
            <a:ext cx="2133600" cy="365125"/>
          </a:xfrm>
          <a:noFill/>
        </p:spPr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sp>
        <p:nvSpPr>
          <p:cNvPr id="809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mobile devices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sz="1800" dirty="0"/>
          </a:p>
        </p:txBody>
      </p:sp>
      <p:sp>
        <p:nvSpPr>
          <p:cNvPr id="809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64229"/>
            <a:ext cx="7772400" cy="23828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000" dirty="0"/>
              <a:t>the attacker loads his code on the device</a:t>
            </a:r>
            <a:endParaRPr lang="sl-SI" sz="2000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through the network</a:t>
            </a:r>
            <a:endParaRPr lang="sl-SI" sz="1800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the user uploads an application that seems useful and friendly</a:t>
            </a:r>
            <a:r>
              <a:rPr lang="sl-SI" sz="1800" dirty="0" smtClean="0"/>
              <a:t> (</a:t>
            </a:r>
            <a:r>
              <a:rPr lang="en-US" sz="1800" dirty="0" smtClean="0"/>
              <a:t>http://</a:t>
            </a:r>
            <a:r>
              <a:rPr lang="en-US" sz="1800" dirty="0" err="1" smtClean="0"/>
              <a:t>www.theregister</a:t>
            </a:r>
            <a:r>
              <a:rPr lang="en-US" sz="1800" dirty="0" smtClean="0"/>
              <a:t> .co.uk/2010/01/11/android_phishing_app/)</a:t>
            </a:r>
            <a:endParaRPr lang="sl-SI" sz="1800" dirty="0" smtClean="0"/>
          </a:p>
          <a:p>
            <a:pPr>
              <a:lnSpc>
                <a:spcPct val="85000"/>
              </a:lnSpc>
            </a:pPr>
            <a:r>
              <a:rPr lang="en-US" sz="2000" dirty="0" smtClean="0"/>
              <a:t>the application reads passwords</a:t>
            </a:r>
            <a:r>
              <a:rPr lang="sl-SI" sz="2000" dirty="0" smtClean="0"/>
              <a:t>, ...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allows the attacker to access to bank accounts</a:t>
            </a:r>
            <a:r>
              <a:rPr lang="sl-SI" sz="1800" dirty="0" smtClean="0"/>
              <a:t> ...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see</a:t>
            </a:r>
            <a:r>
              <a:rPr lang="sl-SI" sz="1800" dirty="0" smtClean="0"/>
              <a:t> MobileSpy (</a:t>
            </a:r>
            <a:r>
              <a:rPr lang="en-US" sz="1800" dirty="0" smtClean="0">
                <a:hlinkClick r:id="rId2"/>
              </a:rPr>
              <a:t>http://www.mobile-spy.com/</a:t>
            </a:r>
            <a:r>
              <a:rPr lang="sl-SI" sz="1800" dirty="0" smtClean="0"/>
              <a:t>)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88" y="4047067"/>
            <a:ext cx="6519333" cy="26383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Cel</a:t>
            </a:r>
            <a:r>
              <a:rPr lang="en-US" dirty="0" smtClean="0"/>
              <a:t>l</a:t>
            </a:r>
            <a:r>
              <a:rPr lang="sl-SI" dirty="0" smtClean="0"/>
              <a:t> (mobil</a:t>
            </a:r>
            <a:r>
              <a:rPr lang="en-US" dirty="0" smtClean="0"/>
              <a:t>e</a:t>
            </a:r>
            <a:r>
              <a:rPr lang="sl-SI" dirty="0" smtClean="0"/>
              <a:t>) </a:t>
            </a:r>
            <a:r>
              <a:rPr lang="en-US" dirty="0" smtClean="0"/>
              <a:t>phones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59739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chapter</a:t>
            </a:r>
            <a:r>
              <a:rPr lang="sl-SI" i="1" dirty="0" smtClean="0">
                <a:solidFill>
                  <a:srgbClr val="FFFF00"/>
                </a:solidFill>
              </a:rPr>
              <a:t> 20</a:t>
            </a:r>
          </a:p>
          <a:p>
            <a:r>
              <a:rPr lang="en-US" dirty="0" smtClean="0"/>
              <a:t>various</a:t>
            </a:r>
            <a:r>
              <a:rPr lang="sl-SI" dirty="0"/>
              <a:t> </a:t>
            </a:r>
            <a:r>
              <a:rPr lang="sl-SI" dirty="0" smtClean="0"/>
              <a:t>technologies</a:t>
            </a:r>
            <a:r>
              <a:rPr lang="en-US" dirty="0" smtClean="0"/>
              <a:t> of data transfer</a:t>
            </a:r>
            <a:endParaRPr lang="sl-SI" dirty="0" smtClean="0"/>
          </a:p>
          <a:p>
            <a:r>
              <a:rPr lang="en-US" dirty="0" smtClean="0"/>
              <a:t>sometimes mostly phones, today mostly computers</a:t>
            </a:r>
            <a:endParaRPr lang="sl-SI" dirty="0" smtClean="0"/>
          </a:p>
          <a:p>
            <a:r>
              <a:rPr lang="en-US" dirty="0" smtClean="0"/>
              <a:t>rich source of personal data</a:t>
            </a:r>
            <a:endParaRPr lang="sl-SI" dirty="0" smtClean="0"/>
          </a:p>
          <a:p>
            <a:pPr lvl="1"/>
            <a:r>
              <a:rPr lang="en-US" dirty="0" smtClean="0"/>
              <a:t>call history</a:t>
            </a:r>
            <a:r>
              <a:rPr lang="sl-SI" dirty="0" smtClean="0"/>
              <a:t> (</a:t>
            </a:r>
            <a:r>
              <a:rPr lang="en-US" dirty="0" smtClean="0"/>
              <a:t>incoming</a:t>
            </a:r>
            <a:r>
              <a:rPr lang="sl-SI" dirty="0" smtClean="0"/>
              <a:t>, </a:t>
            </a:r>
            <a:r>
              <a:rPr lang="en-US" dirty="0" smtClean="0"/>
              <a:t>outgoing</a:t>
            </a:r>
            <a:r>
              <a:rPr lang="sl-SI" dirty="0" smtClean="0"/>
              <a:t> </a:t>
            </a:r>
            <a:r>
              <a:rPr lang="en-US" dirty="0" smtClean="0"/>
              <a:t>and</a:t>
            </a:r>
            <a:r>
              <a:rPr lang="sl-SI" dirty="0" smtClean="0"/>
              <a:t> </a:t>
            </a:r>
            <a:r>
              <a:rPr lang="en-US" dirty="0" smtClean="0"/>
              <a:t>missed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SMS </a:t>
            </a:r>
            <a:r>
              <a:rPr lang="en-US" dirty="0" smtClean="0"/>
              <a:t>and</a:t>
            </a:r>
            <a:r>
              <a:rPr lang="sl-SI" dirty="0" smtClean="0"/>
              <a:t> MMS</a:t>
            </a:r>
            <a:r>
              <a:rPr lang="en-US" dirty="0" smtClean="0"/>
              <a:t> history</a:t>
            </a:r>
            <a:r>
              <a:rPr lang="sl-SI" dirty="0" smtClean="0"/>
              <a:t> (</a:t>
            </a:r>
            <a:r>
              <a:rPr lang="en-US" dirty="0" smtClean="0"/>
              <a:t>received and sent)</a:t>
            </a:r>
            <a:endParaRPr lang="sl-SI" dirty="0" smtClean="0"/>
          </a:p>
          <a:p>
            <a:pPr lvl="1"/>
            <a:r>
              <a:rPr lang="en-US" dirty="0" smtClean="0"/>
              <a:t>history of location data</a:t>
            </a:r>
            <a:endParaRPr lang="sl-SI" dirty="0" smtClean="0"/>
          </a:p>
          <a:p>
            <a:pPr lvl="1"/>
            <a:r>
              <a:rPr lang="en-US" dirty="0" smtClean="0"/>
              <a:t>images</a:t>
            </a:r>
            <a:r>
              <a:rPr lang="sl-SI" dirty="0" smtClean="0"/>
              <a:t>, </a:t>
            </a:r>
            <a:r>
              <a:rPr lang="en-US" dirty="0" smtClean="0"/>
              <a:t>journals</a:t>
            </a:r>
            <a:r>
              <a:rPr lang="sl-SI" dirty="0" smtClean="0"/>
              <a:t>, </a:t>
            </a:r>
            <a:r>
              <a:rPr lang="en-US" dirty="0" smtClean="0"/>
              <a:t>calendars</a:t>
            </a:r>
            <a:r>
              <a:rPr lang="sl-SI" dirty="0" smtClean="0"/>
              <a:t>, ...</a:t>
            </a:r>
          </a:p>
          <a:p>
            <a:pPr lvl="1"/>
            <a:r>
              <a:rPr lang="en-US" dirty="0" smtClean="0"/>
              <a:t>access to the web networks </a:t>
            </a:r>
            <a:r>
              <a:rPr lang="sl-SI" dirty="0" smtClean="0"/>
              <a:t>– </a:t>
            </a:r>
            <a:r>
              <a:rPr lang="en-US" dirty="0" smtClean="0"/>
              <a:t>shortly, all the data which is also found on usual computers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Attacks on mobile </a:t>
            </a:r>
            <a:r>
              <a:rPr lang="en-US" dirty="0" smtClean="0"/>
              <a:t>devices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How does the </a:t>
            </a:r>
            <a:r>
              <a:rPr lang="en-US" dirty="0" err="1" smtClean="0">
                <a:solidFill>
                  <a:srgbClr val="FFFF00"/>
                </a:solidFill>
              </a:rPr>
              <a:t>MobileSpy</a:t>
            </a:r>
            <a:r>
              <a:rPr lang="en-US" dirty="0" smtClean="0">
                <a:solidFill>
                  <a:srgbClr val="FFFF00"/>
                </a:solidFill>
              </a:rPr>
              <a:t> work?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Find the software that can harm your Android system?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Make your own program that reads data on Android (iPhone) system. Can this also be useful software?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Outside of the Device</a:t>
            </a:r>
            <a:endParaRPr lang="sl-SI" sz="1800" dirty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8788" cy="464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additional data</a:t>
            </a:r>
            <a:r>
              <a:rPr lang="sl-SI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user’s computer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operat</a:t>
            </a:r>
            <a:r>
              <a:rPr lang="en-US" dirty="0" smtClean="0">
                <a:ea typeface="ＭＳ Ｐゴシック" pitchFamily="-112" charset="-128"/>
              </a:rPr>
              <a:t>o</a:t>
            </a:r>
            <a:r>
              <a:rPr lang="sl-SI" dirty="0" smtClean="0">
                <a:ea typeface="ＭＳ Ｐゴシック" pitchFamily="-112" charset="-128"/>
              </a:rPr>
              <a:t>r: </a:t>
            </a:r>
            <a:r>
              <a:rPr lang="en-US" dirty="0" smtClean="0">
                <a:ea typeface="ＭＳ Ｐゴシック" pitchFamily="-112" charset="-128"/>
              </a:rPr>
              <a:t>call center and base stations</a:t>
            </a:r>
            <a:endParaRPr lang="sl-SI" dirty="0" smtClean="0">
              <a:ea typeface="ＭＳ Ｐゴシック" pitchFamily="-112" charset="-128"/>
            </a:endParaRPr>
          </a:p>
          <a:p>
            <a:pPr>
              <a:lnSpc>
                <a:spcPct val="85000"/>
              </a:lnSpc>
            </a:pPr>
            <a:r>
              <a:rPr lang="en-US" dirty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evices, user knows something about (transitivity) </a:t>
            </a:r>
            <a:endParaRPr lang="sl-SI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Mobile Devices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372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device can wirelessly connect with world</a:t>
            </a:r>
          </a:p>
          <a:p>
            <a:r>
              <a:rPr lang="en-US" dirty="0" smtClean="0"/>
              <a:t>disable</a:t>
            </a:r>
            <a:endParaRPr lang="sl-SI" dirty="0" smtClean="0"/>
          </a:p>
          <a:p>
            <a:pPr lvl="1"/>
            <a:r>
              <a:rPr lang="en-US" dirty="0" smtClean="0"/>
              <a:t>remove power</a:t>
            </a:r>
            <a:endParaRPr lang="sl-SI" dirty="0" smtClean="0"/>
          </a:p>
          <a:p>
            <a:pPr lvl="1"/>
            <a:r>
              <a:rPr lang="en-US" dirty="0" smtClean="0"/>
              <a:t>other ways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363" y="3589867"/>
            <a:ext cx="57245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ariprasad\Desktop\Casey - DECC3E\Casey_DECC3E_Image_bank\Imagebank\JPG\f20-1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138" y="3335867"/>
            <a:ext cx="60007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Mobile Devices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142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remove storage module</a:t>
            </a:r>
            <a:endParaRPr lang="sl-SI" dirty="0" smtClean="0"/>
          </a:p>
          <a:p>
            <a:pPr lvl="1"/>
            <a:r>
              <a:rPr lang="en-US" dirty="0" smtClean="0"/>
              <a:t>storage modules are always smaller</a:t>
            </a:r>
            <a:endParaRPr lang="sl-SI" dirty="0" smtClean="0"/>
          </a:p>
          <a:p>
            <a:r>
              <a:rPr lang="en-US" dirty="0" smtClean="0"/>
              <a:t>usually</a:t>
            </a:r>
            <a:r>
              <a:rPr lang="sl-SI" dirty="0" smtClean="0"/>
              <a:t> FAT </a:t>
            </a:r>
            <a:r>
              <a:rPr lang="en-US" dirty="0" smtClean="0"/>
              <a:t>file system</a:t>
            </a:r>
            <a:endParaRPr lang="sl-SI" dirty="0" smtClean="0"/>
          </a:p>
          <a:p>
            <a:pPr lvl="1"/>
            <a:r>
              <a:rPr lang="sl-SI" dirty="0" smtClean="0"/>
              <a:t>iPhone: APFS, Android: Linux</a:t>
            </a:r>
            <a:r>
              <a:rPr lang="en-US" dirty="0"/>
              <a:t> </a:t>
            </a:r>
            <a:r>
              <a:rPr lang="en-US" dirty="0" smtClean="0"/>
              <a:t>design</a:t>
            </a:r>
            <a:endParaRPr lang="sl-SI" dirty="0" smtClean="0"/>
          </a:p>
          <a:p>
            <a:r>
              <a:rPr lang="en-US" dirty="0" smtClean="0"/>
              <a:t>otherwise usual procedures</a:t>
            </a:r>
            <a:r>
              <a:rPr lang="sl-SI" dirty="0" smtClean="0"/>
              <a:t> (</a:t>
            </a:r>
            <a:r>
              <a:rPr lang="en-US" dirty="0" smtClean="0"/>
              <a:t>signature</a:t>
            </a:r>
            <a:r>
              <a:rPr lang="sl-SI" dirty="0" smtClean="0"/>
              <a:t>, </a:t>
            </a:r>
            <a:r>
              <a:rPr lang="en-US" dirty="0" smtClean="0"/>
              <a:t>journals</a:t>
            </a:r>
            <a:r>
              <a:rPr lang="sl-SI" dirty="0" smtClean="0"/>
              <a:t>, ...)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data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methods of accessing with different types</a:t>
            </a:r>
            <a:endParaRPr lang="sl-SI" dirty="0" smtClean="0"/>
          </a:p>
          <a:p>
            <a:pPr lvl="1"/>
            <a:r>
              <a:rPr lang="en-US" dirty="0" smtClean="0"/>
              <a:t>not every device has USB guide</a:t>
            </a:r>
            <a:endParaRPr lang="sl-SI" dirty="0" smtClean="0"/>
          </a:p>
          <a:p>
            <a:r>
              <a:rPr lang="en-US" dirty="0" smtClean="0"/>
              <a:t>examples</a:t>
            </a:r>
            <a:r>
              <a:rPr lang="sl-SI" dirty="0" smtClean="0"/>
              <a:t>:</a:t>
            </a:r>
          </a:p>
          <a:p>
            <a:pPr lvl="1"/>
            <a:r>
              <a:rPr lang="en-US" dirty="0" smtClean="0"/>
              <a:t>via user interface</a:t>
            </a:r>
            <a:endParaRPr lang="sl-SI" dirty="0" smtClean="0"/>
          </a:p>
          <a:p>
            <a:pPr lvl="1"/>
            <a:r>
              <a:rPr lang="en-US" dirty="0" smtClean="0"/>
              <a:t>via communication port</a:t>
            </a:r>
            <a:endParaRPr lang="sl-SI" dirty="0" smtClean="0"/>
          </a:p>
          <a:p>
            <a:pPr lvl="1"/>
            <a:r>
              <a:rPr lang="en-US" dirty="0" smtClean="0"/>
              <a:t>property interface </a:t>
            </a:r>
            <a:r>
              <a:rPr lang="sl-SI" dirty="0" smtClean="0"/>
              <a:t>(Nokia F-BUS, </a:t>
            </a:r>
            <a:r>
              <a:rPr lang="sl-SI" i="1" dirty="0" smtClean="0"/>
              <a:t>Flash BUS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via</a:t>
            </a:r>
            <a:r>
              <a:rPr lang="sl-SI" dirty="0" smtClean="0"/>
              <a:t> JTAG (</a:t>
            </a:r>
            <a:r>
              <a:rPr lang="en-US" i="1" dirty="0" smtClean="0"/>
              <a:t>Joint Test Action Group</a:t>
            </a:r>
            <a:r>
              <a:rPr lang="sl-SI" dirty="0" smtClean="0"/>
              <a:t>) </a:t>
            </a:r>
            <a:r>
              <a:rPr lang="en-US" dirty="0" smtClean="0"/>
              <a:t>interface</a:t>
            </a:r>
            <a:endParaRPr lang="sl-SI" dirty="0" smtClean="0"/>
          </a:p>
          <a:p>
            <a:pPr lvl="1"/>
            <a:r>
              <a:rPr lang="en-US" dirty="0" smtClean="0"/>
              <a:t>via direct memory chip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devices provide agent access </a:t>
            </a:r>
            <a:endParaRPr lang="sl-SI" dirty="0" smtClean="0"/>
          </a:p>
          <a:p>
            <a:pPr lvl="1"/>
            <a:r>
              <a:rPr lang="en-US" dirty="0" smtClean="0"/>
              <a:t>when device is on</a:t>
            </a:r>
            <a:r>
              <a:rPr lang="sl-SI" dirty="0" smtClean="0"/>
              <a:t>,</a:t>
            </a:r>
            <a:r>
              <a:rPr lang="en-US" dirty="0" smtClean="0"/>
              <a:t> it runs the agent which takes over</a:t>
            </a:r>
            <a:r>
              <a:rPr lang="sl-SI" dirty="0" smtClean="0"/>
              <a:t> </a:t>
            </a:r>
            <a:r>
              <a:rPr lang="en-US" dirty="0" smtClean="0"/>
              <a:t>control of the </a:t>
            </a:r>
            <a:r>
              <a:rPr lang="en-US" dirty="0" err="1" smtClean="0"/>
              <a:t>devic</a:t>
            </a:r>
            <a:r>
              <a:rPr lang="sl-SI" dirty="0" smtClean="0"/>
              <a:t>e</a:t>
            </a:r>
            <a:r>
              <a:rPr lang="en-US" dirty="0" smtClean="0"/>
              <a:t> (</a:t>
            </a:r>
            <a:r>
              <a:rPr lang="en-US" dirty="0" err="1" smtClean="0"/>
              <a:t>iP</a:t>
            </a:r>
            <a:r>
              <a:rPr lang="sl-SI" dirty="0" smtClean="0"/>
              <a:t>hone)</a:t>
            </a:r>
          </a:p>
          <a:p>
            <a:r>
              <a:rPr lang="en-US" dirty="0"/>
              <a:t>s</a:t>
            </a:r>
            <a:r>
              <a:rPr lang="en-US" dirty="0" smtClean="0"/>
              <a:t>ometimes we </a:t>
            </a:r>
            <a:r>
              <a:rPr lang="en-US" dirty="0"/>
              <a:t>can stop software </a:t>
            </a:r>
            <a:r>
              <a:rPr lang="en-US" dirty="0" smtClean="0"/>
              <a:t>launching and put our code as further upload</a:t>
            </a:r>
            <a:endParaRPr lang="sl-SI" dirty="0" smtClean="0"/>
          </a:p>
          <a:p>
            <a:r>
              <a:rPr lang="en-US" dirty="0" smtClean="0"/>
              <a:t>manufacturers offer data archiving software which also provides access to deleted and other data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sl-SI" dirty="0" smtClean="0"/>
              <a:t>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73667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stored data with an archive using  </a:t>
            </a:r>
            <a:r>
              <a:rPr lang="sl-SI" dirty="0" smtClean="0"/>
              <a:t>XACT (</a:t>
            </a:r>
            <a:r>
              <a:rPr lang="en-US" dirty="0" smtClean="0"/>
              <a:t>Motorola device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1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1" y="2387595"/>
            <a:ext cx="53101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sl-SI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73667"/>
          </a:xfrm>
        </p:spPr>
        <p:txBody>
          <a:bodyPr>
            <a:normAutofit/>
          </a:bodyPr>
          <a:lstStyle/>
          <a:p>
            <a:r>
              <a:rPr lang="en-US" dirty="0" smtClean="0"/>
              <a:t>device, which is partly broken, it may still work well enough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1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686911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Device Forensics 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tool allows access to the device memory (for example disk) </a:t>
            </a:r>
            <a:endParaRPr lang="sl-SI" dirty="0" smtClean="0"/>
          </a:p>
          <a:p>
            <a:r>
              <a:rPr lang="en-US" dirty="0" smtClean="0"/>
              <a:t>in the case of a disk, access is relatively safe because it cannot change content by itself</a:t>
            </a:r>
            <a:endParaRPr lang="sl-SI" dirty="0" smtClean="0"/>
          </a:p>
          <a:p>
            <a:r>
              <a:rPr lang="en-US" dirty="0" smtClean="0"/>
              <a:t>in case of mobile device that is not necessarily true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Forensics 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868768" cy="634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000" dirty="0" smtClean="0"/>
              <a:t>XRY (</a:t>
            </a:r>
            <a:r>
              <a:rPr lang="en-US" sz="2000" dirty="0" smtClean="0">
                <a:hlinkClick r:id="rId2"/>
              </a:rPr>
              <a:t>http://www.msab.com/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1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777066"/>
            <a:ext cx="3586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18031" y="1600201"/>
            <a:ext cx="3868768" cy="117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</a:pPr>
            <a:r>
              <a:rPr lang="en-US" sz="2000" dirty="0" err="1" smtClean="0"/>
              <a:t>Cellebrite</a:t>
            </a:r>
            <a:r>
              <a:rPr lang="en-US" sz="2000" dirty="0" smtClean="0"/>
              <a:t> UFED (</a:t>
            </a:r>
            <a:r>
              <a:rPr lang="en-US" sz="2000" i="1" dirty="0" smtClean="0"/>
              <a:t>Universal Forensic Extraction Device</a:t>
            </a:r>
            <a:r>
              <a:rPr lang="en-US" sz="2000" dirty="0" smtClean="0"/>
              <a:t>) - </a:t>
            </a:r>
            <a:r>
              <a:rPr lang="en-US" sz="2000" dirty="0" smtClean="0">
                <a:hlinkClick r:id="rId4"/>
              </a:rPr>
              <a:t>http://www.cellebrite.com/</a:t>
            </a:r>
            <a:endParaRPr lang="en-US" sz="2000" dirty="0" smtClean="0"/>
          </a:p>
        </p:txBody>
      </p:sp>
      <p:pic>
        <p:nvPicPr>
          <p:cNvPr id="8" name="Picture 6" descr="C:\Users\Hariprasad\Desktop\Casey - DECC3E\Casey_DECC3E_Image_bank\Imagebank\JPG\f20-16-97801237426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2042" y="2777066"/>
            <a:ext cx="2910312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cell phone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555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</a:t>
            </a:r>
            <a:r>
              <a:rPr lang="sl-SI" dirty="0" smtClean="0"/>
              <a:t> (POCKET-DIAL M FOR MURDER):</a:t>
            </a:r>
          </a:p>
          <a:p>
            <a:pPr lvl="1">
              <a:buNone/>
            </a:pPr>
            <a:r>
              <a:rPr lang="en-US" i="1" dirty="0" smtClean="0"/>
              <a:t>The perpetrator</a:t>
            </a:r>
            <a:r>
              <a:rPr lang="sl-SI" i="1" dirty="0" smtClean="0"/>
              <a:t> </a:t>
            </a:r>
            <a:r>
              <a:rPr lang="en-US" i="1" dirty="0" smtClean="0"/>
              <a:t>had a phone in his </a:t>
            </a:r>
            <a:r>
              <a:rPr lang="en-US" i="1" dirty="0" smtClean="0"/>
              <a:t>pocket during the crime</a:t>
            </a:r>
            <a:r>
              <a:rPr lang="sl-SI" i="1" dirty="0" smtClean="0"/>
              <a:t>, </a:t>
            </a:r>
            <a:r>
              <a:rPr lang="en-US" i="1" dirty="0" smtClean="0"/>
              <a:t>which has pocket-dialed </a:t>
            </a:r>
            <a:r>
              <a:rPr lang="en-US" i="1" dirty="0" smtClean="0"/>
              <a:t>cellphone of his wife, who was the victim</a:t>
            </a:r>
            <a:r>
              <a:rPr lang="sl-SI" i="1" dirty="0" smtClean="0"/>
              <a:t> </a:t>
            </a:r>
            <a:r>
              <a:rPr lang="en-US" i="1" dirty="0" smtClean="0"/>
              <a:t>of the crime</a:t>
            </a:r>
            <a:r>
              <a:rPr lang="sl-SI" i="1" dirty="0" smtClean="0"/>
              <a:t>.</a:t>
            </a:r>
            <a:r>
              <a:rPr lang="en-US" i="1" dirty="0" smtClean="0"/>
              <a:t> </a:t>
            </a:r>
            <a:r>
              <a:rPr lang="en-US" i="1" dirty="0" smtClean="0"/>
              <a:t>On the wife’s phone, the call went to voicemail and  it was recorded.</a:t>
            </a:r>
            <a:endParaRPr lang="sl-SI" dirty="0" smtClean="0"/>
          </a:p>
          <a:p>
            <a:r>
              <a:rPr lang="en-US" dirty="0" smtClean="0"/>
              <a:t>Computational power of mobile devices is increasing</a:t>
            </a:r>
            <a:r>
              <a:rPr lang="en-US" dirty="0"/>
              <a:t> </a:t>
            </a:r>
            <a:r>
              <a:rPr lang="en-US" dirty="0" smtClean="0"/>
              <a:t>because they contain much more I/O devices</a:t>
            </a:r>
            <a:endParaRPr lang="sl-SI" dirty="0" smtClean="0"/>
          </a:p>
          <a:p>
            <a:pPr lvl="1"/>
            <a:r>
              <a:rPr lang="sl-SI" dirty="0" smtClean="0"/>
              <a:t>thermometer</a:t>
            </a:r>
            <a:r>
              <a:rPr lang="en-US" dirty="0" smtClean="0"/>
              <a:t>s</a:t>
            </a:r>
            <a:endParaRPr lang="sl-SI" dirty="0" smtClean="0"/>
          </a:p>
          <a:p>
            <a:pPr lvl="1"/>
            <a:r>
              <a:rPr lang="sl-SI" dirty="0" smtClean="0"/>
              <a:t>accelerometers</a:t>
            </a:r>
          </a:p>
          <a:p>
            <a:pPr lvl="1"/>
            <a:r>
              <a:rPr lang="en-US" dirty="0" smtClean="0"/>
              <a:t>credit card scanners</a:t>
            </a:r>
            <a:endParaRPr lang="sl-SI" dirty="0" smtClean="0"/>
          </a:p>
          <a:p>
            <a:pPr lvl="1"/>
            <a:r>
              <a:rPr lang="sl-SI" dirty="0" smtClean="0"/>
              <a:t>...</a:t>
            </a:r>
          </a:p>
          <a:p>
            <a:pPr lvl="1"/>
            <a:r>
              <a:rPr lang="en-US" dirty="0" smtClean="0"/>
              <a:t>use of these units went beyond the manufacturer’s intentions; e.g. at certain temperature some action is triggered</a:t>
            </a:r>
            <a:endParaRPr lang="sl-SI" dirty="0" smtClean="0"/>
          </a:p>
          <a:p>
            <a:r>
              <a:rPr lang="en-US" dirty="0" smtClean="0"/>
              <a:t>phones became one type of </a:t>
            </a:r>
            <a:r>
              <a:rPr lang="sl-SI" i="1" dirty="0" smtClean="0"/>
              <a:t>embedded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Forensics 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775635" cy="10244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Logicube</a:t>
            </a:r>
            <a:r>
              <a:rPr lang="en-US" dirty="0" smtClean="0"/>
              <a:t> </a:t>
            </a:r>
            <a:r>
              <a:rPr lang="en-US" dirty="0" err="1" smtClean="0"/>
              <a:t>CellDEK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http://www.logicube.com/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84" y="3401484"/>
            <a:ext cx="2692400" cy="1663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2253" y="1600200"/>
            <a:ext cx="3775635" cy="399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 err="1" smtClean="0"/>
              <a:t>MOBILedit</a:t>
            </a:r>
            <a:r>
              <a:rPr lang="en-US" sz="2400" dirty="0" smtClean="0"/>
              <a:t>! Forensic (</a:t>
            </a:r>
            <a:r>
              <a:rPr lang="en-US" sz="2400" dirty="0" smtClean="0">
                <a:hlinkClick r:id="rId4"/>
              </a:rPr>
              <a:t>http://mobiledit.com/</a:t>
            </a:r>
            <a:r>
              <a:rPr lang="en-US" sz="2400" dirty="0" smtClean="0"/>
              <a:t>)</a:t>
            </a:r>
          </a:p>
          <a:p>
            <a:pPr marL="457200" lvl="0" indent="-45720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 err="1" smtClean="0"/>
              <a:t>progamming</a:t>
            </a:r>
            <a:r>
              <a:rPr lang="en-US" sz="2400" dirty="0" smtClean="0"/>
              <a:t> equipment for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Forensics 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600200"/>
            <a:ext cx="7878788" cy="668867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iXAM (</a:t>
            </a:r>
            <a:r>
              <a:rPr lang="en-US" dirty="0" smtClean="0">
                <a:hlinkClick r:id="rId2"/>
              </a:rPr>
              <a:t>http://www.ixam-forensics.com/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17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467" y="2269067"/>
            <a:ext cx="5343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Device Forensics Tools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6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Twister Flasher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1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53" y="2422525"/>
            <a:ext cx="7772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System Examination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 device</a:t>
            </a:r>
            <a:endParaRPr lang="sl-SI" dirty="0" smtClean="0"/>
          </a:p>
          <a:p>
            <a:pPr lvl="1"/>
            <a:r>
              <a:rPr lang="en-US" dirty="0" smtClean="0"/>
              <a:t>unique</a:t>
            </a:r>
            <a:endParaRPr lang="sl-SI" dirty="0" smtClean="0"/>
          </a:p>
          <a:p>
            <a:pPr lvl="1"/>
            <a:r>
              <a:rPr lang="en-US" dirty="0" smtClean="0"/>
              <a:t>built in systems </a:t>
            </a:r>
            <a:r>
              <a:rPr lang="sl-SI" dirty="0" smtClean="0"/>
              <a:t>Qualcomm (BREW, </a:t>
            </a:r>
            <a:r>
              <a:rPr lang="en-US" dirty="0" smtClean="0"/>
              <a:t>Binary Runtime Environment for Wireless)</a:t>
            </a:r>
          </a:p>
          <a:p>
            <a:pPr lvl="1"/>
            <a:r>
              <a:rPr lang="en-US" dirty="0" smtClean="0"/>
              <a:t>FAT, ext2, ext3, HSFX, APFS, …</a:t>
            </a:r>
          </a:p>
          <a:p>
            <a:r>
              <a:rPr lang="en-US" dirty="0" smtClean="0"/>
              <a:t>various tools are available: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Some basic tools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3165517" cy="3683000"/>
          </a:xfrm>
        </p:spPr>
        <p:txBody>
          <a:bodyPr>
            <a:normAutofit/>
          </a:bodyPr>
          <a:lstStyle/>
          <a:p>
            <a:pPr marL="349250" lvl="1" indent="-349250">
              <a:spcBef>
                <a:spcPts val="2000"/>
              </a:spcBef>
              <a:buClrTx/>
              <a:buNone/>
            </a:pPr>
            <a:r>
              <a:rPr lang="en-US" dirty="0" err="1" smtClean="0"/>
              <a:t>BitPim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http://www.bitpim.org/</a:t>
            </a:r>
            <a:r>
              <a:rPr lang="en-US" dirty="0" smtClean="0"/>
              <a:t>) – Motorola CDMA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19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467" y="1573174"/>
            <a:ext cx="4933421" cy="456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Some basic tools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7535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Forensic Toolkit, FTK (</a:t>
            </a:r>
            <a:r>
              <a:rPr lang="en-US" sz="2000" dirty="0" smtClean="0">
                <a:hlinkClick r:id="rId2"/>
              </a:rPr>
              <a:t>http://accessdata.com/products/computer-forensics/ftk</a:t>
            </a:r>
            <a:r>
              <a:rPr lang="en-US" sz="2000" dirty="0" smtClean="0"/>
              <a:t>) – </a:t>
            </a:r>
            <a:r>
              <a:rPr lang="en-US" sz="2000" dirty="0" err="1" smtClean="0"/>
              <a:t>iPhone</a:t>
            </a:r>
            <a:endParaRPr lang="sl-SI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7" descr="C:\Users\Hariprasad\Desktop\Casey - DECC3E\Casey_DECC3E_Image_bank\Imagebank\JPG\f20-20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146" y="1965325"/>
            <a:ext cx="64023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19219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even if we don’t have all the data we can recover partly deleted data from logical data</a:t>
            </a:r>
            <a:endParaRPr lang="sl-SI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7" name="Picture 6" descr="C:\Users\Hariprasad\Desktop\Casey - DECC3E\Casey_DECC3E_Image_bank\Imagebank\JPG\f20-2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067" y="4013200"/>
            <a:ext cx="5457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93067" y="4402667"/>
            <a:ext cx="3454400" cy="169333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19219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it is usual file system</a:t>
            </a:r>
            <a:r>
              <a:rPr lang="sl-SI" sz="2000" dirty="0" smtClean="0"/>
              <a:t> (FAT, ext2, ext3, APFS, ...) </a:t>
            </a:r>
            <a:r>
              <a:rPr lang="en-US" sz="2000" dirty="0" smtClean="0"/>
              <a:t>already known tools</a:t>
            </a:r>
            <a:endParaRPr lang="sl-SI" sz="2000" dirty="0" smtClean="0"/>
          </a:p>
          <a:p>
            <a:pPr lvl="1"/>
            <a:r>
              <a:rPr lang="sl-SI" sz="1800" dirty="0" smtClean="0"/>
              <a:t>EnCase </a:t>
            </a:r>
            <a:r>
              <a:rPr lang="en-US" sz="1800" dirty="0" smtClean="0"/>
              <a:t>and deleted images</a:t>
            </a:r>
            <a:endParaRPr lang="sl-SI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9" name="Picture 6" descr="C:\Users\Hariprasad\Desktop\Casey - DECC3E\Casey_DECC3E_Image_bank\Imagebank\JPG\f20-2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795" y="2311400"/>
            <a:ext cx="64087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1"/>
            <a:ext cx="8474117" cy="6413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this example of composite files </a:t>
            </a:r>
            <a:r>
              <a:rPr lang="sl-SI" sz="2000" dirty="0" smtClean="0"/>
              <a:t>(MMS, docx, ...) </a:t>
            </a:r>
            <a:r>
              <a:rPr lang="en-US" sz="2000" dirty="0" smtClean="0"/>
              <a:t>we can find parts of data</a:t>
            </a:r>
            <a:endParaRPr lang="sl-SI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2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2241550"/>
            <a:ext cx="4770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93020"/>
            <a:ext cx="2302933" cy="41341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6045204"/>
            <a:ext cx="609600" cy="164252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1"/>
            <a:ext cx="8474117" cy="111983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Example of data captured using D</a:t>
            </a:r>
            <a:r>
              <a:rPr lang="sl-SI" sz="2000" dirty="0" smtClean="0"/>
              <a:t>FF (</a:t>
            </a:r>
            <a:r>
              <a:rPr lang="sl-SI" sz="2000" i="1" dirty="0" smtClean="0"/>
              <a:t>Digital Forensic Framework, </a:t>
            </a:r>
            <a:r>
              <a:rPr lang="en-US" sz="2000" i="1" dirty="0" smtClean="0">
                <a:hlinkClick r:id="rId2"/>
              </a:rPr>
              <a:t>http://www.digital-forensic.org/</a:t>
            </a:r>
            <a:r>
              <a:rPr lang="sl-SI" sz="2000" dirty="0" smtClean="0"/>
              <a:t>)</a:t>
            </a:r>
          </a:p>
          <a:p>
            <a:r>
              <a:rPr lang="en-US" sz="2000" i="1" dirty="0">
                <a:solidFill>
                  <a:srgbClr val="FFFF00"/>
                </a:solidFill>
              </a:rPr>
              <a:t>C</a:t>
            </a:r>
            <a:r>
              <a:rPr lang="sl-SI" sz="2000" i="1" dirty="0">
                <a:solidFill>
                  <a:srgbClr val="FFFF00"/>
                </a:solidFill>
              </a:rPr>
              <a:t>halleng</a:t>
            </a:r>
            <a:r>
              <a:rPr lang="en-US" sz="2000" i="1" dirty="0" smtClean="0">
                <a:solidFill>
                  <a:srgbClr val="FFFF00"/>
                </a:solidFill>
              </a:rPr>
              <a:t>e: </a:t>
            </a:r>
            <a:r>
              <a:rPr lang="en-US" sz="2000" dirty="0" smtClean="0">
                <a:solidFill>
                  <a:srgbClr val="FFFF00"/>
                </a:solidFill>
              </a:rPr>
              <a:t>Study the </a:t>
            </a:r>
            <a:r>
              <a:rPr lang="en-US" sz="2000" dirty="0" err="1" smtClean="0">
                <a:solidFill>
                  <a:srgbClr val="FFFF00"/>
                </a:solidFill>
              </a:rPr>
              <a:t>enironment</a:t>
            </a:r>
            <a:r>
              <a:rPr lang="en-US" sz="2000" dirty="0" smtClean="0">
                <a:solidFill>
                  <a:srgbClr val="FFFF00"/>
                </a:solidFill>
              </a:rPr>
              <a:t> and how it is spread</a:t>
            </a:r>
            <a:r>
              <a:rPr lang="sl-SI" sz="2000" dirty="0" smtClean="0"/>
              <a:t> </a:t>
            </a:r>
            <a:endParaRPr lang="sl-SI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9" name="Picture 6" descr="C:\Users\Hariprasad\Desktop\Casey - DECC3E\Casey_DECC3E_Image_bank\Imagebank\JPG\f20-2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609" y="2720033"/>
            <a:ext cx="6811279" cy="3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forensics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en-US" dirty="0" smtClean="0"/>
              <a:t>devices have more capable operation systems</a:t>
            </a:r>
            <a:endParaRPr lang="sl-SI" dirty="0" smtClean="0"/>
          </a:p>
          <a:p>
            <a:pPr lvl="1"/>
            <a:r>
              <a:rPr lang="sl-SI" dirty="0" smtClean="0"/>
              <a:t>Android</a:t>
            </a:r>
          </a:p>
          <a:p>
            <a:pPr lvl="1"/>
            <a:r>
              <a:rPr lang="sl-SI" dirty="0" smtClean="0"/>
              <a:t>iPhone</a:t>
            </a:r>
          </a:p>
          <a:p>
            <a:pPr lvl="1"/>
            <a:r>
              <a:rPr lang="sl-SI" dirty="0"/>
              <a:t>Blackberry</a:t>
            </a:r>
          </a:p>
          <a:p>
            <a:pPr lvl="1"/>
            <a:r>
              <a:rPr lang="sl-SI" dirty="0" smtClean="0"/>
              <a:t>Windows Mobile</a:t>
            </a:r>
          </a:p>
          <a:p>
            <a:r>
              <a:rPr lang="en-US" dirty="0" smtClean="0"/>
              <a:t>and older operation systems</a:t>
            </a:r>
            <a:r>
              <a:rPr lang="sl-SI" dirty="0" smtClean="0"/>
              <a:t> (SYMBIAN, 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 </a:t>
            </a:r>
            <a:r>
              <a:rPr lang="sl-SI" dirty="0" smtClean="0"/>
              <a:t>SMIL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4639235"/>
          </a:xfrm>
        </p:spPr>
        <p:txBody>
          <a:bodyPr>
            <a:normAutofit/>
          </a:bodyPr>
          <a:lstStyle/>
          <a:p>
            <a:r>
              <a:rPr lang="en-US" i="1" dirty="0" smtClean="0"/>
              <a:t>Synchronized Multimedia Integration Language</a:t>
            </a:r>
            <a:endParaRPr lang="sl-SI" i="1" dirty="0" smtClean="0"/>
          </a:p>
          <a:p>
            <a:pPr lvl="1"/>
            <a:r>
              <a:rPr lang="en-US" dirty="0" smtClean="0"/>
              <a:t>part of</a:t>
            </a:r>
            <a:r>
              <a:rPr lang="sl-SI" dirty="0" smtClean="0"/>
              <a:t> W3C standard - </a:t>
            </a:r>
            <a:r>
              <a:rPr lang="sl-SI" dirty="0" smtClean="0">
                <a:hlinkClick r:id="rId2"/>
              </a:rPr>
              <a:t>http://www.w3.org/AudioVideo/</a:t>
            </a:r>
            <a:endParaRPr lang="sl-SI" dirty="0" smtClean="0"/>
          </a:p>
          <a:p>
            <a:pPr lvl="1"/>
            <a:r>
              <a:rPr lang="en-US" dirty="0" smtClean="0"/>
              <a:t>versions</a:t>
            </a:r>
            <a:r>
              <a:rPr lang="sl-SI" dirty="0" smtClean="0"/>
              <a:t> 1, 2 in 3 (</a:t>
            </a:r>
            <a:r>
              <a:rPr lang="en-US" dirty="0" smtClean="0">
                <a:hlinkClick r:id="rId3"/>
              </a:rPr>
              <a:t>http://www.w3.org/TR/SMIL3/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includ</a:t>
            </a:r>
            <a:r>
              <a:rPr lang="sl-SI" dirty="0" smtClean="0"/>
              <a:t>e</a:t>
            </a:r>
            <a:r>
              <a:rPr lang="en-US" dirty="0"/>
              <a:t>s</a:t>
            </a:r>
            <a:r>
              <a:rPr lang="sl-SI" dirty="0" smtClean="0"/>
              <a:t> SVG </a:t>
            </a:r>
            <a:r>
              <a:rPr lang="en-US" dirty="0" smtClean="0"/>
              <a:t>items</a:t>
            </a:r>
            <a:r>
              <a:rPr lang="sl-SI" dirty="0"/>
              <a:t> (enhanced vector graphics, </a:t>
            </a:r>
            <a:r>
              <a:rPr lang="sl-SI" i="1" dirty="0" smtClean="0"/>
              <a:t>Scalable Vector Graphics</a:t>
            </a:r>
            <a:r>
              <a:rPr lang="sl-SI" dirty="0" smtClean="0"/>
              <a:t>)</a:t>
            </a:r>
          </a:p>
          <a:p>
            <a:r>
              <a:rPr lang="en-US" dirty="0" smtClean="0"/>
              <a:t>allows</a:t>
            </a:r>
            <a:r>
              <a:rPr lang="sl-SI" dirty="0" smtClean="0"/>
              <a:t>:</a:t>
            </a:r>
          </a:p>
          <a:p>
            <a:pPr lvl="1"/>
            <a:r>
              <a:rPr lang="en-US" dirty="0" smtClean="0"/>
              <a:t>animation, integration </a:t>
            </a:r>
            <a:r>
              <a:rPr lang="en-US" dirty="0"/>
              <a:t>of other images, modularization</a:t>
            </a:r>
            <a:r>
              <a:rPr lang="sl-SI" dirty="0" smtClean="0"/>
              <a:t>, ...</a:t>
            </a: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Find SMIL file and study it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Make your SMIL file and send it to the forum.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SSD is used as storage</a:t>
            </a:r>
            <a:endParaRPr lang="sl-SI" dirty="0" smtClean="0"/>
          </a:p>
          <a:p>
            <a:r>
              <a:rPr lang="en-US" dirty="0" smtClean="0"/>
              <a:t>Data, which are in storage, but not structured</a:t>
            </a:r>
            <a:endParaRPr lang="sl-SI" dirty="0" smtClean="0"/>
          </a:p>
          <a:p>
            <a:pPr lvl="1"/>
            <a:r>
              <a:rPr lang="en-US" dirty="0" smtClean="0"/>
              <a:t>Partly deleted data</a:t>
            </a:r>
            <a:endParaRPr lang="sl-SI" dirty="0" smtClean="0"/>
          </a:p>
          <a:p>
            <a:pPr lvl="1"/>
            <a:r>
              <a:rPr lang="en-US" dirty="0" smtClean="0"/>
              <a:t>Data in deleted blocks which are scattered per unit</a:t>
            </a:r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look up forensic challenge and solution</a:t>
            </a:r>
            <a:r>
              <a:rPr lang="sl-SI" dirty="0" smtClean="0">
                <a:solidFill>
                  <a:srgbClr val="FFFF00"/>
                </a:solidFill>
              </a:rPr>
              <a:t> DRFWS2010 (</a:t>
            </a:r>
            <a:r>
              <a:rPr lang="sl-SI" i="1" dirty="0" smtClean="0">
                <a:solidFill>
                  <a:srgbClr val="FFFF00"/>
                </a:solidFill>
              </a:rPr>
              <a:t>Digital Forensic Research Conference</a:t>
            </a:r>
            <a:r>
              <a:rPr lang="sl-SI" dirty="0" smtClean="0">
                <a:solidFill>
                  <a:srgbClr val="FFFF00"/>
                </a:solidFill>
              </a:rPr>
              <a:t>) –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http://www.dfrws.org/2010/challenge/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Examples of files with the unit are available </a:t>
            </a: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>
                <a:solidFill>
                  <a:srgbClr val="FFFF00"/>
                </a:solidFill>
              </a:rPr>
              <a:t>look up forensic challenge </a:t>
            </a:r>
            <a:r>
              <a:rPr lang="en-US" dirty="0" smtClean="0">
                <a:solidFill>
                  <a:srgbClr val="FFFF00"/>
                </a:solidFill>
              </a:rPr>
              <a:t>and solution </a:t>
            </a:r>
            <a:r>
              <a:rPr lang="sl-SI" dirty="0" smtClean="0">
                <a:solidFill>
                  <a:srgbClr val="FFFF00"/>
                </a:solidFill>
              </a:rPr>
              <a:t>DRFWS2011 – 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http://www.dfrws.org/2011/challenge/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>
                <a:solidFill>
                  <a:srgbClr val="FFFF00"/>
                </a:solidFill>
              </a:rPr>
              <a:t>look up forensic challenge </a:t>
            </a:r>
            <a:r>
              <a:rPr lang="sl-SI" dirty="0" smtClean="0">
                <a:solidFill>
                  <a:srgbClr val="FFFF00"/>
                </a:solidFill>
              </a:rPr>
              <a:t>DRFWS2012  – 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http://www.dfrws.org/2012/challenge/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Examination</a:t>
            </a:r>
            <a:r>
              <a:rPr lang="sl-SI" dirty="0" smtClean="0"/>
              <a:t> – o</a:t>
            </a:r>
            <a:r>
              <a:rPr lang="en-US" dirty="0" err="1" smtClean="0"/>
              <a:t>ther</a:t>
            </a:r>
            <a:r>
              <a:rPr lang="en-US" dirty="0" smtClean="0"/>
              <a:t>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1626085"/>
          </a:xfrm>
        </p:spPr>
        <p:txBody>
          <a:bodyPr>
            <a:normAutofit/>
          </a:bodyPr>
          <a:lstStyle/>
          <a:p>
            <a:r>
              <a:rPr lang="en-US" dirty="0" smtClean="0"/>
              <a:t>A lot of smart phones saves their data in data base</a:t>
            </a:r>
            <a:endParaRPr lang="sl-SI" dirty="0" smtClean="0"/>
          </a:p>
          <a:p>
            <a:pPr lvl="1"/>
            <a:r>
              <a:rPr lang="sl-SI" dirty="0" smtClean="0"/>
              <a:t>SQlite – Android, iPhone, Palm, ...</a:t>
            </a:r>
          </a:p>
          <a:p>
            <a:pPr lvl="1"/>
            <a:r>
              <a:rPr lang="sl-SI" dirty="0" smtClean="0"/>
              <a:t>cemail.vol – Windows Mobile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2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53" y="3474917"/>
            <a:ext cx="5156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Examination</a:t>
            </a:r>
            <a:r>
              <a:rPr lang="sl-SI" dirty="0" smtClean="0"/>
              <a:t> – </a:t>
            </a:r>
            <a:r>
              <a:rPr lang="en-US" dirty="0" smtClean="0"/>
              <a:t>data formats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1789115"/>
          </a:xfrm>
        </p:spPr>
        <p:txBody>
          <a:bodyPr>
            <a:normAutofit/>
          </a:bodyPr>
          <a:lstStyle/>
          <a:p>
            <a:r>
              <a:rPr lang="en-US" dirty="0" smtClean="0"/>
              <a:t>mostly standard formats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7-bit standard; GSM 03.38: 160 </a:t>
            </a:r>
            <a:r>
              <a:rPr lang="en-US" dirty="0" smtClean="0"/>
              <a:t>characters</a:t>
            </a:r>
            <a:endParaRPr lang="sl-SI" dirty="0" smtClean="0"/>
          </a:p>
          <a:p>
            <a:pPr lvl="1"/>
            <a:r>
              <a:rPr lang="sl-SI" dirty="0" smtClean="0"/>
              <a:t>16-bi</a:t>
            </a:r>
            <a:r>
              <a:rPr lang="en-US" dirty="0" smtClean="0"/>
              <a:t>t</a:t>
            </a:r>
            <a:r>
              <a:rPr lang="sl-SI" dirty="0" smtClean="0"/>
              <a:t> UCS-2 (</a:t>
            </a:r>
            <a:r>
              <a:rPr lang="sl-SI" i="1" dirty="0" smtClean="0"/>
              <a:t>Universal Character Set</a:t>
            </a:r>
            <a:r>
              <a:rPr lang="sl-SI" dirty="0" smtClean="0"/>
              <a:t>, UTF-16): 70</a:t>
            </a:r>
            <a:r>
              <a:rPr lang="en-US" dirty="0"/>
              <a:t> </a:t>
            </a:r>
            <a:r>
              <a:rPr lang="en-US" dirty="0" smtClean="0"/>
              <a:t>characters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47" y="3389315"/>
            <a:ext cx="5861306" cy="317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Examination</a:t>
            </a:r>
            <a:r>
              <a:rPr lang="sl-SI" dirty="0"/>
              <a:t> – </a:t>
            </a:r>
            <a:r>
              <a:rPr lang="en-US" dirty="0"/>
              <a:t>data formats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75615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ig and little endian</a:t>
            </a:r>
            <a:r>
              <a:rPr lang="sl-SI" dirty="0" smtClean="0"/>
              <a:t> </a:t>
            </a:r>
            <a:r>
              <a:rPr lang="sl-SI" dirty="0" smtClean="0"/>
              <a:t>– </a:t>
            </a:r>
            <a:r>
              <a:rPr lang="en-US" dirty="0" smtClean="0"/>
              <a:t>depending on the processor</a:t>
            </a:r>
            <a:endParaRPr lang="sl-SI" dirty="0" smtClean="0"/>
          </a:p>
          <a:p>
            <a:pPr lvl="1"/>
            <a:r>
              <a:rPr lang="sl-SI" dirty="0" smtClean="0"/>
              <a:t>Motorola – </a:t>
            </a:r>
            <a:r>
              <a:rPr lang="en-US" dirty="0" smtClean="0"/>
              <a:t>big-endian format</a:t>
            </a:r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debeli </a:t>
            </a:r>
            <a:r>
              <a:rPr lang="sl-SI" dirty="0" smtClean="0">
                <a:solidFill>
                  <a:srgbClr val="FF0000"/>
                </a:solidFill>
              </a:rPr>
              <a:t>in tanki košček (</a:t>
            </a:r>
            <a:r>
              <a:rPr lang="sl-SI" i="1" dirty="0" smtClean="0">
                <a:solidFill>
                  <a:srgbClr val="FF0000"/>
                </a:solidFill>
              </a:rPr>
              <a:t>nibble</a:t>
            </a:r>
            <a:r>
              <a:rPr lang="sl-SI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number</a:t>
            </a:r>
            <a:r>
              <a:rPr lang="sl-SI" dirty="0" smtClean="0"/>
              <a:t> </a:t>
            </a:r>
            <a:r>
              <a:rPr lang="en-US" dirty="0" smtClean="0"/>
              <a:t>12036452774 is saved as 2130462577F4 (F is filler)</a:t>
            </a: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Examination – SIM card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12114"/>
          </a:xfrm>
        </p:spPr>
        <p:txBody>
          <a:bodyPr/>
          <a:lstStyle/>
          <a:p>
            <a:r>
              <a:rPr lang="x-none" dirty="0" smtClean="0"/>
              <a:t>SIM (</a:t>
            </a:r>
            <a:r>
              <a:rPr lang="x-none" i="1" dirty="0" smtClean="0"/>
              <a:t>Subscriber Indenty Module</a:t>
            </a:r>
            <a:r>
              <a:rPr lang="x-none" dirty="0" smtClean="0"/>
              <a:t>)</a:t>
            </a:r>
          </a:p>
          <a:p>
            <a:r>
              <a:rPr lang="en-US" dirty="0" smtClean="0"/>
              <a:t>device is property of user, SIM card is owned by the operator</a:t>
            </a:r>
            <a:endParaRPr lang="sl-SI" dirty="0" smtClean="0"/>
          </a:p>
          <a:p>
            <a:pPr lvl="1"/>
            <a:r>
              <a:rPr lang="en-US" dirty="0" smtClean="0"/>
              <a:t>which allows the user to store certain data on it</a:t>
            </a:r>
            <a:endParaRPr lang="sl-SI" dirty="0" smtClean="0"/>
          </a:p>
          <a:p>
            <a:r>
              <a:rPr lang="en-US" dirty="0" smtClean="0"/>
              <a:t>detailed definition in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ETSI (</a:t>
            </a:r>
            <a:r>
              <a:rPr lang="en-US" i="1" dirty="0" smtClean="0"/>
              <a:t>European Telecommunications Standards Institute</a:t>
            </a:r>
            <a:r>
              <a:rPr lang="sl-SI" dirty="0" smtClean="0"/>
              <a:t>): </a:t>
            </a:r>
            <a:r>
              <a:rPr lang="sl-SI" i="1" dirty="0" smtClean="0"/>
              <a:t>GSM, Global Mobile Communications</a:t>
            </a:r>
            <a:r>
              <a:rPr lang="sl-SI" dirty="0" smtClean="0"/>
              <a:t>, GSM 11.11, 1995.</a:t>
            </a:r>
          </a:p>
          <a:p>
            <a:pPr lvl="1"/>
            <a:r>
              <a:rPr lang="en-US" dirty="0" smtClean="0">
                <a:hlinkClick r:id="rId2"/>
              </a:rPr>
              <a:t>www.ttfn.net/techno/smartcards/gsm11-11.pdf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774845" cy="2431248"/>
          </a:xfrm>
        </p:spPr>
        <p:txBody>
          <a:bodyPr>
            <a:normAutofit/>
          </a:bodyPr>
          <a:lstStyle/>
          <a:p>
            <a:r>
              <a:rPr lang="en-US" dirty="0" smtClean="0"/>
              <a:t>very simple interior structure</a:t>
            </a:r>
            <a:endParaRPr lang="x-none" smtClean="0"/>
          </a:p>
          <a:p>
            <a:r>
              <a:rPr lang="en-US" dirty="0" smtClean="0"/>
              <a:t>it consists of files and each file has its own identification 2-byte code</a:t>
            </a:r>
            <a:endParaRPr lang="x-non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0182" y="1600200"/>
            <a:ext cx="3774845" cy="2431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byte represents type of file</a:t>
            </a:r>
            <a:r>
              <a:rPr kumimoji="0" lang="x-non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x-non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 –</a:t>
            </a:r>
            <a:r>
              <a:rPr kumimoji="0" lang="x-none" sz="22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File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x-non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</a:t>
            </a:r>
            <a:endParaRPr kumimoji="0" lang="x-non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7F </a:t>
            </a:r>
            <a:r>
              <a:rPr kumimoji="0" lang="sl-SI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–Dedicated File, 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2F – </a:t>
            </a:r>
            <a:r>
              <a:rPr lang="en-US" sz="2200" dirty="0" smtClean="0"/>
              <a:t>partial file 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6F –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 file 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4082935"/>
            <a:ext cx="65913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files are defined in the standard</a:t>
            </a:r>
            <a:endParaRPr lang="sl-SI" dirty="0" smtClean="0"/>
          </a:p>
          <a:p>
            <a:pPr lvl="1"/>
            <a:r>
              <a:rPr lang="sl-SI" dirty="0" smtClean="0"/>
              <a:t>3F00:7F10 (DFTELECOM, </a:t>
            </a:r>
            <a:r>
              <a:rPr lang="sl-SI" i="1" dirty="0" smtClean="0"/>
              <a:t>dedicated file</a:t>
            </a:r>
            <a:r>
              <a:rPr lang="sl-SI" dirty="0" smtClean="0"/>
              <a:t>): </a:t>
            </a:r>
            <a:r>
              <a:rPr lang="en-US" dirty="0" smtClean="0"/>
              <a:t>records on the use of services</a:t>
            </a:r>
            <a:r>
              <a:rPr lang="sl-SI" dirty="0" smtClean="0"/>
              <a:t> (</a:t>
            </a:r>
            <a:r>
              <a:rPr lang="en-US" dirty="0" smtClean="0"/>
              <a:t>i.e. sent</a:t>
            </a:r>
            <a:r>
              <a:rPr lang="sl-SI" dirty="0" smtClean="0"/>
              <a:t> SMS, </a:t>
            </a:r>
            <a:r>
              <a:rPr lang="en-US" dirty="0" smtClean="0"/>
              <a:t>dialed numbers</a:t>
            </a:r>
            <a:r>
              <a:rPr lang="sl-SI" dirty="0" smtClean="0"/>
              <a:t>, ...)</a:t>
            </a:r>
          </a:p>
          <a:p>
            <a:pPr lvl="1"/>
            <a:r>
              <a:rPr lang="sl-SI" dirty="0" smtClean="0"/>
              <a:t>3F00:2FE2 (EFICCID, </a:t>
            </a:r>
            <a:r>
              <a:rPr lang="sl-SI" i="1" dirty="0" smtClean="0"/>
              <a:t>elementary file</a:t>
            </a:r>
            <a:r>
              <a:rPr lang="sl-SI" dirty="0" smtClean="0"/>
              <a:t>): </a:t>
            </a:r>
            <a:r>
              <a:rPr lang="en-US" dirty="0" smtClean="0"/>
              <a:t>saves </a:t>
            </a:r>
            <a:r>
              <a:rPr lang="sl-SI" dirty="0" smtClean="0"/>
              <a:t>ICC-ID (</a:t>
            </a:r>
            <a:r>
              <a:rPr lang="sl-SI" i="1" dirty="0" smtClean="0"/>
              <a:t>Integrated Circuit Card ID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3F00:7F20:6F07 EFIMSI: </a:t>
            </a:r>
            <a:r>
              <a:rPr lang="en-US" dirty="0" smtClean="0"/>
              <a:t>saves</a:t>
            </a:r>
            <a:r>
              <a:rPr lang="sl-SI" dirty="0" smtClean="0"/>
              <a:t> IMSI (</a:t>
            </a:r>
            <a:r>
              <a:rPr lang="en-US" i="1" dirty="0" smtClean="0"/>
              <a:t>International Mobile Subscriber Identity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7F20:6F7E (EFLOCI): </a:t>
            </a:r>
            <a:r>
              <a:rPr lang="en-US" dirty="0" smtClean="0"/>
              <a:t>how the card was moving between operators</a:t>
            </a:r>
            <a:endParaRPr lang="sl-SI" dirty="0" smtClean="0"/>
          </a:p>
          <a:p>
            <a:pPr lvl="1"/>
            <a:r>
              <a:rPr lang="sl-SI" dirty="0" smtClean="0"/>
              <a:t>7F20:6F53 (EFLOCIGPRS): GPRS</a:t>
            </a:r>
            <a:r>
              <a:rPr lang="en-US" dirty="0" smtClean="0"/>
              <a:t> routing area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for examining SIM card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TULP2G: </a:t>
            </a:r>
            <a:r>
              <a:rPr lang="en-US" i="1" dirty="0" smtClean="0"/>
              <a:t>Netherlands Forensic Institute</a:t>
            </a:r>
          </a:p>
          <a:p>
            <a:pPr lvl="1"/>
            <a:r>
              <a:rPr lang="en-US" dirty="0" smtClean="0">
                <a:hlinkClick r:id="rId2"/>
              </a:rPr>
              <a:t>http://tulp2g.sourceforge.net/</a:t>
            </a:r>
            <a:endParaRPr lang="sl-SI" dirty="0" smtClean="0"/>
          </a:p>
          <a:p>
            <a:pPr lvl="1"/>
            <a:r>
              <a:rPr lang="en-US" dirty="0" smtClean="0"/>
              <a:t>tool is not updated but it is fine for reading of the SIM card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5020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of information from </a:t>
            </a:r>
            <a:r>
              <a:rPr lang="x-none" smtClean="0"/>
              <a:t>SIM </a:t>
            </a:r>
            <a:r>
              <a:rPr lang="en-US" dirty="0" smtClean="0"/>
              <a:t>card</a:t>
            </a:r>
            <a:r>
              <a:rPr lang="x-none" smtClean="0"/>
              <a:t> </a:t>
            </a:r>
            <a:r>
              <a:rPr lang="x-none" dirty="0" smtClean="0"/>
              <a:t>(</a:t>
            </a:r>
            <a:r>
              <a:rPr lang="x-none" i="1" dirty="0" smtClean="0"/>
              <a:t>Paraben Device Seizure</a:t>
            </a:r>
            <a:r>
              <a:rPr lang="x-none" dirty="0" smtClean="0"/>
              <a:t>)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2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015" y="2951445"/>
            <a:ext cx="64706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evices are by the definition network devices</a:t>
            </a:r>
            <a:endParaRPr lang="sl-SI" dirty="0" smtClean="0"/>
          </a:p>
          <a:p>
            <a:pPr lvl="1"/>
            <a:r>
              <a:rPr lang="sl-SI" dirty="0" smtClean="0"/>
              <a:t>GPRS, CDMA, UMTS, ...</a:t>
            </a:r>
          </a:p>
          <a:p>
            <a:pPr lvl="1"/>
            <a:r>
              <a:rPr lang="sl-SI" dirty="0" smtClean="0"/>
              <a:t>IEEE 802.11</a:t>
            </a:r>
          </a:p>
          <a:p>
            <a:pPr lvl="1"/>
            <a:r>
              <a:rPr lang="sl-SI" dirty="0" smtClean="0"/>
              <a:t>IEEE 802.15 (Bluetooth)</a:t>
            </a:r>
          </a:p>
          <a:p>
            <a:pPr lvl="1"/>
            <a:r>
              <a:rPr lang="en-US" dirty="0" smtClean="0"/>
              <a:t>Infrared communication</a:t>
            </a:r>
            <a:endParaRPr lang="sl-SI" dirty="0" smtClean="0"/>
          </a:p>
          <a:p>
            <a:pPr lvl="1"/>
            <a:r>
              <a:rPr lang="sl-SI" dirty="0" smtClean="0"/>
              <a:t>...</a:t>
            </a:r>
          </a:p>
          <a:p>
            <a:r>
              <a:rPr lang="en-US" dirty="0"/>
              <a:t>access to the device may destroy or modify the evidence material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How can I access the data on your SIM card?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en-US" dirty="0" smtClean="0">
                <a:solidFill>
                  <a:srgbClr val="FFFF00"/>
                </a:solidFill>
              </a:rPr>
              <a:t>Is the entire GPRS history saved?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sl-SI" i="1" dirty="0">
                <a:solidFill>
                  <a:srgbClr val="FFFF00"/>
                </a:solidFill>
              </a:rPr>
              <a:t>halleng</a:t>
            </a:r>
            <a:r>
              <a:rPr lang="en-US" i="1" dirty="0">
                <a:solidFill>
                  <a:srgbClr val="FFFF00"/>
                </a:solidFill>
              </a:rPr>
              <a:t>e: </a:t>
            </a:r>
            <a:r>
              <a:rPr lang="sl-SI" dirty="0" smtClean="0">
                <a:solidFill>
                  <a:srgbClr val="FFFF00"/>
                </a:solidFill>
              </a:rPr>
              <a:t>naštejtejte </a:t>
            </a:r>
            <a:r>
              <a:rPr lang="sl-SI" dirty="0" smtClean="0">
                <a:solidFill>
                  <a:srgbClr val="FF0000"/>
                </a:solidFill>
              </a:rPr>
              <a:t>EF</a:t>
            </a:r>
            <a:r>
              <a:rPr lang="sl-SI" dirty="0" smtClean="0">
                <a:solidFill>
                  <a:srgbClr val="FFFF00"/>
                </a:solidFill>
              </a:rPr>
              <a:t>, v katere lahko piše uporabnik.</a:t>
            </a:r>
            <a:r>
              <a:rPr lang="en-US" dirty="0" smtClean="0">
                <a:solidFill>
                  <a:srgbClr val="FFFF00"/>
                </a:solidFill>
              </a:rPr>
              <a:t> List the EF in which user can write.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</a:t>
            </a:r>
            <a:r>
              <a:rPr lang="en-US" dirty="0" smtClean="0"/>
              <a:t>card and security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9058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card is protected with PIN </a:t>
            </a:r>
            <a:r>
              <a:rPr lang="sl-SI" dirty="0" smtClean="0"/>
              <a:t>(</a:t>
            </a:r>
            <a:r>
              <a:rPr lang="sl-SI" i="1" dirty="0" smtClean="0"/>
              <a:t>Personal Identification Number</a:t>
            </a:r>
            <a:r>
              <a:rPr lang="sl-SI" dirty="0" smtClean="0"/>
              <a:t>) </a:t>
            </a:r>
            <a:r>
              <a:rPr lang="en-US" dirty="0" smtClean="0"/>
              <a:t>code</a:t>
            </a:r>
            <a:endParaRPr lang="sl-SI" dirty="0" smtClean="0"/>
          </a:p>
          <a:p>
            <a:r>
              <a:rPr lang="en-US" dirty="0" smtClean="0"/>
              <a:t>if you make too many mistakes (cannot be checked), the card locked itself</a:t>
            </a:r>
            <a:endParaRPr lang="sl-SI" dirty="0" smtClean="0"/>
          </a:p>
          <a:p>
            <a:r>
              <a:rPr lang="en-US" dirty="0" smtClean="0"/>
              <a:t>for unlocking we need PU</a:t>
            </a:r>
            <a:r>
              <a:rPr lang="sl-SI" dirty="0" smtClean="0"/>
              <a:t>K (</a:t>
            </a:r>
            <a:r>
              <a:rPr lang="sl-SI" i="1" dirty="0" smtClean="0"/>
              <a:t>PIN Unlock Key</a:t>
            </a:r>
            <a:r>
              <a:rPr lang="sl-SI" dirty="0" smtClean="0"/>
              <a:t>) </a:t>
            </a:r>
            <a:r>
              <a:rPr lang="en-US" dirty="0" smtClean="0"/>
              <a:t>code</a:t>
            </a:r>
            <a:endParaRPr lang="sl-SI" dirty="0" smtClean="0"/>
          </a:p>
          <a:p>
            <a:pPr lvl="1"/>
            <a:r>
              <a:rPr lang="en-US" dirty="0" smtClean="0"/>
              <a:t>often operator has it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2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080" y="3506088"/>
            <a:ext cx="6485626" cy="28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en-US" dirty="0" smtClean="0"/>
              <a:t>data is usually saved in storage media</a:t>
            </a:r>
            <a:endParaRPr lang="sl-SI" dirty="0" smtClean="0"/>
          </a:p>
          <a:p>
            <a:pPr lvl="1"/>
            <a:r>
              <a:rPr lang="en-US" dirty="0" smtClean="0"/>
              <a:t>it cannot be deleted, but it can be copied</a:t>
            </a:r>
            <a:endParaRPr lang="sl-SI" dirty="0" smtClean="0"/>
          </a:p>
          <a:p>
            <a:pPr lvl="1"/>
            <a:r>
              <a:rPr lang="en-US" dirty="0" smtClean="0"/>
              <a:t>due to the limited number of writes, writing algorithms spread data across  storage media</a:t>
            </a:r>
            <a:endParaRPr lang="sl-SI" dirty="0" smtClean="0"/>
          </a:p>
          <a:p>
            <a:pPr lvl="1"/>
            <a:r>
              <a:rPr lang="en-US" dirty="0" smtClean="0"/>
              <a:t>that is why we can get a lot of data that seems to be deleted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en-US" dirty="0" smtClean="0"/>
              <a:t>data acquiring from device</a:t>
            </a:r>
            <a:endParaRPr lang="sl-SI" dirty="0" smtClean="0"/>
          </a:p>
          <a:p>
            <a:pPr lvl="1"/>
            <a:r>
              <a:rPr lang="en-US" dirty="0" smtClean="0"/>
              <a:t>usually using cable connected to the data port</a:t>
            </a:r>
            <a:endParaRPr lang="sl-SI" dirty="0" smtClean="0"/>
          </a:p>
          <a:p>
            <a:pPr lvl="2"/>
            <a:r>
              <a:rPr lang="en-US" dirty="0" smtClean="0"/>
              <a:t>protocol knowledge needed</a:t>
            </a:r>
            <a:endParaRPr lang="sl-SI" dirty="0" smtClean="0"/>
          </a:p>
          <a:p>
            <a:pPr lvl="1"/>
            <a:r>
              <a:rPr lang="en-US" dirty="0" smtClean="0"/>
              <a:t>sometimes </a:t>
            </a:r>
            <a:r>
              <a:rPr lang="en-US" dirty="0"/>
              <a:t>a direct capture from the storage media is </a:t>
            </a:r>
            <a:r>
              <a:rPr lang="en-US" dirty="0" smtClean="0"/>
              <a:t>required</a:t>
            </a:r>
            <a:endParaRPr lang="sl-SI" dirty="0" smtClean="0"/>
          </a:p>
          <a:p>
            <a:pPr lvl="2"/>
            <a:r>
              <a:rPr lang="en-US" dirty="0" smtClean="0"/>
              <a:t>direct reading from chip 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953435" cy="4756149"/>
          </a:xfrm>
        </p:spPr>
        <p:txBody>
          <a:bodyPr/>
          <a:lstStyle/>
          <a:p>
            <a:r>
              <a:rPr lang="en-US" dirty="0" smtClean="0"/>
              <a:t>devices are made from</a:t>
            </a:r>
            <a:br>
              <a:rPr lang="en-US" dirty="0" smtClean="0"/>
            </a:br>
            <a:r>
              <a:rPr lang="en-US" dirty="0" smtClean="0"/>
              <a:t> two parts</a:t>
            </a:r>
            <a:endParaRPr lang="sl-SI" dirty="0" smtClean="0"/>
          </a:p>
          <a:p>
            <a:pPr lvl="1"/>
            <a:r>
              <a:rPr lang="en-US" dirty="0" smtClean="0"/>
              <a:t>device itself</a:t>
            </a:r>
            <a:endParaRPr lang="sl-SI" dirty="0" smtClean="0"/>
          </a:p>
          <a:p>
            <a:pPr lvl="1"/>
            <a:r>
              <a:rPr lang="sl-SI" dirty="0" smtClean="0"/>
              <a:t>SIM </a:t>
            </a:r>
            <a:r>
              <a:rPr lang="en-US" dirty="0" smtClean="0"/>
              <a:t>cards</a:t>
            </a:r>
            <a:endParaRPr lang="sl-SI" dirty="0" smtClean="0"/>
          </a:p>
          <a:p>
            <a:r>
              <a:rPr lang="en-US" dirty="0" smtClean="0"/>
              <a:t>device has unique identification number</a:t>
            </a:r>
            <a:br>
              <a:rPr lang="en-US" dirty="0" smtClean="0"/>
            </a:br>
            <a:r>
              <a:rPr lang="en-US" dirty="0" smtClean="0"/>
              <a:t> IMEI </a:t>
            </a:r>
            <a:r>
              <a:rPr lang="sl-SI" dirty="0" smtClean="0"/>
              <a:t> (</a:t>
            </a:r>
            <a:r>
              <a:rPr lang="en-US" i="1" dirty="0" smtClean="0"/>
              <a:t>International</a:t>
            </a:r>
            <a:br>
              <a:rPr lang="en-US" i="1" dirty="0" smtClean="0"/>
            </a:br>
            <a:r>
              <a:rPr lang="en-US" i="1" dirty="0" smtClean="0"/>
              <a:t> Mobile Equipment</a:t>
            </a:r>
            <a:br>
              <a:rPr lang="en-US" i="1" dirty="0" smtClean="0"/>
            </a:br>
            <a:r>
              <a:rPr lang="en-US" i="1" dirty="0" smtClean="0"/>
              <a:t> Identity</a:t>
            </a:r>
            <a:r>
              <a:rPr lang="en-US" dirty="0" smtClean="0"/>
              <a:t>)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5" name="Picture 6" descr="C:\Users\Hariprasad\Desktop\Casey - DECC3E\Casey_DECC3E_Image_bank\Imagebank\JPG\f20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84600" y="1901825"/>
            <a:ext cx="50815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040688" y="1588293"/>
            <a:ext cx="637645" cy="2814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 forensics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2"/>
            <a:ext cx="7879323" cy="2236786"/>
          </a:xfrm>
        </p:spPr>
        <p:txBody>
          <a:bodyPr>
            <a:normAutofit fontScale="92500" lnSpcReduction="20000"/>
          </a:bodyPr>
          <a:lstStyle/>
          <a:p>
            <a:r>
              <a:rPr lang="x-none" smtClean="0"/>
              <a:t>SIM </a:t>
            </a:r>
            <a:r>
              <a:rPr lang="en-US" dirty="0" smtClean="0"/>
              <a:t>cards are computers</a:t>
            </a:r>
            <a:endParaRPr lang="x-none" dirty="0" smtClean="0"/>
          </a:p>
          <a:p>
            <a:pPr lvl="1"/>
            <a:r>
              <a:rPr lang="x-none" dirty="0" smtClean="0"/>
              <a:t>CPU, ROM, RAM</a:t>
            </a:r>
          </a:p>
          <a:p>
            <a:r>
              <a:rPr lang="en-US" dirty="0" smtClean="0"/>
              <a:t>contain</a:t>
            </a:r>
            <a:r>
              <a:rPr lang="x-none" smtClean="0"/>
              <a:t> </a:t>
            </a:r>
            <a:r>
              <a:rPr lang="x-none" dirty="0" smtClean="0"/>
              <a:t>ICC-ID (</a:t>
            </a:r>
            <a:r>
              <a:rPr lang="en-US" i="1" dirty="0" smtClean="0"/>
              <a:t>Integrated Circuit Card Identifier</a:t>
            </a:r>
            <a:r>
              <a:rPr lang="en-US" dirty="0" smtClean="0"/>
              <a:t>)</a:t>
            </a:r>
            <a:r>
              <a:rPr lang="x-none" dirty="0" smtClean="0"/>
              <a:t>:</a:t>
            </a:r>
          </a:p>
          <a:p>
            <a:pPr lvl="1"/>
            <a:r>
              <a:rPr lang="en-US" dirty="0" smtClean="0"/>
              <a:t>MCC (</a:t>
            </a:r>
            <a:r>
              <a:rPr lang="en-US" i="1" dirty="0" smtClean="0"/>
              <a:t>mobile country code)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MNC (</a:t>
            </a:r>
            <a:r>
              <a:rPr lang="en-US" i="1" dirty="0" smtClean="0"/>
              <a:t>mobile network code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serial number of card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Andrej </a:t>
            </a:r>
            <a:r>
              <a:rPr lang="en-US" dirty="0" err="1"/>
              <a:t>Brodnik</a:t>
            </a:r>
            <a:r>
              <a:rPr lang="en-US" dirty="0"/>
              <a:t>: Digital forensics</a:t>
            </a:r>
            <a:endParaRPr lang="sl-SI" dirty="0"/>
          </a:p>
        </p:txBody>
      </p:sp>
      <p:pic>
        <p:nvPicPr>
          <p:cNvPr id="7" name="Picture 6" descr="C:\Users\Hariprasad\Desktop\Casey - DECC3E\Casey_DECC3E_Image_bank\Imagebank\JPG\f20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3438" y="3836987"/>
            <a:ext cx="7664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22531</TotalTime>
  <Words>2115</Words>
  <Application>Microsoft Office PowerPoint</Application>
  <PresentationFormat>On-screen Show (4:3)</PresentationFormat>
  <Paragraphs>324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Exhibit</vt:lpstr>
      <vt:lpstr>Digital forensics</vt:lpstr>
      <vt:lpstr>Cell (mobile) phones</vt:lpstr>
      <vt:lpstr>Data on the cell phone</vt:lpstr>
      <vt:lpstr>Mobile device forensics</vt:lpstr>
      <vt:lpstr>Mobile device forensics</vt:lpstr>
      <vt:lpstr>Mobile device forensics</vt:lpstr>
      <vt:lpstr>Mobile device forensics</vt:lpstr>
      <vt:lpstr>Mobile device forensics</vt:lpstr>
      <vt:lpstr>Mobile device forensics</vt:lpstr>
      <vt:lpstr>SIM cards</vt:lpstr>
      <vt:lpstr>Data about and on the device</vt:lpstr>
      <vt:lpstr>SMS as digital evidence</vt:lpstr>
      <vt:lpstr>Image data</vt:lpstr>
      <vt:lpstr>Access to the Internet services</vt:lpstr>
      <vt:lpstr>Access to the Internet services</vt:lpstr>
      <vt:lpstr>Location Information</vt:lpstr>
      <vt:lpstr>Location Information</vt:lpstr>
      <vt:lpstr>Other data</vt:lpstr>
      <vt:lpstr>Attacks on mobile devices </vt:lpstr>
      <vt:lpstr>Attacks on mobile devices</vt:lpstr>
      <vt:lpstr>Thinking Outside of the Device</vt:lpstr>
      <vt:lpstr>Handling Mobile Devices</vt:lpstr>
      <vt:lpstr>Handling Mobile Devices</vt:lpstr>
      <vt:lpstr>Accessing the data</vt:lpstr>
      <vt:lpstr>Accessing the data</vt:lpstr>
      <vt:lpstr>Examples ...</vt:lpstr>
      <vt:lpstr>Examples ...</vt:lpstr>
      <vt:lpstr>Mobile Device Forensics Tools</vt:lpstr>
      <vt:lpstr>Mobile Device Forensics Tools</vt:lpstr>
      <vt:lpstr>Mobile Device Forensics Tools</vt:lpstr>
      <vt:lpstr>Mobile Device Forensics Tools</vt:lpstr>
      <vt:lpstr>Mobile Device Forensics Tools</vt:lpstr>
      <vt:lpstr>File System Examination</vt:lpstr>
      <vt:lpstr>Some basic tools ...</vt:lpstr>
      <vt:lpstr>Some basic tools ...</vt:lpstr>
      <vt:lpstr>Data recovery</vt:lpstr>
      <vt:lpstr>Data recovery</vt:lpstr>
      <vt:lpstr>Data recovery</vt:lpstr>
      <vt:lpstr>Data recovery</vt:lpstr>
      <vt:lpstr>Data Format SMIL</vt:lpstr>
      <vt:lpstr>Data recovery</vt:lpstr>
      <vt:lpstr>Examination – other data</vt:lpstr>
      <vt:lpstr>Examination – data formats</vt:lpstr>
      <vt:lpstr>Examination – data formats</vt:lpstr>
      <vt:lpstr>Examination – SIM card</vt:lpstr>
      <vt:lpstr>SIM card</vt:lpstr>
      <vt:lpstr>SIM card</vt:lpstr>
      <vt:lpstr>SIM card</vt:lpstr>
      <vt:lpstr>SIM card</vt:lpstr>
      <vt:lpstr>SIM card</vt:lpstr>
      <vt:lpstr>SIM card and security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Windows User</cp:lastModifiedBy>
  <cp:revision>740</cp:revision>
  <cp:lastPrinted>2012-03-01T22:51:30Z</cp:lastPrinted>
  <dcterms:created xsi:type="dcterms:W3CDTF">2013-02-23T21:29:31Z</dcterms:created>
  <dcterms:modified xsi:type="dcterms:W3CDTF">2018-04-04T19:08:30Z</dcterms:modified>
</cp:coreProperties>
</file>