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handoutMasterIdLst>
    <p:handoutMasterId r:id="rId42"/>
  </p:handoutMasterIdLst>
  <p:sldIdLst>
    <p:sldId id="345" r:id="rId2"/>
    <p:sldId id="288" r:id="rId3"/>
    <p:sldId id="456" r:id="rId4"/>
    <p:sldId id="455" r:id="rId5"/>
    <p:sldId id="386" r:id="rId6"/>
    <p:sldId id="457" r:id="rId7"/>
    <p:sldId id="458" r:id="rId8"/>
    <p:sldId id="387" r:id="rId9"/>
    <p:sldId id="459" r:id="rId10"/>
    <p:sldId id="434" r:id="rId11"/>
    <p:sldId id="435" r:id="rId12"/>
    <p:sldId id="460" r:id="rId13"/>
    <p:sldId id="436" r:id="rId14"/>
    <p:sldId id="463" r:id="rId15"/>
    <p:sldId id="437" r:id="rId16"/>
    <p:sldId id="461" r:id="rId17"/>
    <p:sldId id="462" r:id="rId18"/>
    <p:sldId id="464" r:id="rId19"/>
    <p:sldId id="466" r:id="rId20"/>
    <p:sldId id="465" r:id="rId21"/>
    <p:sldId id="467" r:id="rId22"/>
    <p:sldId id="468" r:id="rId23"/>
    <p:sldId id="469" r:id="rId24"/>
    <p:sldId id="471" r:id="rId25"/>
    <p:sldId id="390" r:id="rId26"/>
    <p:sldId id="472" r:id="rId27"/>
    <p:sldId id="389" r:id="rId28"/>
    <p:sldId id="470" r:id="rId29"/>
    <p:sldId id="391" r:id="rId30"/>
    <p:sldId id="473" r:id="rId31"/>
    <p:sldId id="439" r:id="rId32"/>
    <p:sldId id="474" r:id="rId33"/>
    <p:sldId id="442" r:id="rId34"/>
    <p:sldId id="440" r:id="rId35"/>
    <p:sldId id="393" r:id="rId36"/>
    <p:sldId id="443" r:id="rId37"/>
    <p:sldId id="475" r:id="rId38"/>
    <p:sldId id="394" r:id="rId39"/>
    <p:sldId id="441"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643" autoAdjust="0"/>
  </p:normalViewPr>
  <p:slideViewPr>
    <p:cSldViewPr snapToGrid="0" snapToObjects="1">
      <p:cViewPr>
        <p:scale>
          <a:sx n="70" d="100"/>
          <a:sy n="70" d="100"/>
        </p:scale>
        <p:origin x="-72"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683C95-53CE-B74C-93E4-81E752401715}" type="datetimeFigureOut">
              <a:rPr lang="en-US" smtClean="0"/>
              <a:pPr/>
              <a:t>4/9/2018</a:t>
            </a:fld>
            <a:endParaRPr lang="sl-S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412F3F-C784-EF4D-86BE-9BD617D2DD13}" type="slidenum">
              <a:rPr lang="sl-SI" smtClean="0"/>
              <a:pPr/>
              <a:t>‹#›</a:t>
            </a:fld>
            <a:endParaRPr lang="sl-SI"/>
          </a:p>
        </p:txBody>
      </p:sp>
    </p:spTree>
    <p:extLst>
      <p:ext uri="{BB962C8B-B14F-4D97-AF65-F5344CB8AC3E}">
        <p14:creationId xmlns:p14="http://schemas.microsoft.com/office/powerpoint/2010/main" val="3542709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CAB1B-B980-714A-A270-F2548E57D315}" type="datetimeFigureOut">
              <a:rPr lang="en-US" smtClean="0"/>
              <a:pPr/>
              <a:t>4/9/2018</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1EED6E-FD4B-8245-84EB-A19C918E8E49}" type="slidenum">
              <a:rPr lang="sl-SI" smtClean="0"/>
              <a:pPr/>
              <a:t>‹#›</a:t>
            </a:fld>
            <a:endParaRPr lang="sl-SI"/>
          </a:p>
        </p:txBody>
      </p:sp>
    </p:spTree>
    <p:extLst>
      <p:ext uri="{BB962C8B-B14F-4D97-AF65-F5344CB8AC3E}">
        <p14:creationId xmlns:p14="http://schemas.microsoft.com/office/powerpoint/2010/main" val="2491858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B71EED6E-FD4B-8245-84EB-A19C918E8E49}" type="slidenum">
              <a:rPr lang="sl-SI" smtClean="0"/>
              <a:pPr/>
              <a:t>13</a:t>
            </a:fld>
            <a:endParaRPr lang="sl-SI"/>
          </a:p>
        </p:txBody>
      </p:sp>
    </p:spTree>
    <p:extLst>
      <p:ext uri="{BB962C8B-B14F-4D97-AF65-F5344CB8AC3E}">
        <p14:creationId xmlns:p14="http://schemas.microsoft.com/office/powerpoint/2010/main" val="284771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646113" y="1447800"/>
            <a:ext cx="7851775" cy="3200400"/>
          </a:xfrm>
          <a:prstGeom prst="rect">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a:p>
        </p:txBody>
      </p:sp>
      <p:sp>
        <p:nvSpPr>
          <p:cNvPr id="2" name="Title 1"/>
          <p:cNvSpPr>
            <a:spLocks noGrp="1"/>
          </p:cNvSpPr>
          <p:nvPr>
            <p:ph type="ctrTitle"/>
          </p:nvPr>
        </p:nvSpPr>
        <p:spPr>
          <a:xfrm>
            <a:off x="658813" y="1537447"/>
            <a:ext cx="7826281" cy="1627093"/>
          </a:xfrm>
        </p:spPr>
        <p:txBody>
          <a:bodyPr vert="horz" lIns="91440" tIns="45720" rIns="91440" bIns="45720" rtlCol="0" anchor="b" anchorCtr="0">
            <a:noAutofit/>
          </a:bodyPr>
          <a:lstStyle>
            <a:lvl1pPr algn="ctr" defTabSz="914400" rtl="0" eaLnBrk="1" latinLnBrk="0" hangingPunct="1">
              <a:spcBef>
                <a:spcPct val="0"/>
              </a:spcBef>
              <a:buNone/>
              <a:defRPr sz="5400" kern="1200">
                <a:gradFill>
                  <a:gsLst>
                    <a:gs pos="0">
                      <a:schemeClr val="tx1">
                        <a:lumMod val="85000"/>
                      </a:schemeClr>
                    </a:gs>
                    <a:gs pos="100000">
                      <a:schemeClr val="tx1"/>
                    </a:gs>
                  </a:gsLst>
                  <a:lin ang="16200000" scaled="1"/>
                </a:gradFill>
                <a:latin typeface="+mj-lt"/>
                <a:ea typeface="+mj-ea"/>
                <a:cs typeface="+mj-cs"/>
              </a:defRPr>
            </a:lvl1pPr>
          </a:lstStyle>
          <a:p>
            <a:r>
              <a:rPr lang="x-none" smtClean="0"/>
              <a:t>Click to edit Master title style</a:t>
            </a:r>
            <a:endParaRPr/>
          </a:p>
        </p:txBody>
      </p:sp>
      <p:sp>
        <p:nvSpPr>
          <p:cNvPr id="3" name="Subtitle 2"/>
          <p:cNvSpPr>
            <a:spLocks noGrp="1"/>
          </p:cNvSpPr>
          <p:nvPr>
            <p:ph type="subTitle" idx="1"/>
          </p:nvPr>
        </p:nvSpPr>
        <p:spPr>
          <a:xfrm>
            <a:off x="658813" y="3218329"/>
            <a:ext cx="7826281" cy="860611"/>
          </a:xfrm>
        </p:spPr>
        <p:txBody>
          <a:bodyPr vert="horz" lIns="91440" tIns="45720" rIns="91440" bIns="45720" rtlCol="0">
            <a:normAutofit/>
          </a:bodyPr>
          <a:lstStyle>
            <a:lvl1pPr marL="0" indent="0" algn="ctr" defTabSz="914400" rtl="0" eaLnBrk="1" latinLnBrk="0" hangingPunct="1">
              <a:lnSpc>
                <a:spcPct val="100000"/>
              </a:lnSpc>
              <a:spcBef>
                <a:spcPts val="300"/>
              </a:spcBef>
              <a:buFont typeface="Wingdings 2" pitchFamily="18" charset="2"/>
              <a:buNone/>
              <a:defRPr sz="1800" kern="1200">
                <a:gradFill>
                  <a:gsLst>
                    <a:gs pos="0">
                      <a:schemeClr val="tx1">
                        <a:lumMod val="85000"/>
                      </a:schemeClr>
                    </a:gs>
                    <a:gs pos="100000">
                      <a:schemeClr val="tx1"/>
                    </a:gs>
                  </a:gsLst>
                  <a:lin ang="16200000" scaled="1"/>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2856" y="1600200"/>
            <a:ext cx="3931920" cy="566738"/>
          </a:xfrm>
        </p:spPr>
        <p:txBody>
          <a:bodyPr vert="horz" lIns="91440" tIns="45720" rIns="91440" bIns="45720" rtlCol="0" anchor="b" anchorCtr="0">
            <a:norm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r>
              <a:rPr lang="x-none" smtClean="0"/>
              <a:t>Click to edit Master title style</a:t>
            </a:r>
            <a:endParaRPr/>
          </a:p>
        </p:txBody>
      </p:sp>
      <p:sp>
        <p:nvSpPr>
          <p:cNvPr id="3" name="Picture Placeholder 2"/>
          <p:cNvSpPr>
            <a:spLocks noGrp="1"/>
          </p:cNvSpPr>
          <p:nvPr>
            <p:ph type="pic" idx="1"/>
          </p:nvPr>
        </p:nvSpPr>
        <p:spPr>
          <a:xfrm>
            <a:off x="621792" y="457200"/>
            <a:ext cx="3474720" cy="510235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
        <p:nvSpPr>
          <p:cNvPr id="4" name="Text Placeholder 3"/>
          <p:cNvSpPr>
            <a:spLocks noGrp="1"/>
          </p:cNvSpPr>
          <p:nvPr>
            <p:ph type="body" sz="half" idx="2"/>
          </p:nvPr>
        </p:nvSpPr>
        <p:spPr>
          <a:xfrm>
            <a:off x="4562856" y="2240280"/>
            <a:ext cx="3931920" cy="2103120"/>
          </a:xfrm>
        </p:spPr>
        <p:txBody>
          <a:bodyPr vert="horz" lIns="91440" tIns="45720" rIns="91440" bIns="45720" rtlCol="0">
            <a:normAutofit/>
          </a:bodyPr>
          <a:lstStyle>
            <a:lvl1pPr marL="0" indent="0">
              <a:buNone/>
              <a:defRPr sz="1400" b="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 typeface="Wingdings 2" pitchFamily="18" charset="2"/>
              <a:buNone/>
            </a:pPr>
            <a:r>
              <a:rPr lang="x-none" smtClean="0"/>
              <a:t>Click to edit Master text styles</a:t>
            </a: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2575" y="458788"/>
            <a:ext cx="8577263"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x-none" smtClean="0"/>
              <a:t>Click to edit Master title style</a:t>
            </a:r>
            <a:endParaRP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11" name="Picture Placeholder 2"/>
          <p:cNvSpPr>
            <a:spLocks noGrp="1"/>
          </p:cNvSpPr>
          <p:nvPr>
            <p:ph type="pic" idx="14"/>
          </p:nvPr>
        </p:nvSpPr>
        <p:spPr>
          <a:xfrm>
            <a:off x="4745038"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
        <p:nvSpPr>
          <p:cNvPr id="3" name="Picture Placeholder 2"/>
          <p:cNvSpPr>
            <a:spLocks noGrp="1"/>
          </p:cNvSpPr>
          <p:nvPr>
            <p:ph type="pic" idx="1"/>
          </p:nvPr>
        </p:nvSpPr>
        <p:spPr>
          <a:xfrm>
            <a:off x="282575"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x-none" smtClean="0"/>
              <a:t>Click to edit Master title style</a:t>
            </a:r>
            <a:endParaRP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575" y="4920520"/>
            <a:ext cx="3931920" cy="566738"/>
          </a:xfrm>
        </p:spPr>
        <p:txBody>
          <a:bodyPr anchor="b">
            <a:normAutofit/>
          </a:bodyPr>
          <a:lstStyle>
            <a:lvl1pPr algn="l">
              <a:defRPr sz="2400" b="0"/>
            </a:lvl1pPr>
          </a:lstStyle>
          <a:p>
            <a:r>
              <a:rPr lang="x-none" smtClean="0"/>
              <a:t>Click to edit Master title style</a:t>
            </a:r>
            <a:endParaRPr/>
          </a:p>
        </p:txBody>
      </p:sp>
      <p:sp>
        <p:nvSpPr>
          <p:cNvPr id="4" name="Text Placeholder 3"/>
          <p:cNvSpPr>
            <a:spLocks noGrp="1"/>
          </p:cNvSpPr>
          <p:nvPr>
            <p:ph type="body" sz="half" idx="2"/>
          </p:nvPr>
        </p:nvSpPr>
        <p:spPr>
          <a:xfrm>
            <a:off x="282575" y="5563458"/>
            <a:ext cx="3931920" cy="652462"/>
          </a:xfrm>
        </p:spPr>
        <p:txBody>
          <a:bodyPr/>
          <a:lstStyle>
            <a:lvl1pPr marL="0" indent="0" algn="l">
              <a:spcBef>
                <a:spcPts val="300"/>
              </a:spcBef>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Media Placeholder 11"/>
          <p:cNvSpPr>
            <a:spLocks noGrp="1"/>
          </p:cNvSpPr>
          <p:nvPr>
            <p:ph type="media" sz="quarter" idx="14"/>
          </p:nvPr>
        </p:nvSpPr>
        <p:spPr>
          <a:xfrm>
            <a:off x="282575" y="458788"/>
            <a:ext cx="8577263" cy="3849624"/>
          </a:xfrm>
          <a:noFill/>
          <a:ln w="44450">
            <a:solidFill>
              <a:schemeClr val="bg1"/>
            </a:solidFill>
            <a:miter lim="800000"/>
          </a:ln>
          <a:effectLst/>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stStyle>
          <a:p>
            <a:r>
              <a:rPr lang="x-none" smtClean="0"/>
              <a:t>Click icon to add media</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
        <p:nvSpPr>
          <p:cNvPr id="7" name="Freeform 6"/>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458788"/>
            <a:ext cx="1447800" cy="5792787"/>
          </a:xfrm>
        </p:spPr>
        <p:txBody>
          <a:bodyPr vert="eaVert"/>
          <a:lstStyle/>
          <a:p>
            <a:r>
              <a:rPr lang="x-none" smtClean="0"/>
              <a:t>Click to edit Master title style</a:t>
            </a:r>
            <a:endParaRPr/>
          </a:p>
        </p:txBody>
      </p:sp>
      <p:sp>
        <p:nvSpPr>
          <p:cNvPr id="3" name="Vertical Text Placeholder 2"/>
          <p:cNvSpPr>
            <a:spLocks noGrp="1"/>
          </p:cNvSpPr>
          <p:nvPr>
            <p:ph type="body" orient="vert" idx="1"/>
          </p:nvPr>
        </p:nvSpPr>
        <p:spPr>
          <a:xfrm>
            <a:off x="641350" y="458788"/>
            <a:ext cx="6521450" cy="5792787"/>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
        <p:nvSpPr>
          <p:cNvPr id="7" name="Freeform 6"/>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
        <p:nvSpPr>
          <p:cNvPr id="19" name="Freeform 18"/>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20" name="Freeform 1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371725" y="381000"/>
            <a:ext cx="4400550" cy="3048000"/>
          </a:xfrm>
          <a:noFill/>
          <a:ln w="44450">
            <a:solidFill>
              <a:schemeClr val="bg1"/>
            </a:solidFill>
            <a:miter lim="800000"/>
          </a:ln>
        </p:spPr>
        <p:style>
          <a:lnRef idx="1">
            <a:schemeClr val="dk1"/>
          </a:lnRef>
          <a:fillRef idx="3">
            <a:schemeClr val="dk1"/>
          </a:fillRef>
          <a:effectRef idx="2">
            <a:schemeClr val="dk1"/>
          </a:effectRef>
          <a:fontRef idx="none"/>
        </p:style>
        <p:txBody>
          <a:bodyPr>
            <a:normAutofit/>
          </a:bodyPr>
          <a:lstStyle>
            <a:lvl1pPr>
              <a:buNone/>
              <a:defRPr sz="2000"/>
            </a:lvl1pPr>
          </a:lstStyle>
          <a:p>
            <a:r>
              <a:rPr lang="x-none" smtClean="0"/>
              <a:t>Click icon to add picture</a:t>
            </a:r>
            <a:endParaRPr/>
          </a:p>
        </p:txBody>
      </p:sp>
      <p:sp>
        <p:nvSpPr>
          <p:cNvPr id="2" name="Title 1"/>
          <p:cNvSpPr>
            <a:spLocks noGrp="1"/>
          </p:cNvSpPr>
          <p:nvPr>
            <p:ph type="ctrTitle"/>
          </p:nvPr>
        </p:nvSpPr>
        <p:spPr>
          <a:xfrm>
            <a:off x="641350" y="4146363"/>
            <a:ext cx="7856538" cy="1470025"/>
          </a:xfrm>
        </p:spPr>
        <p:txBody>
          <a:bodyPr>
            <a:noAutofit/>
          </a:bodyPr>
          <a:lstStyle>
            <a:lvl1pPr>
              <a:defRPr sz="5400"/>
            </a:lvl1pPr>
          </a:lstStyle>
          <a:p>
            <a:r>
              <a:rPr lang="x-none" smtClean="0"/>
              <a:t>Click to edit Master title style</a:t>
            </a:r>
            <a:endParaRPr/>
          </a:p>
        </p:txBody>
      </p:sp>
      <p:sp>
        <p:nvSpPr>
          <p:cNvPr id="3" name="Subtitle 2"/>
          <p:cNvSpPr>
            <a:spLocks noGrp="1"/>
          </p:cNvSpPr>
          <p:nvPr>
            <p:ph type="subTitle" idx="1"/>
          </p:nvPr>
        </p:nvSpPr>
        <p:spPr>
          <a:xfrm>
            <a:off x="641350" y="5620871"/>
            <a:ext cx="7856538" cy="614081"/>
          </a:xfrm>
        </p:spPr>
        <p:txBody>
          <a:bodyPr>
            <a:normAutofit/>
          </a:bodyPr>
          <a:lstStyle>
            <a:lvl1pPr marL="0" indent="0" algn="ct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17059"/>
            <a:ext cx="7772400" cy="1655064"/>
          </a:xfrm>
        </p:spPr>
        <p:txBody>
          <a:bodyPr vert="horz" lIns="91440" tIns="45720" rIns="91440" bIns="45720" rtlCol="0" anchor="b" anchorCtr="0">
            <a:noAutofit/>
          </a:bodyPr>
          <a:lstStyle>
            <a:lvl1pPr algn="ctr" defTabSz="914400" rtl="0" eaLnBrk="1" latinLnBrk="0" hangingPunct="1">
              <a:spcBef>
                <a:spcPct val="0"/>
              </a:spcBef>
              <a:buNone/>
              <a:defRPr sz="5400" b="0" kern="1200" cap="none" baseline="0">
                <a:solidFill>
                  <a:schemeClr val="tx1"/>
                </a:solidFill>
                <a:latin typeface="+mj-lt"/>
                <a:ea typeface="+mj-ea"/>
                <a:cs typeface="+mj-cs"/>
              </a:defRPr>
            </a:lvl1pPr>
          </a:lstStyle>
          <a:p>
            <a:r>
              <a:rPr lang="x-none" smtClean="0"/>
              <a:t>Click to edit Master title style</a:t>
            </a:r>
            <a:endParaRPr/>
          </a:p>
        </p:txBody>
      </p:sp>
      <p:sp>
        <p:nvSpPr>
          <p:cNvPr id="3" name="Text Placeholder 2"/>
          <p:cNvSpPr>
            <a:spLocks noGrp="1"/>
          </p:cNvSpPr>
          <p:nvPr>
            <p:ph type="body" idx="1"/>
          </p:nvPr>
        </p:nvSpPr>
        <p:spPr>
          <a:xfrm>
            <a:off x="685800" y="3662979"/>
            <a:ext cx="7772400" cy="1500187"/>
          </a:xfrm>
        </p:spPr>
        <p:txBody>
          <a:bodyPr vert="horz" lIns="91440" tIns="45720" rIns="91440" bIns="45720" rtlCol="0" anchor="t" anchorCtr="0">
            <a:normAutofit/>
          </a:bodyPr>
          <a:lstStyle>
            <a:lvl1pPr marL="0" indent="0" algn="ctr">
              <a:spcBef>
                <a:spcPts val="300"/>
              </a:spcBef>
              <a:buNone/>
              <a:defRPr sz="1800" kern="1200">
                <a:solidFill>
                  <a:schemeClr val="tx1">
                    <a:tint val="7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ctr" defTabSz="914400" rtl="0" eaLnBrk="1" latinLnBrk="0" hangingPunct="1">
              <a:lnSpc>
                <a:spcPts val="2000"/>
              </a:lnSpc>
              <a:spcBef>
                <a:spcPts val="2000"/>
              </a:spcBef>
              <a:buFont typeface="Wingdings 2" pitchFamily="18" charset="2"/>
              <a:buNone/>
            </a:pPr>
            <a:r>
              <a:rPr lang="x-none" smtClean="0"/>
              <a:t>Click to edit Master text styles</a:t>
            </a:r>
          </a:p>
        </p:txBody>
      </p:sp>
      <p:sp>
        <p:nvSpPr>
          <p:cNvPr id="4" name="Date Placeholder 3"/>
          <p:cNvSpPr>
            <a:spLocks noGrp="1"/>
          </p:cNvSpPr>
          <p:nvPr>
            <p:ph type="dt" sz="half" idx="10"/>
          </p:nvPr>
        </p:nvSpPr>
        <p:spPr/>
        <p:txBody>
          <a:bodyPr/>
          <a:lstStyle/>
          <a:p>
            <a:r>
              <a:rPr lang="x-none" smtClean="0"/>
              <a:t>2/23/12</a:t>
            </a:r>
            <a:endParaRPr lang="sl-SI"/>
          </a:p>
        </p:txBody>
      </p:sp>
      <p:sp>
        <p:nvSpPr>
          <p:cNvPr id="5" name="Footer Placeholder 4"/>
          <p:cNvSpPr>
            <a:spLocks noGrp="1"/>
          </p:cNvSpPr>
          <p:nvPr>
            <p:ph type="ftr" sz="quarter" idx="11"/>
          </p:nvPr>
        </p:nvSpPr>
        <p:spPr/>
        <p:txBody>
          <a:bodyPr/>
          <a:lstStyle/>
          <a:p>
            <a:r>
              <a:rPr lang="en-US" smtClean="0"/>
              <a:t>Andrej Brodnik: Digitalna forenzika</a:t>
            </a:r>
            <a:endParaRPr lang="sl-SI"/>
          </a:p>
        </p:txBody>
      </p:sp>
      <p:sp>
        <p:nvSpPr>
          <p:cNvPr id="6" name="Slide Number Placeholder 5"/>
          <p:cNvSpPr>
            <a:spLocks noGrp="1"/>
          </p:cNvSpPr>
          <p:nvPr>
            <p:ph type="sldNum" sz="quarter" idx="12"/>
          </p:nvPr>
        </p:nvSpPr>
        <p:spPr/>
        <p:txBody>
          <a:bodyPr/>
          <a:lstStyle/>
          <a:p>
            <a:fld id="{90402FE3-ACDD-8148-9AF4-6E98FAE3157B}"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641350"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Content Placeholder 3"/>
          <p:cNvSpPr>
            <a:spLocks noGrp="1"/>
          </p:cNvSpPr>
          <p:nvPr>
            <p:ph sz="half" idx="2"/>
          </p:nvPr>
        </p:nvSpPr>
        <p:spPr>
          <a:xfrm>
            <a:off x="4749501"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16" name="Freeform 1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7" name="Freeform 1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641350"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641350"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Text Placeholder 4"/>
          <p:cNvSpPr>
            <a:spLocks noGrp="1"/>
          </p:cNvSpPr>
          <p:nvPr>
            <p:ph type="body" sz="quarter" idx="3"/>
          </p:nvPr>
        </p:nvSpPr>
        <p:spPr>
          <a:xfrm>
            <a:off x="4752601"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752601"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7" name="Date Placeholder 6"/>
          <p:cNvSpPr>
            <a:spLocks noGrp="1"/>
          </p:cNvSpPr>
          <p:nvPr>
            <p:ph type="dt" sz="half" idx="10"/>
          </p:nvPr>
        </p:nvSpPr>
        <p:spPr/>
        <p:txBody>
          <a:bodyPr/>
          <a:lstStyle/>
          <a:p>
            <a:r>
              <a:rPr lang="x-none" smtClean="0"/>
              <a:t>2/23/12</a:t>
            </a:r>
            <a:endParaRPr lang="sl-SI"/>
          </a:p>
        </p:txBody>
      </p:sp>
      <p:sp>
        <p:nvSpPr>
          <p:cNvPr id="8" name="Footer Placeholder 7"/>
          <p:cNvSpPr>
            <a:spLocks noGrp="1"/>
          </p:cNvSpPr>
          <p:nvPr>
            <p:ph type="ftr" sz="quarter" idx="11"/>
          </p:nvPr>
        </p:nvSpPr>
        <p:spPr/>
        <p:txBody>
          <a:bodyPr/>
          <a:lstStyle/>
          <a:p>
            <a:r>
              <a:rPr lang="en-US" smtClean="0"/>
              <a:t>Andrej Brodnik: Digitalna forenzika</a:t>
            </a:r>
            <a:endParaRPr lang="sl-SI"/>
          </a:p>
        </p:txBody>
      </p:sp>
      <p:sp>
        <p:nvSpPr>
          <p:cNvPr id="9" name="Slide Number Placeholder 8"/>
          <p:cNvSpPr>
            <a:spLocks noGrp="1"/>
          </p:cNvSpPr>
          <p:nvPr>
            <p:ph type="sldNum" sz="quarter" idx="12"/>
          </p:nvPr>
        </p:nvSpPr>
        <p:spPr/>
        <p:txBody>
          <a:bodyPr/>
          <a:lstStyle/>
          <a:p>
            <a:fld id="{90402FE3-ACDD-8148-9AF4-6E98FAE3157B}" type="slidenum">
              <a:rPr lang="sl-SI" smtClean="0"/>
              <a:pPr/>
              <a:t>‹#›</a:t>
            </a:fld>
            <a:endParaRPr lang="sl-SI"/>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r>
              <a:rPr lang="x-none" smtClean="0"/>
              <a:t>2/23/12</a:t>
            </a:r>
            <a:endParaRPr lang="sl-SI"/>
          </a:p>
        </p:txBody>
      </p:sp>
      <p:sp>
        <p:nvSpPr>
          <p:cNvPr id="4" name="Footer Placeholder 3"/>
          <p:cNvSpPr>
            <a:spLocks noGrp="1"/>
          </p:cNvSpPr>
          <p:nvPr>
            <p:ph type="ftr" sz="quarter" idx="11"/>
          </p:nvPr>
        </p:nvSpPr>
        <p:spPr/>
        <p:txBody>
          <a:bodyPr/>
          <a:lstStyle/>
          <a:p>
            <a:r>
              <a:rPr lang="en-US" smtClean="0"/>
              <a:t>Andrej Brodnik: Digitalna forenzika</a:t>
            </a:r>
            <a:endParaRPr lang="sl-SI"/>
          </a:p>
        </p:txBody>
      </p:sp>
      <p:sp>
        <p:nvSpPr>
          <p:cNvPr id="5" name="Slide Number Placeholder 4"/>
          <p:cNvSpPr>
            <a:spLocks noGrp="1"/>
          </p:cNvSpPr>
          <p:nvPr>
            <p:ph type="sldNum" sz="quarter" idx="12"/>
          </p:nvPr>
        </p:nvSpPr>
        <p:spPr/>
        <p:txBody>
          <a:bodyPr/>
          <a:lstStyle/>
          <a:p>
            <a:fld id="{90402FE3-ACDD-8148-9AF4-6E98FAE3157B}" type="slidenum">
              <a:rPr lang="sl-SI" smtClean="0"/>
              <a:pPr/>
              <a:t>‹#›</a:t>
            </a:fld>
            <a:endParaRPr lang="sl-SI"/>
          </a:p>
        </p:txBody>
      </p:sp>
      <p:sp>
        <p:nvSpPr>
          <p:cNvPr id="6" name="Freeform 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7" name="Freeform 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Freeform 11"/>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3" name="Freeform 12"/>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x-none" smtClean="0"/>
              <a:t>2/23/12</a:t>
            </a:r>
            <a:endParaRPr lang="sl-SI"/>
          </a:p>
        </p:txBody>
      </p:sp>
      <p:sp>
        <p:nvSpPr>
          <p:cNvPr id="3" name="Footer Placeholder 2"/>
          <p:cNvSpPr>
            <a:spLocks noGrp="1"/>
          </p:cNvSpPr>
          <p:nvPr>
            <p:ph type="ftr" sz="quarter" idx="11"/>
          </p:nvPr>
        </p:nvSpPr>
        <p:spPr/>
        <p:txBody>
          <a:bodyPr/>
          <a:lstStyle/>
          <a:p>
            <a:r>
              <a:rPr lang="en-US" smtClean="0"/>
              <a:t>Andrej Brodnik: Digitalna forenzika</a:t>
            </a:r>
            <a:endParaRPr lang="sl-SI"/>
          </a:p>
        </p:txBody>
      </p:sp>
      <p:sp>
        <p:nvSpPr>
          <p:cNvPr id="4" name="Slide Number Placeholder 3"/>
          <p:cNvSpPr>
            <a:spLocks noGrp="1"/>
          </p:cNvSpPr>
          <p:nvPr>
            <p:ph type="sldNum" sz="quarter" idx="12"/>
          </p:nvPr>
        </p:nvSpPr>
        <p:spPr/>
        <p:txBody>
          <a:bodyPr/>
          <a:lstStyle/>
          <a:p>
            <a:fld id="{90402FE3-ACDD-8148-9AF4-6E98FAE3157B}"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4340" y="802910"/>
            <a:ext cx="3474720" cy="1162050"/>
          </a:xfrm>
        </p:spPr>
        <p:txBody>
          <a:bodyPr anchor="b">
            <a:normAutofit/>
          </a:bodyPr>
          <a:lstStyle>
            <a:lvl1pPr algn="ctr">
              <a:defRPr sz="2400" b="0"/>
            </a:lvl1pPr>
          </a:lstStyle>
          <a:p>
            <a:r>
              <a:rPr lang="x-none" smtClean="0"/>
              <a:t>Click to edit Master title style</a:t>
            </a:r>
            <a:endParaRPr/>
          </a:p>
        </p:txBody>
      </p:sp>
      <p:sp>
        <p:nvSpPr>
          <p:cNvPr id="3" name="Content Placeholder 2"/>
          <p:cNvSpPr>
            <a:spLocks noGrp="1"/>
          </p:cNvSpPr>
          <p:nvPr>
            <p:ph idx="1"/>
          </p:nvPr>
        </p:nvSpPr>
        <p:spPr>
          <a:xfrm>
            <a:off x="4562010" y="449705"/>
            <a:ext cx="3931920" cy="5781388"/>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Text Placeholder 3"/>
          <p:cNvSpPr>
            <a:spLocks noGrp="1"/>
          </p:cNvSpPr>
          <p:nvPr>
            <p:ph type="body" sz="half" idx="2"/>
          </p:nvPr>
        </p:nvSpPr>
        <p:spPr>
          <a:xfrm>
            <a:off x="624340" y="2057399"/>
            <a:ext cx="3474720" cy="3733801"/>
          </a:xfrm>
        </p:spPr>
        <p:txBody>
          <a:bodyPr>
            <a:normAutofit/>
          </a:bodyPr>
          <a:lstStyle>
            <a:lvl1pPr marL="0" indent="0" algn="ctr">
              <a:lnSpc>
                <a:spcPct val="110000"/>
              </a:lnSpc>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r>
              <a:rPr lang="x-none" smtClean="0"/>
              <a:t>2/23/12</a:t>
            </a:r>
            <a:endParaRPr lang="sl-SI"/>
          </a:p>
        </p:txBody>
      </p:sp>
      <p:sp>
        <p:nvSpPr>
          <p:cNvPr id="6" name="Footer Placeholder 5"/>
          <p:cNvSpPr>
            <a:spLocks noGrp="1"/>
          </p:cNvSpPr>
          <p:nvPr>
            <p:ph type="ftr" sz="quarter" idx="11"/>
          </p:nvPr>
        </p:nvSpPr>
        <p:spPr/>
        <p:txBody>
          <a:bodyPr/>
          <a:lstStyle/>
          <a:p>
            <a:r>
              <a:rPr lang="en-US" smtClean="0"/>
              <a:t>Andrej Brodnik: Digitalna forenzika</a:t>
            </a:r>
            <a:endParaRPr lang="sl-SI"/>
          </a:p>
        </p:txBody>
      </p:sp>
      <p:sp>
        <p:nvSpPr>
          <p:cNvPr id="7" name="Slide Number Placeholder 6"/>
          <p:cNvSpPr>
            <a:spLocks noGrp="1"/>
          </p:cNvSpPr>
          <p:nvPr>
            <p:ph type="sldNum" sz="quarter" idx="12"/>
          </p:nvPr>
        </p:nvSpPr>
        <p:spPr/>
        <p:txBody>
          <a:bodyPr/>
          <a:lstStyle/>
          <a:p>
            <a:fld id="{90402FE3-ACDD-8148-9AF4-6E98FAE3157B}" type="slidenum">
              <a:rPr lang="sl-SI" smtClean="0"/>
              <a:pPr/>
              <a:t>‹#›</a:t>
            </a:fld>
            <a:endParaRPr lang="sl-SI"/>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1350" y="107576"/>
            <a:ext cx="7856538" cy="1310062"/>
          </a:xfrm>
          <a:prstGeom prst="rect">
            <a:avLst/>
          </a:prstGeom>
        </p:spPr>
        <p:txBody>
          <a:bodyPr vert="horz" lIns="91440" tIns="45720" rIns="91440" bIns="45720" rtlCol="0" anchor="b" anchorCtr="0">
            <a:normAutofit/>
          </a:bodyPr>
          <a:lstStyle/>
          <a:p>
            <a:r>
              <a:rPr lang="x-none" smtClean="0"/>
              <a:t>Click to edit Master title style</a:t>
            </a:r>
            <a:endParaRPr/>
          </a:p>
        </p:txBody>
      </p:sp>
      <p:sp>
        <p:nvSpPr>
          <p:cNvPr id="3" name="Text Placeholder 2"/>
          <p:cNvSpPr>
            <a:spLocks noGrp="1"/>
          </p:cNvSpPr>
          <p:nvPr>
            <p:ph type="body" idx="1"/>
          </p:nvPr>
        </p:nvSpPr>
        <p:spPr>
          <a:xfrm>
            <a:off x="618565" y="1600200"/>
            <a:ext cx="7878788" cy="4639235"/>
          </a:xfrm>
          <a:prstGeom prst="rect">
            <a:avLst/>
          </a:prstGeom>
        </p:spPr>
        <p:txBody>
          <a:bodyPr vert="horz" lIns="91440" tIns="45720" rIns="91440" bIns="45720" rtlCol="0">
            <a:normAutofit/>
          </a:body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dirty="0"/>
          </a:p>
        </p:txBody>
      </p:sp>
      <p:sp>
        <p:nvSpPr>
          <p:cNvPr id="4" name="Date Placeholder 3"/>
          <p:cNvSpPr>
            <a:spLocks noGrp="1"/>
          </p:cNvSpPr>
          <p:nvPr>
            <p:ph type="dt" sz="half" idx="2"/>
          </p:nvPr>
        </p:nvSpPr>
        <p:spPr>
          <a:xfrm>
            <a:off x="3505200" y="6356350"/>
            <a:ext cx="2133600" cy="365125"/>
          </a:xfrm>
          <a:prstGeom prst="rect">
            <a:avLst/>
          </a:prstGeom>
        </p:spPr>
        <p:txBody>
          <a:bodyPr vert="horz" lIns="0" tIns="45720" rIns="0" bIns="45720" rtlCol="0" anchor="ctr"/>
          <a:lstStyle>
            <a:lvl1pPr algn="ctr">
              <a:defRPr sz="1100">
                <a:solidFill>
                  <a:schemeClr val="tx1">
                    <a:lumMod val="75000"/>
                  </a:schemeClr>
                </a:solidFill>
              </a:defRPr>
            </a:lvl1pPr>
          </a:lstStyle>
          <a:p>
            <a:r>
              <a:rPr lang="x-none" smtClean="0"/>
              <a:t>2/23/12</a:t>
            </a:r>
            <a:endParaRPr lang="sl-SI"/>
          </a:p>
        </p:txBody>
      </p:sp>
      <p:sp>
        <p:nvSpPr>
          <p:cNvPr id="5" name="Footer Placeholder 4"/>
          <p:cNvSpPr>
            <a:spLocks noGrp="1"/>
          </p:cNvSpPr>
          <p:nvPr>
            <p:ph type="ftr" sz="quarter" idx="3"/>
          </p:nvPr>
        </p:nvSpPr>
        <p:spPr>
          <a:xfrm>
            <a:off x="280416" y="6356350"/>
            <a:ext cx="2895600" cy="365125"/>
          </a:xfrm>
          <a:prstGeom prst="rect">
            <a:avLst/>
          </a:prstGeom>
        </p:spPr>
        <p:txBody>
          <a:bodyPr vert="horz" lIns="0" tIns="45720" rIns="0" bIns="45720" rtlCol="0" anchor="ctr"/>
          <a:lstStyle>
            <a:lvl1pPr algn="l">
              <a:defRPr sz="1100">
                <a:solidFill>
                  <a:schemeClr val="tx1">
                    <a:lumMod val="75000"/>
                  </a:schemeClr>
                </a:solidFill>
              </a:defRPr>
            </a:lvl1pPr>
          </a:lstStyle>
          <a:p>
            <a:r>
              <a:rPr lang="en-US" smtClean="0"/>
              <a:t>Andrej Brodnik: Digitalna forenzika</a:t>
            </a:r>
            <a:endParaRPr lang="sl-SI" dirty="0"/>
          </a:p>
        </p:txBody>
      </p:sp>
      <p:sp>
        <p:nvSpPr>
          <p:cNvPr id="6" name="Slide Number Placeholder 5"/>
          <p:cNvSpPr>
            <a:spLocks noGrp="1"/>
          </p:cNvSpPr>
          <p:nvPr>
            <p:ph type="sldNum" sz="quarter" idx="4"/>
          </p:nvPr>
        </p:nvSpPr>
        <p:spPr>
          <a:xfrm>
            <a:off x="8077200" y="6356350"/>
            <a:ext cx="762000" cy="365125"/>
          </a:xfrm>
          <a:prstGeom prst="rect">
            <a:avLst/>
          </a:prstGeom>
        </p:spPr>
        <p:txBody>
          <a:bodyPr vert="horz" lIns="0" tIns="45720" rIns="0" bIns="45720" rtlCol="0" anchor="ctr"/>
          <a:lstStyle>
            <a:lvl1pPr algn="r">
              <a:defRPr sz="1100">
                <a:solidFill>
                  <a:schemeClr val="tx1">
                    <a:lumMod val="75000"/>
                  </a:schemeClr>
                </a:solidFill>
              </a:defRPr>
            </a:lvl1pPr>
          </a:lstStyle>
          <a:p>
            <a:fld id="{90402FE3-ACDD-8148-9AF4-6E98FAE3157B}" type="slidenum">
              <a:rPr lang="sl-SI" smtClean="0"/>
              <a:pPr/>
              <a:t>‹#›</a:t>
            </a:fld>
            <a:endParaRPr lang="sl-SI"/>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ctr" defTabSz="914400" rtl="0" eaLnBrk="1" latinLnBrk="0" hangingPunct="1">
        <a:spcBef>
          <a:spcPct val="0"/>
        </a:spcBef>
        <a:buNone/>
        <a:defRPr sz="4800" kern="1200">
          <a:solidFill>
            <a:schemeClr val="tx1"/>
          </a:solidFill>
          <a:latin typeface="+mj-lt"/>
          <a:ea typeface="+mj-ea"/>
          <a:cs typeface="+mj-cs"/>
        </a:defRPr>
      </a:lvl1pPr>
    </p:titleStyle>
    <p:bodyStyle>
      <a:lvl1pPr marL="349250" indent="-349250" algn="l" defTabSz="914400" rtl="0" eaLnBrk="1" latinLnBrk="0" hangingPunct="1">
        <a:spcBef>
          <a:spcPts val="2000"/>
        </a:spcBef>
        <a:buFont typeface="Wingdings 2" pitchFamily="18"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
          <a:schemeClr val="tx1">
            <a:lumMod val="65000"/>
          </a:schemeClr>
        </a:buClr>
        <a:buFont typeface="Wingdings 2" pitchFamily="18"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Font typeface="Wingdings 2" pitchFamily="18"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
          <a:schemeClr val="tx1">
            <a:lumMod val="65000"/>
          </a:schemeClr>
        </a:buClr>
        <a:buFont typeface="Wingdings 2" pitchFamily="18"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7safe.com/electronic_evidence/index.html" TargetMode="External"/><Relationship Id="rId2" Type="http://schemas.openxmlformats.org/officeDocument/2006/relationships/hyperlink" Target="http://www.afentis.com/forensic-science-articles/acpo-guide-electronic-evidenc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7safe.com/electronic_evidence/ACPO_guidelines_computer_evidence.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forensics</a:t>
            </a:r>
            <a:endParaRPr lang="en-US" dirty="0"/>
          </a:p>
        </p:txBody>
      </p:sp>
      <p:sp>
        <p:nvSpPr>
          <p:cNvPr id="3" name="Subtitle 2"/>
          <p:cNvSpPr>
            <a:spLocks noGrp="1"/>
          </p:cNvSpPr>
          <p:nvPr>
            <p:ph type="subTitle" idx="1"/>
          </p:nvPr>
        </p:nvSpPr>
        <p:spPr/>
        <p:txBody>
          <a:bodyPr/>
          <a:lstStyle/>
          <a:p>
            <a:r>
              <a:rPr lang="sl-SI" dirty="0" smtClean="0"/>
              <a:t>Andrej Brodnik</a:t>
            </a:r>
            <a:endParaRPr lang="sl-SI" dirty="0"/>
          </a:p>
        </p:txBody>
      </p:sp>
      <p:sp>
        <p:nvSpPr>
          <p:cNvPr id="4" name="Footer Placeholder 3"/>
          <p:cNvSpPr>
            <a:spLocks noGrp="1"/>
          </p:cNvSpPr>
          <p:nvPr>
            <p:ph type="ftr" sz="quarter" idx="11"/>
          </p:nvPr>
        </p:nvSpPr>
        <p:spPr/>
        <p:txBody>
          <a:bodyPr/>
          <a:lstStyle/>
          <a:p>
            <a:r>
              <a:rPr lang="en-US" dirty="0" smtClean="0"/>
              <a:t>Andrej </a:t>
            </a:r>
            <a:r>
              <a:rPr lang="en-US" dirty="0" err="1" smtClean="0"/>
              <a:t>Brodnik</a:t>
            </a:r>
            <a:r>
              <a:rPr lang="en-US" dirty="0" smtClean="0"/>
              <a:t>: </a:t>
            </a:r>
            <a:r>
              <a:rPr lang="en-US" dirty="0" smtClean="0"/>
              <a:t>Digital forensics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Digital Investigation Process Models – </a:t>
            </a:r>
            <a:r>
              <a:rPr lang="sl-SI" sz="4000" dirty="0" smtClean="0"/>
              <a:t>Roles and Responsibilities Model</a:t>
            </a:r>
            <a:endParaRPr lang="sl-SI" sz="4000" dirty="0"/>
          </a:p>
        </p:txBody>
      </p:sp>
      <p:sp>
        <p:nvSpPr>
          <p:cNvPr id="3" name="Content Placeholder 2"/>
          <p:cNvSpPr>
            <a:spLocks noGrp="1"/>
          </p:cNvSpPr>
          <p:nvPr>
            <p:ph idx="1"/>
          </p:nvPr>
        </p:nvSpPr>
        <p:spPr>
          <a:xfrm>
            <a:off x="618565" y="1600201"/>
            <a:ext cx="7878788" cy="948265"/>
          </a:xfrm>
        </p:spPr>
        <p:txBody>
          <a:bodyPr>
            <a:noAutofit/>
          </a:bodyPr>
          <a:lstStyle/>
          <a:p>
            <a:r>
              <a:rPr lang="en-US" sz="1800" dirty="0" err="1" smtClean="0"/>
              <a:t>Ieong</a:t>
            </a:r>
            <a:r>
              <a:rPr lang="en-US" sz="1800" dirty="0" smtClean="0"/>
              <a:t>, 2006</a:t>
            </a:r>
          </a:p>
          <a:p>
            <a:r>
              <a:rPr lang="en-US" sz="1800" dirty="0" smtClean="0"/>
              <a:t>FORZA – providing the framework of roles and responsibilities in digital investigation</a:t>
            </a:r>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pic>
        <p:nvPicPr>
          <p:cNvPr id="5" name="Picture 7" descr="C:\Documents and Settings\palaniv\Desktop\Imagebank\06\f06-04-9780123742681.jpg"/>
          <p:cNvPicPr>
            <a:picLocks noChangeAspect="1" noChangeArrowheads="1"/>
          </p:cNvPicPr>
          <p:nvPr/>
        </p:nvPicPr>
        <p:blipFill>
          <a:blip r:embed="rId2"/>
          <a:srcRect/>
          <a:stretch>
            <a:fillRect/>
          </a:stretch>
        </p:blipFill>
        <p:spPr bwMode="auto">
          <a:xfrm>
            <a:off x="144950" y="2777067"/>
            <a:ext cx="8812783" cy="35792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Acquisition</a:t>
            </a:r>
            <a:endParaRPr lang="en-US" dirty="0"/>
          </a:p>
        </p:txBody>
      </p:sp>
      <p:sp>
        <p:nvSpPr>
          <p:cNvPr id="3" name="Content Placeholder 2"/>
          <p:cNvSpPr>
            <a:spLocks noGrp="1"/>
          </p:cNvSpPr>
          <p:nvPr>
            <p:ph idx="1"/>
          </p:nvPr>
        </p:nvSpPr>
        <p:spPr>
          <a:xfrm>
            <a:off x="618565" y="1600201"/>
            <a:ext cx="7878788" cy="4756149"/>
          </a:xfrm>
        </p:spPr>
        <p:txBody>
          <a:bodyPr>
            <a:normAutofit fontScale="92500" lnSpcReduction="20000"/>
          </a:bodyPr>
          <a:lstStyle/>
          <a:p>
            <a:r>
              <a:rPr lang="en-US" dirty="0" smtClean="0"/>
              <a:t>starting point of every investigation is the accusation or incident alert</a:t>
            </a:r>
          </a:p>
          <a:p>
            <a:r>
              <a:rPr lang="en-US" dirty="0" smtClean="0"/>
              <a:t>authorization of investigation</a:t>
            </a:r>
          </a:p>
          <a:p>
            <a:pPr lvl="1"/>
            <a:r>
              <a:rPr lang="en-US" dirty="0" smtClean="0"/>
              <a:t>written authorization from attorneys </a:t>
            </a:r>
            <a:endParaRPr lang="sl-SI" dirty="0" smtClean="0"/>
          </a:p>
          <a:p>
            <a:pPr lvl="1"/>
            <a:r>
              <a:rPr lang="en-US" dirty="0" smtClean="0"/>
              <a:t>search warrant</a:t>
            </a:r>
          </a:p>
          <a:p>
            <a:r>
              <a:rPr lang="en-US" dirty="0" smtClean="0"/>
              <a:t>threshold considerations – decision is made, whether  or not the investigation will continue</a:t>
            </a:r>
          </a:p>
          <a:p>
            <a:r>
              <a:rPr lang="en-US" dirty="0" smtClean="0"/>
              <a:t>transportation – chain of custody</a:t>
            </a:r>
          </a:p>
          <a:p>
            <a:r>
              <a:rPr lang="en-US" dirty="0" smtClean="0"/>
              <a:t>verification of gathered evidence</a:t>
            </a:r>
          </a:p>
          <a:p>
            <a:r>
              <a:rPr lang="en-US" dirty="0" smtClean="0"/>
              <a:t>case management – binds together all of the activities and outcomes</a:t>
            </a:r>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Applying the Scientific Method in Digital Investigations</a:t>
            </a:r>
            <a:endParaRPr lang="en-US" dirty="0"/>
          </a:p>
        </p:txBody>
      </p:sp>
      <p:sp>
        <p:nvSpPr>
          <p:cNvPr id="3" name="Content Placeholder 2"/>
          <p:cNvSpPr>
            <a:spLocks noGrp="1"/>
          </p:cNvSpPr>
          <p:nvPr>
            <p:ph idx="1"/>
          </p:nvPr>
        </p:nvSpPr>
        <p:spPr/>
        <p:txBody>
          <a:bodyPr/>
          <a:lstStyle/>
          <a:p>
            <a:r>
              <a:rPr lang="en-US" dirty="0" smtClean="0"/>
              <a:t>investigation must be based on scientific methods</a:t>
            </a:r>
          </a:p>
          <a:p>
            <a:pPr lvl="1"/>
            <a:r>
              <a:rPr lang="en-US" dirty="0" smtClean="0"/>
              <a:t>formation and evaluation of Hypotheses</a:t>
            </a:r>
          </a:p>
          <a:p>
            <a:r>
              <a:rPr lang="en-US" dirty="0" smtClean="0"/>
              <a:t>steps:</a:t>
            </a:r>
          </a:p>
          <a:p>
            <a:pPr lvl="1"/>
            <a:r>
              <a:rPr lang="en-US" dirty="0" smtClean="0"/>
              <a:t>preparation</a:t>
            </a:r>
          </a:p>
          <a:p>
            <a:pPr lvl="1"/>
            <a:r>
              <a:rPr lang="en-US" dirty="0" smtClean="0"/>
              <a:t>survey</a:t>
            </a:r>
          </a:p>
          <a:p>
            <a:pPr lvl="1"/>
            <a:r>
              <a:rPr lang="en-US" dirty="0" smtClean="0"/>
              <a:t>preservation</a:t>
            </a:r>
          </a:p>
          <a:p>
            <a:pPr lvl="1"/>
            <a:r>
              <a:rPr lang="en-US" dirty="0" smtClean="0"/>
              <a:t>examination</a:t>
            </a:r>
          </a:p>
          <a:p>
            <a:pPr lvl="1"/>
            <a:r>
              <a:rPr lang="en-US" dirty="0" smtClean="0"/>
              <a:t>analysis</a:t>
            </a:r>
          </a:p>
          <a:p>
            <a:pPr lvl="1"/>
            <a:r>
              <a:rPr lang="en-US" dirty="0" smtClean="0"/>
              <a:t>reporting and testimony</a:t>
            </a:r>
          </a:p>
          <a:p>
            <a:pPr lvl="1"/>
            <a:endParaRPr lang="en-US" dirty="0" smtClean="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Scientific method</a:t>
            </a:r>
          </a:p>
        </p:txBody>
      </p:sp>
      <p:sp>
        <p:nvSpPr>
          <p:cNvPr id="3" name="Content Placeholder 2"/>
          <p:cNvSpPr>
            <a:spLocks noGrp="1"/>
          </p:cNvSpPr>
          <p:nvPr>
            <p:ph idx="1"/>
          </p:nvPr>
        </p:nvSpPr>
        <p:spPr>
          <a:xfrm>
            <a:off x="618565" y="1600201"/>
            <a:ext cx="3843368" cy="4756149"/>
          </a:xfrm>
        </p:spPr>
        <p:txBody>
          <a:bodyPr>
            <a:normAutofit/>
          </a:bodyPr>
          <a:lstStyle/>
          <a:p>
            <a:pPr marL="457200" indent="-457200">
              <a:buFont typeface="+mj-lt"/>
              <a:buAutoNum type="arabicPeriod"/>
            </a:pPr>
            <a:r>
              <a:rPr lang="en-US" dirty="0" smtClean="0"/>
              <a:t>observation (browser crashed and right after the antivirus program was turned on)</a:t>
            </a:r>
          </a:p>
          <a:p>
            <a:pPr marL="457200" indent="-457200">
              <a:buFont typeface="+mj-lt"/>
              <a:buAutoNum type="arabicPeriod"/>
            </a:pPr>
            <a:r>
              <a:rPr lang="en-US" dirty="0" smtClean="0"/>
              <a:t>hypothesis</a:t>
            </a:r>
          </a:p>
          <a:p>
            <a:pPr marL="457200" indent="-457200">
              <a:buFont typeface="+mj-lt"/>
              <a:buAutoNum type="arabicPeriod"/>
            </a:pPr>
            <a:r>
              <a:rPr lang="en-US" dirty="0" smtClean="0"/>
              <a:t>prediction</a:t>
            </a:r>
          </a:p>
          <a:p>
            <a:pPr marL="457200" indent="-457200">
              <a:buFont typeface="+mj-lt"/>
              <a:buAutoNum type="arabicPeriod"/>
            </a:pPr>
            <a:r>
              <a:rPr lang="en-US" dirty="0" smtClean="0"/>
              <a:t>experimentation/testing</a:t>
            </a:r>
          </a:p>
          <a:p>
            <a:pPr marL="457200" indent="-457200">
              <a:buFont typeface="+mj-lt"/>
              <a:buAutoNum type="arabicPeriod"/>
            </a:pPr>
            <a:r>
              <a:rPr lang="en-US" dirty="0" smtClean="0"/>
              <a:t>conclusions</a:t>
            </a:r>
          </a:p>
          <a:p>
            <a:pPr marL="457200" indent="-457200">
              <a:buFont typeface="+mj-lt"/>
              <a:buAutoNum type="arabicPeriod"/>
            </a:pPr>
            <a:endParaRPr lang="en-US" dirty="0" smtClean="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
        <p:nvSpPr>
          <p:cNvPr id="5" name="Content Placeholder 2"/>
          <p:cNvSpPr txBox="1">
            <a:spLocks/>
          </p:cNvSpPr>
          <p:nvPr/>
        </p:nvSpPr>
        <p:spPr>
          <a:xfrm>
            <a:off x="4801098" y="1600201"/>
            <a:ext cx="3843368" cy="4756149"/>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ts val="2000"/>
              </a:spcBef>
              <a:spcAft>
                <a:spcPts val="0"/>
              </a:spcAft>
              <a:buClrTx/>
              <a:buSzTx/>
              <a:tabLst/>
              <a:defRPr/>
            </a:pPr>
            <a:r>
              <a:rPr kumimoji="0" lang="en-US" sz="2400" b="0" i="0" u="none" strike="noStrike" kern="1200" cap="none" spc="0" normalizeH="0" baseline="0" dirty="0" smtClean="0">
                <a:ln>
                  <a:noFill/>
                </a:ln>
                <a:solidFill>
                  <a:schemeClr val="tx1"/>
                </a:solidFill>
                <a:effectLst/>
                <a:uLnTx/>
                <a:uFillTx/>
              </a:rPr>
              <a:t>Example: employee is accused of stealing information after</a:t>
            </a:r>
            <a:r>
              <a:rPr kumimoji="0" lang="en-US" sz="2400" b="0" i="0" u="none" strike="noStrike" kern="1200" cap="none" spc="0" normalizeH="0" dirty="0" smtClean="0">
                <a:ln>
                  <a:noFill/>
                </a:ln>
                <a:solidFill>
                  <a:schemeClr val="tx1"/>
                </a:solidFill>
                <a:effectLst/>
                <a:uLnTx/>
                <a:uFillTx/>
              </a:rPr>
              <a:t> quitting the job</a:t>
            </a:r>
          </a:p>
          <a:p>
            <a:pPr marL="457200" marR="0" lvl="0" indent="-457200" algn="l" defTabSz="914400" rtl="0" eaLnBrk="1" fontAlgn="auto" latinLnBrk="0" hangingPunct="1">
              <a:lnSpc>
                <a:spcPct val="100000"/>
              </a:lnSpc>
              <a:spcBef>
                <a:spcPts val="2000"/>
              </a:spcBef>
              <a:spcAft>
                <a:spcPts val="0"/>
              </a:spcAft>
              <a:buClrTx/>
              <a:buSzTx/>
              <a:tabLst/>
              <a:defRPr/>
            </a:pPr>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dirty="0"/>
          </a:p>
        </p:txBody>
      </p:sp>
      <p:sp>
        <p:nvSpPr>
          <p:cNvPr id="3" name="Content Placeholder 2"/>
          <p:cNvSpPr>
            <a:spLocks noGrp="1"/>
          </p:cNvSpPr>
          <p:nvPr>
            <p:ph idx="1"/>
          </p:nvPr>
        </p:nvSpPr>
        <p:spPr/>
        <p:txBody>
          <a:bodyPr/>
          <a:lstStyle/>
          <a:p>
            <a:pPr lvl="0"/>
            <a:r>
              <a:rPr lang="en-US" i="1" dirty="0">
                <a:solidFill>
                  <a:srgbClr val="FFFF00"/>
                </a:solidFill>
              </a:rPr>
              <a:t>Challenge: think of a case including the process of committing the crime and write it in a file. This file should also include the description of the crime scene. Write the accusation of the crime on forum and the others will investigate the case. Work in groups</a:t>
            </a:r>
            <a:r>
              <a:rPr lang="en-US" i="1" dirty="0" smtClean="0">
                <a:solidFill>
                  <a:srgbClr val="FFFF00"/>
                </a:solidFill>
              </a:rPr>
              <a:t>!</a:t>
            </a:r>
            <a:endParaRPr lang="en-US" dirty="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Preparation for Digital Investigation</a:t>
            </a:r>
            <a:endParaRPr lang="en-US" dirty="0"/>
          </a:p>
        </p:txBody>
      </p:sp>
      <p:sp>
        <p:nvSpPr>
          <p:cNvPr id="3" name="Content Placeholder 2"/>
          <p:cNvSpPr>
            <a:spLocks noGrp="1"/>
          </p:cNvSpPr>
          <p:nvPr>
            <p:ph idx="1"/>
          </p:nvPr>
        </p:nvSpPr>
        <p:spPr>
          <a:xfrm>
            <a:off x="618565" y="1600201"/>
            <a:ext cx="7879323" cy="4756149"/>
          </a:xfrm>
        </p:spPr>
        <p:txBody>
          <a:bodyPr>
            <a:normAutofit/>
          </a:bodyPr>
          <a:lstStyle/>
          <a:p>
            <a:pPr marL="457200" indent="-457200">
              <a:buFont typeface="+mj-lt"/>
              <a:buAutoNum type="arabicPeriod"/>
            </a:pPr>
            <a:r>
              <a:rPr lang="en-US" i="1" dirty="0" smtClean="0"/>
              <a:t>observation: </a:t>
            </a:r>
            <a:r>
              <a:rPr lang="en-US" dirty="0" smtClean="0"/>
              <a:t>number of systems, types of systems, ...</a:t>
            </a:r>
          </a:p>
          <a:p>
            <a:pPr marL="457200" indent="-457200">
              <a:buFont typeface="+mj-lt"/>
              <a:buAutoNum type="arabicPeriod"/>
            </a:pPr>
            <a:r>
              <a:rPr lang="en-US" i="1" dirty="0" smtClean="0"/>
              <a:t>hypothesis</a:t>
            </a:r>
            <a:r>
              <a:rPr lang="en-US" dirty="0" smtClean="0"/>
              <a:t>: systems use ATA and SATA interfaces</a:t>
            </a:r>
          </a:p>
          <a:p>
            <a:pPr marL="457200" indent="-457200">
              <a:buFont typeface="+mj-lt"/>
              <a:buAutoNum type="arabicPeriod"/>
            </a:pPr>
            <a:r>
              <a:rPr lang="en-US" i="1" dirty="0" smtClean="0"/>
              <a:t>experimentation/testing</a:t>
            </a:r>
            <a:r>
              <a:rPr lang="en-US" dirty="0" smtClean="0"/>
              <a:t>: scanning computers</a:t>
            </a:r>
          </a:p>
          <a:p>
            <a:pPr marL="457200" indent="-457200">
              <a:buFont typeface="+mj-lt"/>
              <a:buAutoNum type="arabicPeriod"/>
            </a:pPr>
            <a:r>
              <a:rPr lang="en-US" i="1" dirty="0" smtClean="0"/>
              <a:t>conclusion</a:t>
            </a:r>
            <a:r>
              <a:rPr lang="en-US" dirty="0" smtClean="0"/>
              <a:t>: plan of how to gather the evidence, including the needed equipment and procedures</a:t>
            </a:r>
          </a:p>
          <a:p>
            <a:pPr marL="457200" indent="-457200"/>
            <a:r>
              <a:rPr lang="en-US" dirty="0" smtClean="0"/>
              <a:t>after the conclusion we can start gathering the actual evidence - </a:t>
            </a:r>
            <a:r>
              <a:rPr lang="en-US" i="1" dirty="0" smtClean="0"/>
              <a:t>ad hoc</a:t>
            </a:r>
            <a:r>
              <a:rPr lang="en-US" dirty="0" smtClean="0"/>
              <a:t> procedures should not be used</a:t>
            </a:r>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Survey </a:t>
            </a:r>
            <a:r>
              <a:rPr lang="en-US" dirty="0" smtClean="0"/>
              <a:t>of a Crime Scene</a:t>
            </a:r>
            <a:endParaRPr lang="en-US" dirty="0"/>
          </a:p>
        </p:txBody>
      </p:sp>
      <p:sp>
        <p:nvSpPr>
          <p:cNvPr id="3" name="Content Placeholder 2"/>
          <p:cNvSpPr>
            <a:spLocks noGrp="1"/>
          </p:cNvSpPr>
          <p:nvPr>
            <p:ph idx="1"/>
          </p:nvPr>
        </p:nvSpPr>
        <p:spPr>
          <a:xfrm>
            <a:off x="618565" y="1600201"/>
            <a:ext cx="7879323" cy="4756149"/>
          </a:xfrm>
        </p:spPr>
        <p:txBody>
          <a:bodyPr>
            <a:normAutofit/>
          </a:bodyPr>
          <a:lstStyle/>
          <a:p>
            <a:pPr marL="457200" indent="-457200">
              <a:buFont typeface="+mj-lt"/>
              <a:buAutoNum type="arabicPeriod"/>
            </a:pPr>
            <a:r>
              <a:rPr lang="en-US" i="1" dirty="0" smtClean="0"/>
              <a:t>observation: </a:t>
            </a:r>
            <a:r>
              <a:rPr lang="en-US" dirty="0" smtClean="0"/>
              <a:t>survey of a crime scene</a:t>
            </a:r>
          </a:p>
          <a:p>
            <a:pPr marL="457200" indent="-457200">
              <a:buFont typeface="+mj-lt"/>
              <a:buAutoNum type="arabicPeriod"/>
            </a:pPr>
            <a:r>
              <a:rPr lang="en-US" i="1" dirty="0" smtClean="0"/>
              <a:t>hypothesis: </a:t>
            </a:r>
            <a:r>
              <a:rPr lang="en-US" dirty="0" smtClean="0"/>
              <a:t>inconsistencies – why are thing missing or are out of place</a:t>
            </a:r>
          </a:p>
          <a:p>
            <a:pPr marL="457200" indent="-457200">
              <a:buFont typeface="+mj-lt"/>
              <a:buAutoNum type="arabicPeriod"/>
            </a:pPr>
            <a:r>
              <a:rPr lang="en-US" i="1" dirty="0" smtClean="0"/>
              <a:t>prediction: </a:t>
            </a:r>
            <a:r>
              <a:rPr lang="en-US" dirty="0" smtClean="0"/>
              <a:t>hypothesis of the importance of information and prediction where the evidence is located</a:t>
            </a:r>
          </a:p>
          <a:p>
            <a:pPr marL="457200" indent="-457200">
              <a:buFont typeface="+mj-lt"/>
              <a:buAutoNum type="arabicPeriod"/>
            </a:pPr>
            <a:r>
              <a:rPr lang="en-US" i="1" dirty="0" smtClean="0"/>
              <a:t>experimentation/testing: </a:t>
            </a:r>
            <a:r>
              <a:rPr lang="en-US" dirty="0" smtClean="0"/>
              <a:t>checking if the hypothesis of relativeness of information and its location is correct</a:t>
            </a:r>
          </a:p>
          <a:p>
            <a:pPr marL="457200" indent="-457200">
              <a:buFont typeface="+mj-lt"/>
              <a:buAutoNum type="arabicPeriod"/>
            </a:pPr>
            <a:r>
              <a:rPr lang="en-US" i="1" dirty="0" smtClean="0"/>
              <a:t>conclusion: </a:t>
            </a:r>
            <a:r>
              <a:rPr lang="en-US" dirty="0" smtClean="0"/>
              <a:t>the evidence is gathered</a:t>
            </a:r>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Preservation of Evidence</a:t>
            </a:r>
            <a:endParaRPr lang="sl-SI" dirty="0"/>
          </a:p>
        </p:txBody>
      </p:sp>
      <p:sp>
        <p:nvSpPr>
          <p:cNvPr id="3" name="Content Placeholder 2"/>
          <p:cNvSpPr>
            <a:spLocks noGrp="1"/>
          </p:cNvSpPr>
          <p:nvPr>
            <p:ph idx="1"/>
          </p:nvPr>
        </p:nvSpPr>
        <p:spPr>
          <a:xfrm>
            <a:off x="618565" y="1600201"/>
            <a:ext cx="7879323" cy="4756149"/>
          </a:xfrm>
        </p:spPr>
        <p:txBody>
          <a:bodyPr/>
          <a:lstStyle/>
          <a:p>
            <a:pPr marL="457200" indent="-457200"/>
            <a:r>
              <a:rPr lang="en-US" dirty="0" smtClean="0"/>
              <a:t>depends on the data form</a:t>
            </a:r>
          </a:p>
          <a:p>
            <a:pPr marL="793750" lvl="1" indent="-457200"/>
            <a:r>
              <a:rPr lang="en-US" dirty="0" smtClean="0"/>
              <a:t>example: e-mail is saved on a server with a 30 day archive</a:t>
            </a:r>
          </a:p>
          <a:p>
            <a:pPr marL="457200" indent="-457200">
              <a:buFont typeface="+mj-lt"/>
              <a:buAutoNum type="arabicPeriod"/>
            </a:pPr>
            <a:r>
              <a:rPr lang="en-US" i="1" dirty="0" smtClean="0"/>
              <a:t>observation</a:t>
            </a:r>
            <a:r>
              <a:rPr lang="en-US" dirty="0" smtClean="0"/>
              <a:t>: </a:t>
            </a:r>
            <a:r>
              <a:rPr lang="en-US" dirty="0" smtClean="0">
                <a:solidFill>
                  <a:srgbClr val="FFFF00"/>
                </a:solidFill>
              </a:rPr>
              <a:t>...</a:t>
            </a:r>
          </a:p>
          <a:p>
            <a:pPr marL="457200" indent="-457200">
              <a:buFont typeface="+mj-lt"/>
              <a:buAutoNum type="arabicPeriod"/>
            </a:pPr>
            <a:r>
              <a:rPr lang="en-US" i="1" dirty="0" smtClean="0"/>
              <a:t>hypothesis</a:t>
            </a:r>
            <a:r>
              <a:rPr lang="en-US" dirty="0" smtClean="0"/>
              <a:t>: </a:t>
            </a:r>
            <a:r>
              <a:rPr lang="en-US" dirty="0" smtClean="0">
                <a:solidFill>
                  <a:srgbClr val="FFFF00"/>
                </a:solidFill>
              </a:rPr>
              <a:t>...</a:t>
            </a:r>
            <a:endParaRPr lang="en-US" dirty="0" smtClean="0"/>
          </a:p>
          <a:p>
            <a:pPr marL="457200" indent="-457200">
              <a:buFont typeface="+mj-lt"/>
              <a:buAutoNum type="arabicPeriod"/>
            </a:pPr>
            <a:r>
              <a:rPr lang="en-US" i="1" dirty="0" smtClean="0"/>
              <a:t>prediction</a:t>
            </a:r>
            <a:r>
              <a:rPr lang="en-US" dirty="0" smtClean="0"/>
              <a:t>: </a:t>
            </a:r>
            <a:r>
              <a:rPr lang="en-US" dirty="0" smtClean="0">
                <a:solidFill>
                  <a:srgbClr val="FFFF00"/>
                </a:solidFill>
              </a:rPr>
              <a:t>...</a:t>
            </a:r>
            <a:endParaRPr lang="en-US" dirty="0" smtClean="0"/>
          </a:p>
          <a:p>
            <a:pPr marL="457200" indent="-457200">
              <a:buFont typeface="+mj-lt"/>
              <a:buAutoNum type="arabicPeriod"/>
            </a:pPr>
            <a:r>
              <a:rPr lang="en-US" i="1" dirty="0" smtClean="0"/>
              <a:t>experimentation/testing</a:t>
            </a:r>
            <a:r>
              <a:rPr lang="en-US" dirty="0" smtClean="0"/>
              <a:t>: </a:t>
            </a:r>
            <a:r>
              <a:rPr lang="en-US" dirty="0" smtClean="0">
                <a:solidFill>
                  <a:srgbClr val="FFFF00"/>
                </a:solidFill>
              </a:rPr>
              <a:t>...</a:t>
            </a:r>
            <a:endParaRPr lang="en-US" dirty="0" smtClean="0"/>
          </a:p>
          <a:p>
            <a:pPr marL="457200" indent="-457200">
              <a:buFont typeface="+mj-lt"/>
              <a:buAutoNum type="arabicPeriod"/>
            </a:pPr>
            <a:r>
              <a:rPr lang="en-US" i="1" dirty="0" smtClean="0"/>
              <a:t>conclusion</a:t>
            </a:r>
            <a:r>
              <a:rPr lang="en-US" dirty="0" smtClean="0"/>
              <a:t>: </a:t>
            </a:r>
            <a:r>
              <a:rPr lang="en-US" dirty="0" smtClean="0">
                <a:solidFill>
                  <a:srgbClr val="FFFF00"/>
                </a:solidFill>
              </a:rPr>
              <a:t>...</a:t>
            </a:r>
            <a:endParaRPr lang="en-US" dirty="0" smtClean="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Examination</a:t>
            </a:r>
            <a:endParaRPr lang="en-US" dirty="0"/>
          </a:p>
        </p:txBody>
      </p:sp>
      <p:sp>
        <p:nvSpPr>
          <p:cNvPr id="3" name="Content Placeholder 2"/>
          <p:cNvSpPr>
            <a:spLocks noGrp="1"/>
          </p:cNvSpPr>
          <p:nvPr>
            <p:ph idx="1"/>
          </p:nvPr>
        </p:nvSpPr>
        <p:spPr>
          <a:xfrm>
            <a:off x="618565" y="1600201"/>
            <a:ext cx="7879323" cy="4756149"/>
          </a:xfrm>
        </p:spPr>
        <p:txBody>
          <a:bodyPr>
            <a:normAutofit/>
          </a:bodyPr>
          <a:lstStyle/>
          <a:p>
            <a:pPr marL="457200" indent="-457200"/>
            <a:r>
              <a:rPr lang="en-US" dirty="0" smtClean="0"/>
              <a:t>stages of forensic examination:</a:t>
            </a:r>
          </a:p>
          <a:p>
            <a:pPr marL="793750" lvl="1" indent="-457200"/>
            <a:r>
              <a:rPr lang="en-US" dirty="0" smtClean="0"/>
              <a:t>Survey/Triage Forensic Inspection</a:t>
            </a:r>
          </a:p>
          <a:p>
            <a:pPr marL="793750" lvl="1" indent="-457200"/>
            <a:r>
              <a:rPr lang="en-US" dirty="0" smtClean="0"/>
              <a:t>Preliminary Forensic Examination</a:t>
            </a:r>
          </a:p>
          <a:p>
            <a:pPr marL="793750" lvl="1" indent="-457200"/>
            <a:r>
              <a:rPr lang="en-US" dirty="0" smtClean="0"/>
              <a:t>In-Depth Forensic Examination</a:t>
            </a:r>
          </a:p>
          <a:p>
            <a:pPr marL="457200" indent="-457200"/>
            <a:r>
              <a:rPr lang="en-US" dirty="0" smtClean="0"/>
              <a:t>stages can be rep</a:t>
            </a:r>
            <a:r>
              <a:rPr lang="sl-SI" dirty="0" smtClean="0"/>
              <a:t>ea</a:t>
            </a:r>
            <a:r>
              <a:rPr lang="en-US" dirty="0" smtClean="0"/>
              <a:t>ted on same evidence</a:t>
            </a:r>
          </a:p>
          <a:p>
            <a:pPr marL="457200" indent="-457200"/>
            <a:r>
              <a:rPr lang="en-US" dirty="0" smtClean="0"/>
              <a:t>includes: preparation for forensic examination, survey, forensic examination, data acquisition, harvesting of evidence, thorough examination</a:t>
            </a:r>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a:t>
            </a:r>
            <a:endParaRPr lang="en-US" dirty="0"/>
          </a:p>
        </p:txBody>
      </p:sp>
      <p:sp>
        <p:nvSpPr>
          <p:cNvPr id="3" name="Content Placeholder 2"/>
          <p:cNvSpPr>
            <a:spLocks noGrp="1"/>
          </p:cNvSpPr>
          <p:nvPr>
            <p:ph idx="1"/>
          </p:nvPr>
        </p:nvSpPr>
        <p:spPr>
          <a:xfrm>
            <a:off x="618565" y="1600201"/>
            <a:ext cx="7879323" cy="4756149"/>
          </a:xfrm>
        </p:spPr>
        <p:txBody>
          <a:bodyPr>
            <a:normAutofit lnSpcReduction="10000"/>
          </a:bodyPr>
          <a:lstStyle/>
          <a:p>
            <a:pPr marL="457200" indent="-457200"/>
            <a:r>
              <a:rPr lang="en-US" dirty="0" smtClean="0"/>
              <a:t>example:</a:t>
            </a:r>
          </a:p>
          <a:p>
            <a:pPr marL="457200" indent="-457200">
              <a:buFont typeface="+mj-lt"/>
              <a:buAutoNum type="arabicPeriod"/>
            </a:pPr>
            <a:r>
              <a:rPr lang="en-US" i="1" dirty="0" smtClean="0"/>
              <a:t>observation: </a:t>
            </a:r>
            <a:r>
              <a:rPr lang="en-US" dirty="0" smtClean="0"/>
              <a:t>a hard drive contains a lot of documents which may be important in an investigation</a:t>
            </a:r>
          </a:p>
          <a:p>
            <a:pPr marL="457200" indent="-457200">
              <a:buFont typeface="+mj-lt"/>
              <a:buAutoNum type="arabicPeriod"/>
            </a:pPr>
            <a:r>
              <a:rPr lang="en-US" i="1" dirty="0" smtClean="0"/>
              <a:t>hypothesis: </a:t>
            </a:r>
            <a:r>
              <a:rPr lang="en-US" dirty="0" smtClean="0"/>
              <a:t>documents have .doc file extension</a:t>
            </a:r>
          </a:p>
          <a:p>
            <a:pPr marL="457200" indent="-457200">
              <a:buFont typeface="+mj-lt"/>
              <a:buAutoNum type="arabicPeriod"/>
            </a:pPr>
            <a:r>
              <a:rPr lang="en-US" i="1" dirty="0" smtClean="0"/>
              <a:t>prediction: </a:t>
            </a:r>
            <a:r>
              <a:rPr lang="en-US" dirty="0" smtClean="0"/>
              <a:t>if we gather all of the .doc files on the hard drive, we will  get all the necessary materials</a:t>
            </a:r>
          </a:p>
          <a:p>
            <a:pPr marL="457200" indent="-457200">
              <a:buFont typeface="+mj-lt"/>
              <a:buAutoNum type="arabicPeriod"/>
            </a:pPr>
            <a:r>
              <a:rPr lang="en-US" i="1" dirty="0" smtClean="0"/>
              <a:t>examination/testing: </a:t>
            </a:r>
            <a:r>
              <a:rPr lang="en-US" dirty="0" smtClean="0"/>
              <a:t>we do gather all the .doc files, but we also fined .pdf and .tiff files</a:t>
            </a:r>
          </a:p>
          <a:p>
            <a:pPr marL="457200" indent="-457200">
              <a:buFont typeface="+mj-lt"/>
              <a:buAutoNum type="arabicPeriod"/>
            </a:pPr>
            <a:r>
              <a:rPr lang="en-US" i="1" dirty="0" smtClean="0"/>
              <a:t>conclusion: </a:t>
            </a:r>
            <a:r>
              <a:rPr lang="en-US" dirty="0" smtClean="0"/>
              <a:t>after obtaining all the documents we have done a satisfactory and comprehensive investigation</a:t>
            </a:r>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Conducting Digital investigations</a:t>
            </a:r>
            <a:endParaRPr lang="en-US" dirty="0"/>
          </a:p>
        </p:txBody>
      </p:sp>
      <p:sp>
        <p:nvSpPr>
          <p:cNvPr id="3" name="Content Placeholder 2"/>
          <p:cNvSpPr>
            <a:spLocks noGrp="1"/>
          </p:cNvSpPr>
          <p:nvPr>
            <p:ph idx="1"/>
          </p:nvPr>
        </p:nvSpPr>
        <p:spPr>
          <a:xfrm>
            <a:off x="618565" y="1600200"/>
            <a:ext cx="7878788" cy="4597399"/>
          </a:xfrm>
        </p:spPr>
        <p:txBody>
          <a:bodyPr>
            <a:normAutofit/>
          </a:bodyPr>
          <a:lstStyle/>
          <a:p>
            <a:pPr algn="r">
              <a:buNone/>
            </a:pPr>
            <a:r>
              <a:rPr lang="en-US" i="1" dirty="0" smtClean="0">
                <a:solidFill>
                  <a:srgbClr val="FFFF00"/>
                </a:solidFill>
              </a:rPr>
              <a:t>chapter 6</a:t>
            </a:r>
          </a:p>
          <a:p>
            <a:r>
              <a:rPr lang="en-US" dirty="0" smtClean="0"/>
              <a:t>(digital) investigation is conducted by following precisely defined steps</a:t>
            </a:r>
          </a:p>
          <a:p>
            <a:r>
              <a:rPr lang="en-US" dirty="0" smtClean="0"/>
              <a:t>the steps are defined in manuals, instructions,...</a:t>
            </a:r>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Analysis</a:t>
            </a:r>
            <a:endParaRPr lang="sl-SI" dirty="0"/>
          </a:p>
        </p:txBody>
      </p:sp>
      <p:sp>
        <p:nvSpPr>
          <p:cNvPr id="3" name="Content Placeholder 2"/>
          <p:cNvSpPr>
            <a:spLocks noGrp="1"/>
          </p:cNvSpPr>
          <p:nvPr>
            <p:ph idx="1"/>
          </p:nvPr>
        </p:nvSpPr>
        <p:spPr>
          <a:xfrm>
            <a:off x="618565" y="1600201"/>
            <a:ext cx="7879323" cy="4756149"/>
          </a:xfrm>
        </p:spPr>
        <p:txBody>
          <a:bodyPr>
            <a:normAutofit lnSpcReduction="10000"/>
          </a:bodyPr>
          <a:lstStyle/>
          <a:p>
            <a:pPr marL="457200" indent="-457200"/>
            <a:r>
              <a:rPr lang="en-US" dirty="0" smtClean="0"/>
              <a:t>application of the scientific method and critical thinking to address the fundamental questions: who, what, where, when, how, why</a:t>
            </a:r>
          </a:p>
          <a:p>
            <a:pPr marL="457200" indent="-457200">
              <a:buFont typeface="+mj-lt"/>
              <a:buAutoNum type="arabicPeriod"/>
            </a:pPr>
            <a:r>
              <a:rPr lang="en-US" i="1" dirty="0" smtClean="0"/>
              <a:t>observation: </a:t>
            </a:r>
            <a:r>
              <a:rPr lang="en-US" dirty="0" smtClean="0"/>
              <a:t>a suspect has been seen on an ATM camera near a crime scene, right after the crime occurred. The suspect withdrew the money from the victim</a:t>
            </a:r>
            <a:r>
              <a:rPr lang="sl-SI" dirty="0" smtClean="0"/>
              <a:t>s</a:t>
            </a:r>
            <a:r>
              <a:rPr lang="en-US" dirty="0" smtClean="0"/>
              <a:t> account.</a:t>
            </a:r>
          </a:p>
          <a:p>
            <a:pPr marL="457200" indent="-457200">
              <a:buFont typeface="+mj-lt"/>
              <a:buAutoNum type="arabicPeriod"/>
            </a:pPr>
            <a:r>
              <a:rPr lang="en-US" i="1" dirty="0" smtClean="0"/>
              <a:t>hypothesis</a:t>
            </a:r>
            <a:r>
              <a:rPr lang="en-US" dirty="0" smtClean="0"/>
              <a:t>: </a:t>
            </a:r>
            <a:r>
              <a:rPr lang="en-US" dirty="0" smtClean="0">
                <a:solidFill>
                  <a:srgbClr val="FFFF00"/>
                </a:solidFill>
              </a:rPr>
              <a:t>...</a:t>
            </a:r>
          </a:p>
          <a:p>
            <a:pPr marL="457200" indent="-457200">
              <a:buFont typeface="+mj-lt"/>
              <a:buAutoNum type="arabicPeriod"/>
            </a:pPr>
            <a:r>
              <a:rPr lang="en-US" i="1" dirty="0" smtClean="0"/>
              <a:t>prediction</a:t>
            </a:r>
            <a:r>
              <a:rPr lang="en-US" dirty="0" smtClean="0"/>
              <a:t>: </a:t>
            </a:r>
            <a:r>
              <a:rPr lang="en-US" dirty="0" smtClean="0">
                <a:solidFill>
                  <a:srgbClr val="FFFF00"/>
                </a:solidFill>
              </a:rPr>
              <a:t>...</a:t>
            </a:r>
            <a:endParaRPr lang="en-US" dirty="0" smtClean="0"/>
          </a:p>
          <a:p>
            <a:pPr marL="457200" indent="-457200">
              <a:buFont typeface="+mj-lt"/>
              <a:buAutoNum type="arabicPeriod"/>
            </a:pPr>
            <a:r>
              <a:rPr lang="en-US" i="1" dirty="0" smtClean="0"/>
              <a:t>examination/testing</a:t>
            </a:r>
            <a:r>
              <a:rPr lang="en-US" dirty="0" smtClean="0"/>
              <a:t>: </a:t>
            </a:r>
            <a:r>
              <a:rPr lang="en-US" dirty="0" smtClean="0">
                <a:solidFill>
                  <a:srgbClr val="FFFF00"/>
                </a:solidFill>
              </a:rPr>
              <a:t>...</a:t>
            </a:r>
            <a:endParaRPr lang="en-US" dirty="0" smtClean="0"/>
          </a:p>
          <a:p>
            <a:pPr marL="457200" indent="-457200">
              <a:buFont typeface="+mj-lt"/>
              <a:buAutoNum type="arabicPeriod"/>
            </a:pPr>
            <a:r>
              <a:rPr lang="en-US" i="1" dirty="0" smtClean="0"/>
              <a:t>conclusion</a:t>
            </a:r>
            <a:r>
              <a:rPr lang="en-US" dirty="0" smtClean="0"/>
              <a:t>: </a:t>
            </a:r>
            <a:r>
              <a:rPr lang="en-US" dirty="0" smtClean="0">
                <a:solidFill>
                  <a:srgbClr val="FFFF00"/>
                </a:solidFill>
              </a:rPr>
              <a:t>...</a:t>
            </a:r>
            <a:endParaRPr lang="en-US" dirty="0" smtClean="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Reporting and Testimony</a:t>
            </a:r>
            <a:endParaRPr lang="en-US" dirty="0"/>
          </a:p>
        </p:txBody>
      </p:sp>
      <p:sp>
        <p:nvSpPr>
          <p:cNvPr id="3" name="Content Placeholder 2"/>
          <p:cNvSpPr>
            <a:spLocks noGrp="1"/>
          </p:cNvSpPr>
          <p:nvPr>
            <p:ph idx="1"/>
          </p:nvPr>
        </p:nvSpPr>
        <p:spPr>
          <a:xfrm>
            <a:off x="618565" y="1600201"/>
            <a:ext cx="7879323" cy="4756149"/>
          </a:xfrm>
        </p:spPr>
        <p:txBody>
          <a:bodyPr/>
          <a:lstStyle/>
          <a:p>
            <a:pPr marL="457200" indent="-457200"/>
            <a:r>
              <a:rPr lang="en-US" dirty="0" smtClean="0"/>
              <a:t>court is usually not adept to understand scientific methods used in investigation</a:t>
            </a:r>
          </a:p>
          <a:p>
            <a:pPr marL="457200" indent="-457200"/>
            <a:r>
              <a:rPr lang="en-US" dirty="0" smtClean="0"/>
              <a:t>reporting should be precise, credible and transparent</a:t>
            </a:r>
          </a:p>
          <a:p>
            <a:pPr marL="793750" lvl="1" indent="-457200"/>
            <a:r>
              <a:rPr lang="en-US" dirty="0" smtClean="0"/>
              <a:t>when describing procedures</a:t>
            </a:r>
          </a:p>
          <a:p>
            <a:pPr marL="793750" lvl="1" indent="-457200"/>
            <a:r>
              <a:rPr lang="en-US" dirty="0" smtClean="0"/>
              <a:t>when submitting conclusions</a:t>
            </a:r>
          </a:p>
          <a:p>
            <a:pPr marL="793750" lvl="1" indent="-457200"/>
            <a:endParaRPr lang="en-US" dirty="0" smtClean="0"/>
          </a:p>
          <a:p>
            <a:pPr marL="457200" indent="-457200">
              <a:buNone/>
            </a:pPr>
            <a:endParaRPr lang="en-US" dirty="0" smtClean="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sl-SI" dirty="0"/>
          </a:p>
        </p:txBody>
      </p:sp>
      <p:sp>
        <p:nvSpPr>
          <p:cNvPr id="3" name="Content Placeholder 2"/>
          <p:cNvSpPr>
            <a:spLocks noGrp="1"/>
          </p:cNvSpPr>
          <p:nvPr>
            <p:ph idx="1"/>
          </p:nvPr>
        </p:nvSpPr>
        <p:spPr>
          <a:xfrm>
            <a:off x="618565" y="1600201"/>
            <a:ext cx="7879323" cy="4756149"/>
          </a:xfrm>
        </p:spPr>
        <p:txBody>
          <a:bodyPr>
            <a:normAutofit/>
          </a:bodyPr>
          <a:lstStyle/>
          <a:p>
            <a:pPr marL="457200" indent="-457200"/>
            <a:r>
              <a:rPr lang="en-US" i="1" dirty="0" smtClean="0">
                <a:solidFill>
                  <a:srgbClr val="FFFF00"/>
                </a:solidFill>
              </a:rPr>
              <a:t>Challenge: </a:t>
            </a:r>
            <a:r>
              <a:rPr lang="en-US" dirty="0" smtClean="0">
                <a:solidFill>
                  <a:srgbClr val="FFFF00"/>
                </a:solidFill>
              </a:rPr>
              <a:t>read the  case example from the book and study the investigation.</a:t>
            </a:r>
          </a:p>
          <a:p>
            <a:pPr marL="457200" indent="-457200">
              <a:buNone/>
            </a:pPr>
            <a:r>
              <a:rPr lang="en-US" dirty="0" smtClean="0"/>
              <a:t>	</a:t>
            </a:r>
            <a:r>
              <a:rPr lang="en-US" sz="2000" i="1" dirty="0" smtClean="0">
                <a:solidFill>
                  <a:srgbClr val="FFFF00"/>
                </a:solidFill>
              </a:rPr>
              <a:t>In this case, Jill observes unusually high numbers of failed logon attempts to a server that contains plans and details of Corporation X’s newest product, code named  </a:t>
            </a:r>
            <a:r>
              <a:rPr lang="en-US" sz="2000" i="1" dirty="0" err="1" smtClean="0">
                <a:solidFill>
                  <a:srgbClr val="FFFF00"/>
                </a:solidFill>
              </a:rPr>
              <a:t>FastJet</a:t>
            </a:r>
            <a:r>
              <a:rPr lang="en-US" sz="2000" i="1" dirty="0" smtClean="0">
                <a:solidFill>
                  <a:srgbClr val="FFFF00"/>
                </a:solidFill>
              </a:rPr>
              <a:t> . She contacts the system administrator for the system and, after a quick review of recent system logs, he confirms that there has been unauthorized use of the administrator account on the system. There is a strong indication that a security breach has occurred. </a:t>
            </a:r>
            <a:endParaRPr lang="sl-SI" i="1" dirty="0" smtClean="0">
              <a:solidFill>
                <a:srgbClr val="FFFF00"/>
              </a:solidFill>
            </a:endParaRPr>
          </a:p>
          <a:p>
            <a:pPr marL="793750" lvl="1" indent="-457200">
              <a:buNone/>
            </a:pPr>
            <a:r>
              <a:rPr lang="en-US" sz="2400" dirty="0" smtClean="0">
                <a:solidFill>
                  <a:srgbClr val="FFFF00"/>
                </a:solidFill>
              </a:rPr>
              <a:t>Comment on the forum.</a:t>
            </a:r>
          </a:p>
          <a:p>
            <a:pPr marL="457200" indent="-457200"/>
            <a:endParaRPr lang="sl-SI" dirty="0" smtClean="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a Digital Crime Scene</a:t>
            </a:r>
            <a:endParaRPr lang="en-US" dirty="0"/>
          </a:p>
        </p:txBody>
      </p:sp>
      <p:sp>
        <p:nvSpPr>
          <p:cNvPr id="3" name="Content Placeholder 2"/>
          <p:cNvSpPr>
            <a:spLocks noGrp="1"/>
          </p:cNvSpPr>
          <p:nvPr>
            <p:ph idx="1"/>
          </p:nvPr>
        </p:nvSpPr>
        <p:spPr>
          <a:xfrm>
            <a:off x="618565" y="1600201"/>
            <a:ext cx="2785035" cy="4622799"/>
          </a:xfrm>
        </p:spPr>
        <p:txBody>
          <a:bodyPr>
            <a:normAutofit fontScale="92500"/>
          </a:bodyPr>
          <a:lstStyle/>
          <a:p>
            <a:r>
              <a:rPr lang="en-US" dirty="0" smtClean="0"/>
              <a:t>evidence is digital, the crime scene is strictly physical</a:t>
            </a:r>
          </a:p>
          <a:p>
            <a:r>
              <a:rPr lang="en-US" dirty="0"/>
              <a:t>There are a number of published guidelines that present fundamental principles </a:t>
            </a:r>
            <a:r>
              <a:rPr lang="sl-SI" dirty="0" smtClean="0"/>
              <a:t> of handling a </a:t>
            </a:r>
            <a:r>
              <a:rPr lang="en-US" dirty="0" smtClean="0"/>
              <a:t>crime scene</a:t>
            </a:r>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pic>
        <p:nvPicPr>
          <p:cNvPr id="1026" name="Picture 2" descr="ttp://d-maps.com/m/america/amnord/amnord32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333" y="1525770"/>
            <a:ext cx="4295554" cy="48851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Handling a Digital Crime Scene</a:t>
            </a:r>
            <a:endParaRPr lang="sl-SI" dirty="0"/>
          </a:p>
        </p:txBody>
      </p:sp>
      <p:sp>
        <p:nvSpPr>
          <p:cNvPr id="3" name="Content Placeholder 2"/>
          <p:cNvSpPr>
            <a:spLocks noGrp="1"/>
          </p:cNvSpPr>
          <p:nvPr>
            <p:ph idx="1"/>
          </p:nvPr>
        </p:nvSpPr>
        <p:spPr>
          <a:xfrm>
            <a:off x="618565" y="1600200"/>
            <a:ext cx="7878788" cy="4646435"/>
          </a:xfrm>
        </p:spPr>
        <p:txBody>
          <a:bodyPr>
            <a:normAutofit/>
          </a:bodyPr>
          <a:lstStyle/>
          <a:p>
            <a:pPr algn="r">
              <a:buNone/>
            </a:pPr>
            <a:r>
              <a:rPr lang="sl-SI" i="1" dirty="0" smtClean="0">
                <a:solidFill>
                  <a:srgbClr val="FFFF00"/>
                </a:solidFill>
              </a:rPr>
              <a:t>chapter 7</a:t>
            </a:r>
            <a:endParaRPr lang="sl-SI" dirty="0" smtClean="0"/>
          </a:p>
          <a:p>
            <a:r>
              <a:rPr lang="en-US" dirty="0" smtClean="0"/>
              <a:t>one of the most practical guideline documents:</a:t>
            </a:r>
          </a:p>
          <a:p>
            <a:pPr lvl="1"/>
            <a:r>
              <a:rPr lang="sl-SI" i="1" dirty="0" smtClean="0"/>
              <a:t>The Good Practice Guide for Computer Based Evidence</a:t>
            </a:r>
            <a:r>
              <a:rPr lang="sl-SI" dirty="0" smtClean="0"/>
              <a:t>, (</a:t>
            </a:r>
            <a:r>
              <a:rPr lang="sl-SI" i="1" dirty="0" smtClean="0"/>
              <a:t>ACPO guide</a:t>
            </a:r>
            <a:r>
              <a:rPr lang="sl-SI" dirty="0" smtClean="0"/>
              <a:t>, </a:t>
            </a:r>
            <a:r>
              <a:rPr lang="en-US" i="1" dirty="0" smtClean="0"/>
              <a:t>Association of Chief Police Officers</a:t>
            </a:r>
            <a:r>
              <a:rPr lang="en-US" dirty="0" smtClean="0"/>
              <a:t>)</a:t>
            </a:r>
          </a:p>
          <a:p>
            <a:pPr lvl="1"/>
            <a:r>
              <a:rPr lang="en-US" dirty="0" smtClean="0">
                <a:hlinkClick r:id="rId2"/>
              </a:rPr>
              <a:t>http://www.afentis.com/forensic-science-articles/acpo-guide-electronic-evidence</a:t>
            </a:r>
            <a:endParaRPr lang="en-US" dirty="0" smtClean="0"/>
          </a:p>
          <a:p>
            <a:pPr lvl="1"/>
            <a:r>
              <a:rPr lang="en-US" dirty="0" smtClean="0">
                <a:hlinkClick r:id="rId3"/>
              </a:rPr>
              <a:t>http://7safe.com/electronic_evidence/index.html#</a:t>
            </a:r>
            <a:endParaRPr lang="sl-SI" dirty="0" smtClean="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Principles</a:t>
            </a:r>
            <a:endParaRPr lang="en-US" dirty="0"/>
          </a:p>
        </p:txBody>
      </p:sp>
      <p:sp>
        <p:nvSpPr>
          <p:cNvPr id="3" name="Content Placeholder 2"/>
          <p:cNvSpPr>
            <a:spLocks noGrp="1"/>
          </p:cNvSpPr>
          <p:nvPr>
            <p:ph idx="1"/>
          </p:nvPr>
        </p:nvSpPr>
        <p:spPr>
          <a:xfrm>
            <a:off x="618565" y="1600201"/>
            <a:ext cx="7878788" cy="4756149"/>
          </a:xfrm>
        </p:spPr>
        <p:txBody>
          <a:bodyPr>
            <a:normAutofit fontScale="85000" lnSpcReduction="10000"/>
          </a:bodyPr>
          <a:lstStyle/>
          <a:p>
            <a:pPr marL="457200" indent="-457200">
              <a:buFont typeface="+mj-lt"/>
              <a:buAutoNum type="arabicPeriod"/>
            </a:pPr>
            <a:r>
              <a:rPr lang="en-US" dirty="0"/>
              <a:t>No action </a:t>
            </a:r>
            <a:r>
              <a:rPr lang="en-US" dirty="0" smtClean="0"/>
              <a:t>should </a:t>
            </a:r>
            <a:r>
              <a:rPr lang="en-US" dirty="0"/>
              <a:t>change data held on a computer or storage </a:t>
            </a:r>
            <a:r>
              <a:rPr lang="en-US" dirty="0" smtClean="0"/>
              <a:t>media</a:t>
            </a:r>
            <a:r>
              <a:rPr lang="sl-SI" dirty="0" smtClean="0"/>
              <a:t>.</a:t>
            </a:r>
          </a:p>
          <a:p>
            <a:pPr marL="457200" indent="-457200">
              <a:buFont typeface="+mj-lt"/>
              <a:buAutoNum type="arabicPeriod"/>
            </a:pPr>
            <a:r>
              <a:rPr lang="sl-SI" dirty="0" smtClean="0"/>
              <a:t>If </a:t>
            </a:r>
            <a:r>
              <a:rPr lang="en-US" dirty="0" smtClean="0"/>
              <a:t>a </a:t>
            </a:r>
            <a:r>
              <a:rPr lang="en-US" dirty="0"/>
              <a:t>person finds it necessary to access original data held on a computer or on storage media, that person must be competent to do so and be able to give evidence explaining the relevance and the implications of their </a:t>
            </a:r>
            <a:r>
              <a:rPr lang="en-US" dirty="0" smtClean="0"/>
              <a:t>actions</a:t>
            </a:r>
            <a:r>
              <a:rPr lang="sl-SI" dirty="0" smtClean="0"/>
              <a:t>.</a:t>
            </a:r>
          </a:p>
          <a:p>
            <a:pPr marL="457200" indent="-457200">
              <a:buFont typeface="+mj-lt"/>
              <a:buAutoNum type="arabicPeriod"/>
            </a:pPr>
            <a:r>
              <a:rPr lang="sl-SI" dirty="0" smtClean="0"/>
              <a:t>A </a:t>
            </a:r>
            <a:r>
              <a:rPr lang="en-US" dirty="0" smtClean="0"/>
              <a:t>record </a:t>
            </a:r>
            <a:r>
              <a:rPr lang="en-US" dirty="0"/>
              <a:t>of all processes applied to computer-based electronic evidence should be created and </a:t>
            </a:r>
            <a:r>
              <a:rPr lang="en-US" dirty="0" smtClean="0"/>
              <a:t>preserved</a:t>
            </a:r>
            <a:r>
              <a:rPr lang="sl-SI" dirty="0" smtClean="0"/>
              <a:t>, a</a:t>
            </a:r>
            <a:r>
              <a:rPr lang="en-US" dirty="0" smtClean="0"/>
              <a:t>n </a:t>
            </a:r>
            <a:r>
              <a:rPr lang="en-US" dirty="0"/>
              <a:t>independent third party should be able to examine those processes and achieve the same </a:t>
            </a:r>
            <a:r>
              <a:rPr lang="en-US" dirty="0" smtClean="0"/>
              <a:t>result</a:t>
            </a:r>
            <a:r>
              <a:rPr lang="sl-SI" dirty="0" smtClean="0"/>
              <a:t>.</a:t>
            </a:r>
            <a:endParaRPr lang="sl-SI" dirty="0" smtClean="0"/>
          </a:p>
          <a:p>
            <a:pPr marL="457200" indent="-457200">
              <a:buFont typeface="+mj-lt"/>
              <a:buAutoNum type="arabicPeriod"/>
            </a:pPr>
            <a:r>
              <a:rPr lang="en-US" dirty="0"/>
              <a:t>The person in charge of the </a:t>
            </a:r>
            <a:r>
              <a:rPr lang="en-US" dirty="0" smtClean="0"/>
              <a:t>investigation </a:t>
            </a:r>
            <a:r>
              <a:rPr lang="en-US" dirty="0"/>
              <a:t>has overall responsibility for ensuring that the law and these principles are adhered </a:t>
            </a:r>
            <a:r>
              <a:rPr lang="en-US" dirty="0" smtClean="0"/>
              <a:t>to</a:t>
            </a:r>
            <a:r>
              <a:rPr lang="sl-SI" dirty="0" smtClean="0"/>
              <a:t>.</a:t>
            </a:r>
          </a:p>
          <a:p>
            <a:r>
              <a:rPr lang="en-US" dirty="0" smtClean="0"/>
              <a:t>example: turning on a device, ...</a:t>
            </a:r>
            <a:endParaRPr lang="en-US" dirty="0" smtClean="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Principles</a:t>
            </a:r>
            <a:endParaRPr lang="sl-SI" dirty="0"/>
          </a:p>
        </p:txBody>
      </p:sp>
      <p:sp>
        <p:nvSpPr>
          <p:cNvPr id="3" name="Content Placeholder 2"/>
          <p:cNvSpPr>
            <a:spLocks noGrp="1"/>
          </p:cNvSpPr>
          <p:nvPr>
            <p:ph idx="1"/>
          </p:nvPr>
        </p:nvSpPr>
        <p:spPr>
          <a:xfrm>
            <a:off x="508497" y="1600201"/>
            <a:ext cx="8093635" cy="4756149"/>
          </a:xfrm>
        </p:spPr>
        <p:txBody>
          <a:bodyPr>
            <a:normAutofit fontScale="62500" lnSpcReduction="20000"/>
          </a:bodyPr>
          <a:lstStyle/>
          <a:p>
            <a:pPr>
              <a:buNone/>
            </a:pPr>
            <a:r>
              <a:rPr lang="en-US" dirty="0" smtClean="0"/>
              <a:t>The </a:t>
            </a:r>
            <a:r>
              <a:rPr lang="en-US" b="1" dirty="0" smtClean="0"/>
              <a:t>UK authorities</a:t>
            </a:r>
            <a:r>
              <a:rPr lang="en-US" dirty="0" smtClean="0"/>
              <a:t>, in consultation with industry experts, have created a ‘GUIDE FOR COMPUTER BASED EVIDENCE’ which defines minimum levels of standard for the preservation and analysis of electronic evidence exhibits. The ACPO Guide Electronic Evidence is built upon four (4) main principles:</a:t>
            </a:r>
          </a:p>
          <a:p>
            <a:r>
              <a:rPr lang="en-US" dirty="0" smtClean="0"/>
              <a:t>PRINCIPLE 1: No action taken by Police or their agents should change data held on a computer or other media which may subsequently be relied upon in Court; </a:t>
            </a:r>
          </a:p>
          <a:p>
            <a:r>
              <a:rPr lang="en-US" dirty="0" smtClean="0"/>
              <a:t>PRINCIPLE 2: In exceptional circumstances where a person finds it necessary to access original data held on a target computer that person must be competent to do so and to give evidence explaining the relevance and the implications of their actions; </a:t>
            </a:r>
          </a:p>
          <a:p>
            <a:r>
              <a:rPr lang="en-US" dirty="0" smtClean="0"/>
              <a:t>PRINCIPLE 3: An audit trail or other record of all processes applied to computer based evidence should be created and preserved. An independent third party should be able to examine those processes, assess an exhibit, and achieve the same result; </a:t>
            </a:r>
          </a:p>
          <a:p>
            <a:r>
              <a:rPr lang="en-US" dirty="0" smtClean="0"/>
              <a:t>PRINCIPLE 4: The Officer in charge of the case is responsible for ensuring that the law and these principles are adhered to. This applies to the possession of and access to, information contained in a computer.</a:t>
            </a:r>
          </a:p>
          <a:p>
            <a:pPr algn="r">
              <a:buNone/>
            </a:pPr>
            <a:r>
              <a:rPr lang="en-US" dirty="0" smtClean="0">
                <a:hlinkClick r:id="rId2"/>
              </a:rPr>
              <a:t>http://www.7safe.com/electronic_evidence/ACPO_guidelines_computer_evidence.pdf</a:t>
            </a:r>
            <a:endParaRPr lang="en-US" dirty="0" smtClean="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Authorization</a:t>
            </a:r>
            <a:endParaRPr lang="en-US" dirty="0"/>
          </a:p>
        </p:txBody>
      </p:sp>
      <p:sp>
        <p:nvSpPr>
          <p:cNvPr id="3" name="Content Placeholder 2"/>
          <p:cNvSpPr>
            <a:spLocks noGrp="1"/>
          </p:cNvSpPr>
          <p:nvPr>
            <p:ph idx="1"/>
          </p:nvPr>
        </p:nvSpPr>
        <p:spPr>
          <a:xfrm>
            <a:off x="618565" y="1600201"/>
            <a:ext cx="7878788" cy="4580466"/>
          </a:xfrm>
        </p:spPr>
        <p:txBody>
          <a:bodyPr>
            <a:normAutofit/>
          </a:bodyPr>
          <a:lstStyle/>
          <a:p>
            <a:r>
              <a:rPr lang="en-US" dirty="0" smtClean="0"/>
              <a:t>Investigation is done with instructions and written authorization</a:t>
            </a:r>
          </a:p>
          <a:p>
            <a:pPr lvl="1"/>
            <a:r>
              <a:rPr lang="en-US" dirty="0" smtClean="0"/>
              <a:t>court, prosecution, head of department, ...</a:t>
            </a:r>
            <a:endParaRPr lang="en-US" dirty="0" smtClean="0"/>
          </a:p>
          <a:p>
            <a:r>
              <a:rPr lang="en-US" dirty="0" smtClean="0"/>
              <a:t>the instructions must contain what we are investigating and which evidence we can collect</a:t>
            </a:r>
          </a:p>
          <a:p>
            <a:r>
              <a:rPr lang="en-US" dirty="0" smtClean="0"/>
              <a:t>example:</a:t>
            </a:r>
          </a:p>
          <a:p>
            <a:pPr lvl="1"/>
            <a:r>
              <a:rPr lang="en-US" dirty="0" smtClean="0"/>
              <a:t>check if person A send an e-mail to person B</a:t>
            </a:r>
          </a:p>
          <a:p>
            <a:pPr lvl="1"/>
            <a:r>
              <a:rPr lang="en-US" dirty="0" smtClean="0"/>
              <a:t>this instructions allows only to collect data about send e-mails and not their content</a:t>
            </a:r>
          </a:p>
          <a:p>
            <a:pPr lvl="1"/>
            <a:r>
              <a:rPr lang="en-US" dirty="0" smtClean="0"/>
              <a:t>similar with calls (phone, VoIP, ...)</a:t>
            </a:r>
            <a:endParaRPr lang="en-US" dirty="0" smtClean="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Authorization</a:t>
            </a:r>
            <a:endParaRPr lang="en-US" dirty="0"/>
          </a:p>
        </p:txBody>
      </p:sp>
      <p:sp>
        <p:nvSpPr>
          <p:cNvPr id="3" name="Content Placeholder 2"/>
          <p:cNvSpPr>
            <a:spLocks noGrp="1"/>
          </p:cNvSpPr>
          <p:nvPr>
            <p:ph idx="1"/>
          </p:nvPr>
        </p:nvSpPr>
        <p:spPr>
          <a:xfrm>
            <a:off x="618565" y="1600201"/>
            <a:ext cx="7878788" cy="4580466"/>
          </a:xfrm>
        </p:spPr>
        <p:txBody>
          <a:bodyPr>
            <a:normAutofit/>
          </a:bodyPr>
          <a:lstStyle/>
          <a:p>
            <a:r>
              <a:rPr lang="en-US" dirty="0" smtClean="0"/>
              <a:t>court must/should ensure that the investigation is not going to violate privacy laws</a:t>
            </a:r>
          </a:p>
          <a:p>
            <a:endParaRPr lang="en-US" dirty="0" smtClean="0"/>
          </a:p>
          <a:p>
            <a:r>
              <a:rPr lang="en-US" dirty="0" smtClean="0"/>
              <a:t>The suspect is innocent until proven guilty</a:t>
            </a:r>
          </a:p>
          <a:p>
            <a:pPr lvl="1"/>
            <a:r>
              <a:rPr lang="en-US" dirty="0" smtClean="0"/>
              <a:t>and even then his privacy must be respected</a:t>
            </a:r>
            <a:endParaRPr lang="en-US" dirty="0" smtClean="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Preparing to handle digital crime scenes</a:t>
            </a:r>
            <a:endParaRPr lang="en-US" dirty="0"/>
          </a:p>
        </p:txBody>
      </p:sp>
      <p:sp>
        <p:nvSpPr>
          <p:cNvPr id="3" name="Content Placeholder 2"/>
          <p:cNvSpPr>
            <a:spLocks noGrp="1"/>
          </p:cNvSpPr>
          <p:nvPr>
            <p:ph idx="1"/>
          </p:nvPr>
        </p:nvSpPr>
        <p:spPr>
          <a:xfrm>
            <a:off x="618565" y="1600200"/>
            <a:ext cx="7878788" cy="4646435"/>
          </a:xfrm>
        </p:spPr>
        <p:txBody>
          <a:bodyPr>
            <a:normAutofit/>
          </a:bodyPr>
          <a:lstStyle/>
          <a:p>
            <a:r>
              <a:rPr lang="en-US" dirty="0" smtClean="0"/>
              <a:t>preparing a strategy (game plan) before investigating a crime scene</a:t>
            </a:r>
          </a:p>
          <a:p>
            <a:r>
              <a:rPr lang="en-US" dirty="0" smtClean="0"/>
              <a:t>a plan is very important for protecting the credibility of evidence </a:t>
            </a:r>
          </a:p>
          <a:p>
            <a:pPr lvl="1"/>
            <a:endParaRPr lang="en-US" dirty="0" smtClean="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a:t>
            </a:r>
            <a:r>
              <a:rPr lang="sl-SI" dirty="0" smtClean="0"/>
              <a:t>D</a:t>
            </a:r>
            <a:r>
              <a:rPr lang="en-US" dirty="0" err="1" smtClean="0"/>
              <a:t>igital</a:t>
            </a:r>
            <a:r>
              <a:rPr lang="en-US" dirty="0" smtClean="0"/>
              <a:t> </a:t>
            </a:r>
            <a:r>
              <a:rPr lang="sl-SI" dirty="0" smtClean="0"/>
              <a:t>I</a:t>
            </a:r>
            <a:r>
              <a:rPr lang="en-US" dirty="0" err="1" smtClean="0"/>
              <a:t>nvestigation</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i="1" dirty="0" smtClean="0"/>
              <a:t>Preparation: generating a plan of action to conduct an investigation</a:t>
            </a:r>
          </a:p>
          <a:p>
            <a:pPr marL="457200" indent="-457200">
              <a:buFont typeface="+mj-lt"/>
              <a:buAutoNum type="arabicPeriod"/>
            </a:pPr>
            <a:r>
              <a:rPr lang="en-US" i="1" dirty="0" smtClean="0"/>
              <a:t>Survey/Identification: finding potential sources of digital evidence</a:t>
            </a:r>
            <a:endParaRPr lang="en-US" dirty="0" smtClean="0"/>
          </a:p>
          <a:p>
            <a:pPr marL="457200" indent="-457200">
              <a:buFont typeface="+mj-lt"/>
              <a:buAutoNum type="arabicPeriod"/>
            </a:pPr>
            <a:r>
              <a:rPr lang="en-US" i="1" dirty="0" smtClean="0"/>
              <a:t>Preservation: preventing changes of digital evidence</a:t>
            </a:r>
          </a:p>
          <a:p>
            <a:pPr marL="457200" indent="-457200">
              <a:buFont typeface="+mj-lt"/>
              <a:buAutoNum type="arabicPeriod"/>
            </a:pPr>
            <a:r>
              <a:rPr lang="en-US" i="1" dirty="0" smtClean="0"/>
              <a:t>Examination and Analysis: </a:t>
            </a:r>
            <a:r>
              <a:rPr lang="en-US" dirty="0" smtClean="0"/>
              <a:t>the evidence is prepared for analysis, which is the application of scientific methods</a:t>
            </a:r>
          </a:p>
          <a:p>
            <a:pPr marL="457200" indent="-457200">
              <a:buFont typeface="+mj-lt"/>
              <a:buAutoNum type="arabicPeriod"/>
            </a:pPr>
            <a:r>
              <a:rPr lang="en-US" i="1" dirty="0" smtClean="0"/>
              <a:t>Presentation: reporting of finding in a manner which satisfies the context of the investigation (legal, corporate, military</a:t>
            </a:r>
            <a:r>
              <a:rPr lang="sl-SI" i="1" dirty="0" smtClean="0"/>
              <a:t>, ...</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Preparing to handle digital crime </a:t>
            </a:r>
            <a:r>
              <a:rPr lang="en-US" sz="3600" dirty="0" smtClean="0"/>
              <a:t>scenes – ACPO Guide</a:t>
            </a:r>
            <a:endParaRPr lang="en-US" sz="3600" dirty="0"/>
          </a:p>
        </p:txBody>
      </p:sp>
      <p:sp>
        <p:nvSpPr>
          <p:cNvPr id="3" name="Content Placeholder 2"/>
          <p:cNvSpPr>
            <a:spLocks noGrp="1"/>
          </p:cNvSpPr>
          <p:nvPr>
            <p:ph idx="1"/>
          </p:nvPr>
        </p:nvSpPr>
        <p:spPr>
          <a:xfrm>
            <a:off x="618565" y="1600200"/>
            <a:ext cx="2852768" cy="4756150"/>
          </a:xfrm>
        </p:spPr>
        <p:txBody>
          <a:bodyPr>
            <a:normAutofit fontScale="92500" lnSpcReduction="20000"/>
          </a:bodyPr>
          <a:lstStyle/>
          <a:p>
            <a:r>
              <a:rPr lang="en-US" dirty="0" smtClean="0"/>
              <a:t>consider the offender‘s technical skill level</a:t>
            </a:r>
          </a:p>
          <a:p>
            <a:r>
              <a:rPr lang="en-US" dirty="0" smtClean="0"/>
              <a:t>bringing specific materials, tools and equipment to help preserve and document digital evidence</a:t>
            </a:r>
          </a:p>
          <a:p>
            <a:r>
              <a:rPr lang="en-US" dirty="0" smtClean="0"/>
              <a:t>consideration of data vulnerability: wireless and network devices, working devices (computers),...</a:t>
            </a:r>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pic>
        <p:nvPicPr>
          <p:cNvPr id="5" name="Picture 2" descr="C:\Users\Hariprasad\Desktop\Casey - DECC3E\Casey_DECC3E_Image_bank\Imagebank\JPG\f07-02-9780123742681.jpg"/>
          <p:cNvPicPr>
            <a:picLocks noChangeAspect="1" noChangeArrowheads="1"/>
          </p:cNvPicPr>
          <p:nvPr/>
        </p:nvPicPr>
        <p:blipFill>
          <a:blip r:embed="rId2"/>
          <a:srcRect/>
          <a:stretch>
            <a:fillRect/>
          </a:stretch>
        </p:blipFill>
        <p:spPr bwMode="auto">
          <a:xfrm>
            <a:off x="3471332" y="2454275"/>
            <a:ext cx="5026555" cy="390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Surveying the Digital Crime Scene</a:t>
            </a:r>
            <a:endParaRPr lang="en-US" dirty="0"/>
          </a:p>
        </p:txBody>
      </p:sp>
      <p:sp>
        <p:nvSpPr>
          <p:cNvPr id="3" name="Content Placeholder 2"/>
          <p:cNvSpPr>
            <a:spLocks noGrp="1"/>
          </p:cNvSpPr>
          <p:nvPr>
            <p:ph idx="1"/>
          </p:nvPr>
        </p:nvSpPr>
        <p:spPr>
          <a:xfrm>
            <a:off x="618564" y="1600200"/>
            <a:ext cx="2919443" cy="4639235"/>
          </a:xfrm>
        </p:spPr>
        <p:txBody>
          <a:bodyPr>
            <a:normAutofit/>
          </a:bodyPr>
          <a:lstStyle/>
          <a:p>
            <a:r>
              <a:rPr lang="en-US" dirty="0" smtClean="0"/>
              <a:t>digital evidence can be found in different places - </a:t>
            </a:r>
            <a:r>
              <a:rPr lang="en-US" dirty="0" smtClean="0"/>
              <a:t>important to be methodical </a:t>
            </a:r>
          </a:p>
          <a:p>
            <a:r>
              <a:rPr lang="en-US" dirty="0" smtClean="0"/>
              <a:t>O/I units, manuals for hardware and software, ...</a:t>
            </a:r>
            <a:endParaRPr lang="en-US" dirty="0" smtClean="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pic>
        <p:nvPicPr>
          <p:cNvPr id="5" name="Picture 7" descr="C:\Documents and Settings\palaniv\Desktop\Imagebank\07\f07-01-9780123742681.jpg"/>
          <p:cNvPicPr>
            <a:picLocks noChangeAspect="1" noChangeArrowheads="1"/>
          </p:cNvPicPr>
          <p:nvPr/>
        </p:nvPicPr>
        <p:blipFill>
          <a:blip r:embed="rId2"/>
          <a:srcRect/>
          <a:stretch>
            <a:fillRect/>
          </a:stretch>
        </p:blipFill>
        <p:spPr bwMode="auto">
          <a:xfrm>
            <a:off x="3538008" y="1417638"/>
            <a:ext cx="5292725"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Surveying the Digital Crime Scene</a:t>
            </a:r>
            <a:endParaRPr lang="sl-SI" dirty="0"/>
          </a:p>
        </p:txBody>
      </p:sp>
      <p:sp>
        <p:nvSpPr>
          <p:cNvPr id="3" name="Content Placeholder 2"/>
          <p:cNvSpPr>
            <a:spLocks noGrp="1"/>
          </p:cNvSpPr>
          <p:nvPr>
            <p:ph idx="1"/>
          </p:nvPr>
        </p:nvSpPr>
        <p:spPr>
          <a:xfrm>
            <a:off x="4535985" y="1600200"/>
            <a:ext cx="3961903" cy="1557867"/>
          </a:xfrm>
        </p:spPr>
        <p:txBody>
          <a:bodyPr>
            <a:normAutofit/>
          </a:bodyPr>
          <a:lstStyle/>
          <a:p>
            <a:r>
              <a:rPr lang="sl-SI" dirty="0" smtClean="0"/>
              <a:t>shut down</a:t>
            </a:r>
            <a:r>
              <a:rPr lang="en-US" dirty="0" smtClean="0"/>
              <a:t> the device</a:t>
            </a:r>
          </a:p>
          <a:p>
            <a:r>
              <a:rPr lang="en-US" dirty="0" smtClean="0"/>
              <a:t>record of device </a:t>
            </a:r>
            <a:r>
              <a:rPr lang="sl-SI" dirty="0" smtClean="0"/>
              <a:t>shut down</a:t>
            </a:r>
            <a:endParaRPr lang="en-US" dirty="0" smtClean="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pic>
        <p:nvPicPr>
          <p:cNvPr id="6" name="Picture 2" descr="C:\Users\Hariprasad\Desktop\Casey - DECC3E\Casey_DECC3E_Image_bank\Imagebank\JPG\f07-03-9780123742681.jpg"/>
          <p:cNvPicPr>
            <a:picLocks noChangeAspect="1" noChangeArrowheads="1"/>
          </p:cNvPicPr>
          <p:nvPr/>
        </p:nvPicPr>
        <p:blipFill>
          <a:blip r:embed="rId2"/>
          <a:srcRect/>
          <a:stretch>
            <a:fillRect/>
          </a:stretch>
        </p:blipFill>
        <p:spPr bwMode="auto">
          <a:xfrm>
            <a:off x="641350" y="1600200"/>
            <a:ext cx="3478213" cy="4876800"/>
          </a:xfrm>
          <a:prstGeom prst="rect">
            <a:avLst/>
          </a:prstGeom>
          <a:noFill/>
          <a:ln w="9525">
            <a:noFill/>
            <a:miter lim="800000"/>
            <a:headEnd/>
            <a:tailEnd/>
          </a:ln>
        </p:spPr>
      </p:pic>
      <p:pic>
        <p:nvPicPr>
          <p:cNvPr id="7" name="Picture 6"/>
          <p:cNvPicPr>
            <a:picLocks noChangeAspect="1"/>
          </p:cNvPicPr>
          <p:nvPr/>
        </p:nvPicPr>
        <p:blipFill>
          <a:blip r:embed="rId3"/>
          <a:stretch>
            <a:fillRect/>
          </a:stretch>
        </p:blipFill>
        <p:spPr>
          <a:xfrm>
            <a:off x="4286249" y="2768599"/>
            <a:ext cx="4434417" cy="3351357"/>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Surveying the Digital Crime Scene</a:t>
            </a:r>
            <a:endParaRPr lang="sl-SI" dirty="0"/>
          </a:p>
        </p:txBody>
      </p:sp>
      <p:sp>
        <p:nvSpPr>
          <p:cNvPr id="3" name="Content Placeholder 2"/>
          <p:cNvSpPr>
            <a:spLocks noGrp="1"/>
          </p:cNvSpPr>
          <p:nvPr>
            <p:ph idx="1"/>
          </p:nvPr>
        </p:nvSpPr>
        <p:spPr>
          <a:xfrm>
            <a:off x="618565" y="1600200"/>
            <a:ext cx="3724835" cy="4639235"/>
          </a:xfrm>
        </p:spPr>
        <p:txBody>
          <a:bodyPr>
            <a:normAutofit/>
          </a:bodyPr>
          <a:lstStyle/>
          <a:p>
            <a:r>
              <a:rPr lang="en-US" dirty="0" smtClean="0"/>
              <a:t>precise inventory of all devices and their characteristics</a:t>
            </a:r>
          </a:p>
          <a:p>
            <a:r>
              <a:rPr lang="en-US" dirty="0" smtClean="0"/>
              <a:t>password for access and encryption</a:t>
            </a:r>
          </a:p>
          <a:p>
            <a:endParaRPr lang="en-US" dirty="0" smtClean="0"/>
          </a:p>
          <a:p>
            <a:r>
              <a:rPr lang="en-US" dirty="0" smtClean="0"/>
              <a:t>recording findings in accordance with the plan</a:t>
            </a:r>
            <a:endParaRPr lang="en-US" dirty="0" smtClean="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pic>
        <p:nvPicPr>
          <p:cNvPr id="5" name="Picture 2" descr="C:\Users\Hariprasad\Desktop\Casey - DECC3E\Casey_DECC3E_Image_bank\Imagebank\JPG\f07-04-9780123742681.jpg"/>
          <p:cNvPicPr>
            <a:picLocks noChangeAspect="1" noChangeArrowheads="1"/>
          </p:cNvPicPr>
          <p:nvPr/>
        </p:nvPicPr>
        <p:blipFill>
          <a:blip r:embed="rId2"/>
          <a:srcRect/>
          <a:stretch>
            <a:fillRect/>
          </a:stretch>
        </p:blipFill>
        <p:spPr bwMode="auto">
          <a:xfrm>
            <a:off x="4779963" y="1743635"/>
            <a:ext cx="371792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Ograda noge 3"/>
          <p:cNvSpPr>
            <a:spLocks noGrp="1"/>
          </p:cNvSpPr>
          <p:nvPr>
            <p:ph type="ftr" sz="quarter" idx="10"/>
          </p:nvPr>
        </p:nvSpPr>
        <p:spPr>
          <a:xfrm>
            <a:off x="168275" y="6356350"/>
            <a:ext cx="2133600" cy="365125"/>
          </a:xfrm>
          <a:noFill/>
        </p:spPr>
        <p:txBody>
          <a:bodyPr/>
          <a:lstStyle/>
          <a:p>
            <a:r>
              <a:rPr lang="en-US" dirty="0"/>
              <a:t>Andrej </a:t>
            </a:r>
            <a:r>
              <a:rPr lang="en-US" dirty="0" err="1"/>
              <a:t>Brodnik</a:t>
            </a:r>
            <a:r>
              <a:rPr lang="en-US" dirty="0"/>
              <a:t>: Digital forensics</a:t>
            </a:r>
            <a:endParaRPr lang="en-US" dirty="0"/>
          </a:p>
        </p:txBody>
      </p:sp>
      <p:sp>
        <p:nvSpPr>
          <p:cNvPr id="67589" name="Rectangle 1026"/>
          <p:cNvSpPr>
            <a:spLocks noGrp="1" noChangeArrowheads="1"/>
          </p:cNvSpPr>
          <p:nvPr>
            <p:ph type="title"/>
          </p:nvPr>
        </p:nvSpPr>
        <p:spPr/>
        <p:txBody>
          <a:bodyPr>
            <a:normAutofit fontScale="90000"/>
          </a:bodyPr>
          <a:lstStyle/>
          <a:p>
            <a:r>
              <a:rPr lang="sl-SI" dirty="0" smtClean="0"/>
              <a:t>Preserving the Digital Crime Scene</a:t>
            </a:r>
            <a:endParaRPr lang="sl-SI" sz="1800" dirty="0"/>
          </a:p>
        </p:txBody>
      </p:sp>
      <p:sp>
        <p:nvSpPr>
          <p:cNvPr id="67590" name="Rectangle 1027"/>
          <p:cNvSpPr>
            <a:spLocks noGrp="1" noChangeArrowheads="1"/>
          </p:cNvSpPr>
          <p:nvPr>
            <p:ph type="body" idx="1"/>
          </p:nvPr>
        </p:nvSpPr>
        <p:spPr>
          <a:xfrm>
            <a:off x="618565" y="1600200"/>
            <a:ext cx="7878788" cy="4622800"/>
          </a:xfrm>
        </p:spPr>
        <p:txBody>
          <a:bodyPr>
            <a:normAutofit/>
          </a:bodyPr>
          <a:lstStyle/>
          <a:p>
            <a:pPr>
              <a:lnSpc>
                <a:spcPct val="85000"/>
              </a:lnSpc>
            </a:pPr>
            <a:r>
              <a:rPr lang="en-US" dirty="0" smtClean="0"/>
              <a:t>controlling entry points:</a:t>
            </a:r>
          </a:p>
          <a:p>
            <a:pPr lvl="1">
              <a:lnSpc>
                <a:spcPct val="85000"/>
              </a:lnSpc>
            </a:pPr>
            <a:r>
              <a:rPr lang="en-US" dirty="0" smtClean="0"/>
              <a:t>video surveillance equipment: disable to protect from outside invasion and saving the information recorded</a:t>
            </a:r>
          </a:p>
          <a:p>
            <a:pPr lvl="1">
              <a:lnSpc>
                <a:spcPct val="85000"/>
              </a:lnSpc>
            </a:pPr>
            <a:r>
              <a:rPr lang="en-US" dirty="0" smtClean="0"/>
              <a:t>(wireless) networks: disable to prevent remote access</a:t>
            </a:r>
          </a:p>
          <a:p>
            <a:pPr>
              <a:lnSpc>
                <a:spcPct val="85000"/>
              </a:lnSpc>
            </a:pPr>
            <a:r>
              <a:rPr lang="en-US" dirty="0" smtClean="0"/>
              <a:t>freezing the networked crime scene</a:t>
            </a:r>
            <a:endParaRPr lang="en-US" dirty="0" smtClean="0"/>
          </a:p>
          <a:p>
            <a:pPr lvl="1">
              <a:lnSpc>
                <a:spcPct val="85000"/>
              </a:lnSpc>
            </a:pPr>
            <a:r>
              <a:rPr lang="en-US" dirty="0" smtClean="0"/>
              <a:t>copy all evidence, make inventory list and save the evidence</a:t>
            </a:r>
          </a:p>
          <a:p>
            <a:pPr lvl="1">
              <a:lnSpc>
                <a:spcPct val="85000"/>
              </a:lnSpc>
            </a:pPr>
            <a:r>
              <a:rPr lang="en-US" dirty="0" smtClean="0"/>
              <a:t>securing remote data</a:t>
            </a:r>
          </a:p>
          <a:p>
            <a:pPr lvl="1">
              <a:lnSpc>
                <a:spcPct val="85000"/>
              </a:lnSpc>
            </a:pPr>
            <a:r>
              <a:rPr lang="en-US" dirty="0" smtClean="0"/>
              <a:t>securing non-digital evidence (</a:t>
            </a:r>
            <a:r>
              <a:rPr lang="sl-SI" dirty="0"/>
              <a:t>fingerprints and biological evidence</a:t>
            </a:r>
            <a:r>
              <a:rPr lang="en-US" dirty="0" smtClean="0"/>
              <a:t>)</a:t>
            </a:r>
          </a:p>
          <a:p>
            <a:pPr>
              <a:lnSpc>
                <a:spcPct val="85000"/>
              </a:lnSpc>
            </a:pPr>
            <a:endParaRPr lang="en-US"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Ograda noge 3"/>
          <p:cNvSpPr>
            <a:spLocks noGrp="1"/>
          </p:cNvSpPr>
          <p:nvPr>
            <p:ph type="ftr" sz="quarter" idx="10"/>
          </p:nvPr>
        </p:nvSpPr>
        <p:spPr>
          <a:xfrm>
            <a:off x="168275" y="6356350"/>
            <a:ext cx="2133600" cy="365125"/>
          </a:xfrm>
          <a:noFill/>
        </p:spPr>
        <p:txBody>
          <a:bodyPr/>
          <a:lstStyle/>
          <a:p>
            <a:r>
              <a:rPr lang="en-US" dirty="0"/>
              <a:t>Andrej </a:t>
            </a:r>
            <a:r>
              <a:rPr lang="en-US" dirty="0" err="1"/>
              <a:t>Brodnik</a:t>
            </a:r>
            <a:r>
              <a:rPr lang="en-US" dirty="0"/>
              <a:t>: Digital forensics</a:t>
            </a:r>
            <a:endParaRPr lang="en-US" dirty="0"/>
          </a:p>
        </p:txBody>
      </p:sp>
      <p:sp>
        <p:nvSpPr>
          <p:cNvPr id="67589" name="Rectangle 1026"/>
          <p:cNvSpPr>
            <a:spLocks noGrp="1" noChangeArrowheads="1"/>
          </p:cNvSpPr>
          <p:nvPr>
            <p:ph type="title"/>
          </p:nvPr>
        </p:nvSpPr>
        <p:spPr/>
        <p:txBody>
          <a:bodyPr>
            <a:normAutofit fontScale="90000"/>
          </a:bodyPr>
          <a:lstStyle/>
          <a:p>
            <a:r>
              <a:rPr lang="sl-SI" dirty="0"/>
              <a:t>Preserving the Digital Crime Scene</a:t>
            </a:r>
            <a:endParaRPr lang="sl-SI" sz="1800" dirty="0"/>
          </a:p>
        </p:txBody>
      </p:sp>
      <p:sp>
        <p:nvSpPr>
          <p:cNvPr id="67590" name="Rectangle 1027"/>
          <p:cNvSpPr>
            <a:spLocks noGrp="1" noChangeArrowheads="1"/>
          </p:cNvSpPr>
          <p:nvPr>
            <p:ph type="body" idx="1"/>
          </p:nvPr>
        </p:nvSpPr>
        <p:spPr>
          <a:xfrm>
            <a:off x="618565" y="1600200"/>
            <a:ext cx="7879323" cy="1286933"/>
          </a:xfrm>
        </p:spPr>
        <p:txBody>
          <a:bodyPr>
            <a:normAutofit/>
          </a:bodyPr>
          <a:lstStyle/>
          <a:p>
            <a:pPr>
              <a:lnSpc>
                <a:spcPct val="85000"/>
              </a:lnSpc>
            </a:pPr>
            <a:r>
              <a:rPr lang="sl-SI" dirty="0" smtClean="0"/>
              <a:t>preparing a plan for preservation of evidence</a:t>
            </a:r>
          </a:p>
          <a:p>
            <a:pPr>
              <a:lnSpc>
                <a:spcPct val="85000"/>
              </a:lnSpc>
            </a:pPr>
            <a:r>
              <a:rPr lang="sl-SI" dirty="0" smtClean="0"/>
              <a:t>remote preservation</a:t>
            </a:r>
            <a:endParaRPr lang="sl-SI" dirty="0" smtClean="0"/>
          </a:p>
        </p:txBody>
      </p:sp>
      <p:pic>
        <p:nvPicPr>
          <p:cNvPr id="7" name="Picture 6"/>
          <p:cNvPicPr>
            <a:picLocks noChangeAspect="1"/>
          </p:cNvPicPr>
          <p:nvPr/>
        </p:nvPicPr>
        <p:blipFill>
          <a:blip r:embed="rId2"/>
          <a:stretch>
            <a:fillRect/>
          </a:stretch>
        </p:blipFill>
        <p:spPr>
          <a:xfrm>
            <a:off x="271165" y="2754355"/>
            <a:ext cx="8651030" cy="3306461"/>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Ograda noge 3"/>
          <p:cNvSpPr>
            <a:spLocks noGrp="1"/>
          </p:cNvSpPr>
          <p:nvPr>
            <p:ph type="ftr" sz="quarter" idx="10"/>
          </p:nvPr>
        </p:nvSpPr>
        <p:spPr>
          <a:xfrm>
            <a:off x="168275" y="6356350"/>
            <a:ext cx="2133600" cy="365125"/>
          </a:xfrm>
          <a:noFill/>
        </p:spPr>
        <p:txBody>
          <a:bodyPr/>
          <a:lstStyle/>
          <a:p>
            <a:r>
              <a:rPr lang="en-US" dirty="0"/>
              <a:t>Andrej </a:t>
            </a:r>
            <a:r>
              <a:rPr lang="en-US" dirty="0" err="1"/>
              <a:t>Brodnik</a:t>
            </a:r>
            <a:r>
              <a:rPr lang="en-US" dirty="0"/>
              <a:t>: Digital forensics</a:t>
            </a:r>
            <a:endParaRPr lang="en-US" dirty="0"/>
          </a:p>
        </p:txBody>
      </p:sp>
      <p:sp>
        <p:nvSpPr>
          <p:cNvPr id="67589" name="Rectangle 1026"/>
          <p:cNvSpPr>
            <a:spLocks noGrp="1" noChangeArrowheads="1"/>
          </p:cNvSpPr>
          <p:nvPr>
            <p:ph type="title"/>
          </p:nvPr>
        </p:nvSpPr>
        <p:spPr/>
        <p:txBody>
          <a:bodyPr>
            <a:normAutofit fontScale="90000"/>
          </a:bodyPr>
          <a:lstStyle/>
          <a:p>
            <a:r>
              <a:rPr lang="sl-SI" dirty="0"/>
              <a:t>Preserving the Digital Crime Scene</a:t>
            </a:r>
            <a:endParaRPr lang="sl-SI" sz="1800" dirty="0"/>
          </a:p>
        </p:txBody>
      </p:sp>
      <p:sp>
        <p:nvSpPr>
          <p:cNvPr id="67590" name="Rectangle 1027"/>
          <p:cNvSpPr>
            <a:spLocks noGrp="1" noChangeArrowheads="1"/>
          </p:cNvSpPr>
          <p:nvPr>
            <p:ph type="body" idx="1"/>
          </p:nvPr>
        </p:nvSpPr>
        <p:spPr>
          <a:xfrm>
            <a:off x="618565" y="1600200"/>
            <a:ext cx="7879323" cy="4648200"/>
          </a:xfrm>
        </p:spPr>
        <p:txBody>
          <a:bodyPr>
            <a:normAutofit/>
          </a:bodyPr>
          <a:lstStyle/>
          <a:p>
            <a:pPr>
              <a:lnSpc>
                <a:spcPct val="85000"/>
              </a:lnSpc>
            </a:pPr>
            <a:r>
              <a:rPr lang="en-US" dirty="0" smtClean="0"/>
              <a:t>What about </a:t>
            </a:r>
            <a:r>
              <a:rPr lang="sl-SI" dirty="0" smtClean="0"/>
              <a:t>currently running</a:t>
            </a:r>
            <a:r>
              <a:rPr lang="en-US" dirty="0" smtClean="0"/>
              <a:t> devices?</a:t>
            </a:r>
          </a:p>
          <a:p>
            <a:pPr marL="349250" lvl="1" indent="-349250">
              <a:lnSpc>
                <a:spcPct val="85000"/>
              </a:lnSpc>
              <a:spcBef>
                <a:spcPts val="2000"/>
              </a:spcBef>
              <a:buClrTx/>
            </a:pPr>
            <a:r>
              <a:rPr lang="en-US" dirty="0" smtClean="0"/>
              <a:t>preserving information </a:t>
            </a:r>
            <a:r>
              <a:rPr lang="sl-SI" dirty="0" smtClean="0"/>
              <a:t>o</a:t>
            </a:r>
            <a:r>
              <a:rPr lang="en-US" dirty="0" smtClean="0"/>
              <a:t>n RAM is hard</a:t>
            </a:r>
          </a:p>
          <a:p>
            <a:pPr marL="349250" lvl="1" indent="-349250">
              <a:lnSpc>
                <a:spcPct val="85000"/>
              </a:lnSpc>
              <a:spcBef>
                <a:spcPts val="2000"/>
              </a:spcBef>
              <a:buClrTx/>
            </a:pPr>
            <a:r>
              <a:rPr lang="en-US" dirty="0" smtClean="0"/>
              <a:t>but:</a:t>
            </a:r>
          </a:p>
          <a:p>
            <a:pPr marL="631825" lvl="2" indent="-349250">
              <a:lnSpc>
                <a:spcPct val="85000"/>
              </a:lnSpc>
              <a:spcBef>
                <a:spcPts val="2000"/>
              </a:spcBef>
            </a:pPr>
            <a:r>
              <a:rPr lang="en-US" dirty="0" smtClean="0"/>
              <a:t>currently running processes give information about the intrusion into the system</a:t>
            </a:r>
          </a:p>
          <a:p>
            <a:pPr marL="631825" lvl="2" indent="-349250">
              <a:lnSpc>
                <a:spcPct val="85000"/>
              </a:lnSpc>
              <a:spcBef>
                <a:spcPts val="2000"/>
              </a:spcBef>
            </a:pPr>
            <a:r>
              <a:rPr lang="en-US" dirty="0" smtClean="0"/>
              <a:t>encrypted file system is connected and the password is entered</a:t>
            </a:r>
          </a:p>
          <a:p>
            <a:pPr marL="631825" lvl="2" indent="-349250">
              <a:lnSpc>
                <a:spcPct val="85000"/>
              </a:lnSpc>
              <a:spcBef>
                <a:spcPts val="2000"/>
              </a:spcBef>
            </a:pPr>
            <a:r>
              <a:rPr lang="en-US" dirty="0" smtClean="0"/>
              <a:t>unlocked </a:t>
            </a:r>
            <a:r>
              <a:rPr lang="en-US" dirty="0"/>
              <a:t>access to remote locations or services</a:t>
            </a:r>
            <a:endParaRPr lang="sl-SI" dirty="0" smtClean="0"/>
          </a:p>
          <a:p>
            <a:pPr marL="631825" lvl="2" indent="-349250">
              <a:lnSpc>
                <a:spcPct val="85000"/>
              </a:lnSpc>
              <a:spcBef>
                <a:spcPts val="2000"/>
              </a:spcBef>
            </a:pPr>
            <a:r>
              <a:rPr lang="sl-SI" dirty="0" smtClean="0"/>
              <a: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Ograda noge 3"/>
          <p:cNvSpPr>
            <a:spLocks noGrp="1"/>
          </p:cNvSpPr>
          <p:nvPr>
            <p:ph type="ftr" sz="quarter" idx="10"/>
          </p:nvPr>
        </p:nvSpPr>
        <p:spPr>
          <a:xfrm>
            <a:off x="168275" y="6356350"/>
            <a:ext cx="2133600" cy="365125"/>
          </a:xfrm>
          <a:noFill/>
        </p:spPr>
        <p:txBody>
          <a:bodyPr/>
          <a:lstStyle/>
          <a:p>
            <a:r>
              <a:rPr lang="en-US" dirty="0"/>
              <a:t>Andrej </a:t>
            </a:r>
            <a:r>
              <a:rPr lang="en-US" dirty="0" err="1"/>
              <a:t>Brodnik</a:t>
            </a:r>
            <a:r>
              <a:rPr lang="en-US" dirty="0"/>
              <a:t>: Digital forensics</a:t>
            </a:r>
            <a:endParaRPr lang="en-US" dirty="0"/>
          </a:p>
        </p:txBody>
      </p:sp>
      <p:sp>
        <p:nvSpPr>
          <p:cNvPr id="67589" name="Rectangle 1026"/>
          <p:cNvSpPr>
            <a:spLocks noGrp="1" noChangeArrowheads="1"/>
          </p:cNvSpPr>
          <p:nvPr>
            <p:ph type="title"/>
          </p:nvPr>
        </p:nvSpPr>
        <p:spPr/>
        <p:txBody>
          <a:bodyPr>
            <a:normAutofit fontScale="90000"/>
          </a:bodyPr>
          <a:lstStyle/>
          <a:p>
            <a:r>
              <a:rPr lang="sl-SI" dirty="0"/>
              <a:t>Preserving the Digital Crime Scene</a:t>
            </a:r>
            <a:endParaRPr lang="sl-SI" sz="1800" dirty="0"/>
          </a:p>
        </p:txBody>
      </p:sp>
      <p:sp>
        <p:nvSpPr>
          <p:cNvPr id="67590" name="Rectangle 1027"/>
          <p:cNvSpPr>
            <a:spLocks noGrp="1" noChangeArrowheads="1"/>
          </p:cNvSpPr>
          <p:nvPr>
            <p:ph type="body" idx="1"/>
          </p:nvPr>
        </p:nvSpPr>
        <p:spPr>
          <a:xfrm>
            <a:off x="618565" y="1600200"/>
            <a:ext cx="7879323" cy="1270000"/>
          </a:xfrm>
        </p:spPr>
        <p:txBody>
          <a:bodyPr>
            <a:normAutofit lnSpcReduction="10000"/>
          </a:bodyPr>
          <a:lstStyle/>
          <a:p>
            <a:pPr>
              <a:lnSpc>
                <a:spcPct val="85000"/>
              </a:lnSpc>
            </a:pPr>
            <a:r>
              <a:rPr lang="en-US" dirty="0" smtClean="0"/>
              <a:t>on currently running  we use conventional forensics tools </a:t>
            </a:r>
            <a:r>
              <a:rPr lang="en-US" dirty="0" smtClean="0"/>
              <a:t> (FTK)</a:t>
            </a:r>
          </a:p>
          <a:p>
            <a:pPr>
              <a:lnSpc>
                <a:spcPct val="85000"/>
              </a:lnSpc>
            </a:pPr>
            <a:r>
              <a:rPr lang="en-US" dirty="0" smtClean="0"/>
              <a:t>second principle of ACPO!!</a:t>
            </a:r>
            <a:endParaRPr lang="en-US" dirty="0" smtClean="0"/>
          </a:p>
        </p:txBody>
      </p:sp>
      <p:pic>
        <p:nvPicPr>
          <p:cNvPr id="5" name="Picture 2" descr="C:\Users\Hariprasad\Desktop\Casey - DECC3E\Casey_DECC3E_Image_bank\Imagebank\JPG\f07-06-9780123742681.jpg"/>
          <p:cNvPicPr>
            <a:picLocks noChangeAspect="1" noChangeArrowheads="1"/>
          </p:cNvPicPr>
          <p:nvPr/>
        </p:nvPicPr>
        <p:blipFill>
          <a:blip r:embed="rId2"/>
          <a:srcRect/>
          <a:stretch>
            <a:fillRect/>
          </a:stretch>
        </p:blipFill>
        <p:spPr bwMode="auto">
          <a:xfrm>
            <a:off x="3623733" y="2727853"/>
            <a:ext cx="5102754" cy="37967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Ograda noge 3"/>
          <p:cNvSpPr>
            <a:spLocks noGrp="1"/>
          </p:cNvSpPr>
          <p:nvPr>
            <p:ph type="ftr" sz="quarter" idx="10"/>
          </p:nvPr>
        </p:nvSpPr>
        <p:spPr>
          <a:xfrm>
            <a:off x="306388" y="6400800"/>
            <a:ext cx="2133600" cy="365125"/>
          </a:xfrm>
          <a:noFill/>
        </p:spPr>
        <p:txBody>
          <a:bodyPr/>
          <a:lstStyle/>
          <a:p>
            <a:r>
              <a:rPr lang="en-US" dirty="0"/>
              <a:t>Andrej </a:t>
            </a:r>
            <a:r>
              <a:rPr lang="en-US" dirty="0" err="1"/>
              <a:t>Brodnik</a:t>
            </a:r>
            <a:r>
              <a:rPr lang="en-US" dirty="0"/>
              <a:t>: Digital forensics</a:t>
            </a:r>
            <a:endParaRPr lang="en-US" dirty="0"/>
          </a:p>
        </p:txBody>
      </p:sp>
      <p:sp>
        <p:nvSpPr>
          <p:cNvPr id="80900" name="Rectangle 1026"/>
          <p:cNvSpPr>
            <a:spLocks noGrp="1" noChangeArrowheads="1"/>
          </p:cNvSpPr>
          <p:nvPr>
            <p:ph type="title"/>
          </p:nvPr>
        </p:nvSpPr>
        <p:spPr>
          <a:xfrm>
            <a:off x="641350" y="107576"/>
            <a:ext cx="3515783" cy="1310062"/>
          </a:xfrm>
        </p:spPr>
        <p:txBody>
          <a:bodyPr>
            <a:noAutofit/>
          </a:bodyPr>
          <a:lstStyle/>
          <a:p>
            <a:r>
              <a:rPr lang="sl-SI" sz="3200" dirty="0"/>
              <a:t>Preserving the Digital Crime Scene</a:t>
            </a:r>
            <a:endParaRPr lang="sl-SI" sz="1100" dirty="0"/>
          </a:p>
        </p:txBody>
      </p:sp>
      <p:sp>
        <p:nvSpPr>
          <p:cNvPr id="80901" name="Rectangle 1027"/>
          <p:cNvSpPr>
            <a:spLocks noGrp="1" noChangeArrowheads="1"/>
          </p:cNvSpPr>
          <p:nvPr>
            <p:ph type="body" idx="1"/>
          </p:nvPr>
        </p:nvSpPr>
        <p:spPr>
          <a:xfrm>
            <a:off x="423334" y="1664228"/>
            <a:ext cx="3733800" cy="4736571"/>
          </a:xfrm>
        </p:spPr>
        <p:txBody>
          <a:bodyPr>
            <a:normAutofit fontScale="92500" lnSpcReduction="10000"/>
          </a:bodyPr>
          <a:lstStyle/>
          <a:p>
            <a:pPr>
              <a:lnSpc>
                <a:spcPct val="85000"/>
              </a:lnSpc>
            </a:pPr>
            <a:r>
              <a:rPr lang="en-US" sz="2000" dirty="0" smtClean="0"/>
              <a:t>shut down the system</a:t>
            </a:r>
          </a:p>
          <a:p>
            <a:pPr>
              <a:lnSpc>
                <a:spcPct val="85000"/>
              </a:lnSpc>
            </a:pPr>
            <a:r>
              <a:rPr lang="en-US" sz="2000" dirty="0" smtClean="0"/>
              <a:t>disconnect power – where?</a:t>
            </a:r>
          </a:p>
          <a:p>
            <a:pPr lvl="1">
              <a:lnSpc>
                <a:spcPct val="85000"/>
              </a:lnSpc>
            </a:pPr>
            <a:r>
              <a:rPr lang="en-US" sz="1600" dirty="0" smtClean="0"/>
              <a:t>on PC case – </a:t>
            </a:r>
            <a:r>
              <a:rPr lang="en-US" sz="1600" dirty="0" smtClean="0">
                <a:solidFill>
                  <a:srgbClr val="FFFF00"/>
                </a:solidFill>
              </a:rPr>
              <a:t>why?</a:t>
            </a:r>
          </a:p>
          <a:p>
            <a:pPr>
              <a:lnSpc>
                <a:spcPct val="85000"/>
              </a:lnSpc>
            </a:pPr>
            <a:r>
              <a:rPr lang="en-US" sz="1800" dirty="0" smtClean="0"/>
              <a:t>removing the casing and viewing the interior</a:t>
            </a:r>
            <a:endParaRPr lang="sl-SI" sz="1800" dirty="0" smtClean="0"/>
          </a:p>
          <a:p>
            <a:pPr lvl="1">
              <a:lnSpc>
                <a:spcPct val="85000"/>
              </a:lnSpc>
            </a:pPr>
            <a:r>
              <a:rPr lang="en-US" sz="1600" dirty="0" smtClean="0"/>
              <a:t>missing parts, ..</a:t>
            </a:r>
            <a:r>
              <a:rPr lang="sl-SI" sz="1600" dirty="0" smtClean="0"/>
              <a:t>.</a:t>
            </a:r>
          </a:p>
          <a:p>
            <a:pPr>
              <a:lnSpc>
                <a:spcPct val="85000"/>
              </a:lnSpc>
            </a:pPr>
            <a:r>
              <a:rPr lang="en-US" sz="1800" dirty="0" smtClean="0"/>
              <a:t>disconnect power </a:t>
            </a:r>
            <a:r>
              <a:rPr lang="sl-SI" sz="1800" dirty="0" smtClean="0"/>
              <a:t>to</a:t>
            </a:r>
            <a:r>
              <a:rPr lang="en-US" sz="1800" dirty="0" smtClean="0"/>
              <a:t> the disks</a:t>
            </a:r>
            <a:endParaRPr lang="sl-SI" sz="1800" dirty="0" smtClean="0"/>
          </a:p>
          <a:p>
            <a:pPr>
              <a:lnSpc>
                <a:spcPct val="85000"/>
              </a:lnSpc>
            </a:pPr>
            <a:endParaRPr lang="sl-SI" sz="1800" dirty="0" smtClean="0"/>
          </a:p>
          <a:p>
            <a:pPr>
              <a:lnSpc>
                <a:spcPct val="85000"/>
              </a:lnSpc>
            </a:pPr>
            <a:r>
              <a:rPr lang="en-US" sz="1800" dirty="0" smtClean="0"/>
              <a:t>in all interventions</a:t>
            </a:r>
            <a:r>
              <a:rPr lang="sl-SI" sz="1800" dirty="0" smtClean="0"/>
              <a:t> be</a:t>
            </a:r>
            <a:r>
              <a:rPr lang="en-US" sz="1800" dirty="0" smtClean="0"/>
              <a:t> aware of the position of the situation </a:t>
            </a:r>
            <a:r>
              <a:rPr lang="sl-SI" sz="1800" dirty="0" smtClean="0"/>
              <a:t>:</a:t>
            </a:r>
          </a:p>
          <a:p>
            <a:pPr lvl="1">
              <a:lnSpc>
                <a:spcPct val="85000"/>
              </a:lnSpc>
            </a:pPr>
            <a:r>
              <a:rPr lang="en-US" sz="1600" dirty="0" smtClean="0"/>
              <a:t>shutting down a computer can cause an explosion</a:t>
            </a:r>
            <a:r>
              <a:rPr lang="sl-SI" sz="1600" dirty="0" smtClean="0"/>
              <a:t> </a:t>
            </a:r>
            <a:r>
              <a:rPr lang="en-US" sz="1600" dirty="0" smtClean="0">
                <a:sym typeface="Wingdings"/>
              </a:rPr>
              <a:t></a:t>
            </a:r>
          </a:p>
          <a:p>
            <a:pPr>
              <a:lnSpc>
                <a:spcPct val="85000"/>
              </a:lnSpc>
            </a:pPr>
            <a:r>
              <a:rPr lang="en-US" sz="1800" b="1" dirty="0" smtClean="0"/>
              <a:t>consider the offender‘s technical skill level</a:t>
            </a:r>
            <a:r>
              <a:rPr lang="en-US" sz="1800" dirty="0" smtClean="0">
                <a:sym typeface="Wingdings"/>
              </a:rPr>
              <a:t></a:t>
            </a:r>
            <a:endParaRPr lang="sl-SI" sz="1800" dirty="0" smtClean="0"/>
          </a:p>
          <a:p>
            <a:pPr>
              <a:lnSpc>
                <a:spcPct val="85000"/>
              </a:lnSpc>
              <a:buNone/>
            </a:pPr>
            <a:endParaRPr lang="sl-SI" sz="1800" dirty="0" smtClean="0"/>
          </a:p>
        </p:txBody>
      </p:sp>
      <p:pic>
        <p:nvPicPr>
          <p:cNvPr id="6" name="Picture 7" descr="C:\Documents and Settings\palaniv\Desktop\Imagebank\07\f07-07-9780123742681.jpg"/>
          <p:cNvPicPr>
            <a:picLocks noChangeAspect="1" noChangeArrowheads="1"/>
          </p:cNvPicPr>
          <p:nvPr/>
        </p:nvPicPr>
        <p:blipFill>
          <a:blip r:embed="rId2"/>
          <a:srcRect/>
          <a:stretch>
            <a:fillRect/>
          </a:stretch>
        </p:blipFill>
        <p:spPr bwMode="auto">
          <a:xfrm>
            <a:off x="4157134" y="263240"/>
            <a:ext cx="4766734" cy="61375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565" y="3213100"/>
            <a:ext cx="5255185" cy="3143250"/>
          </a:xfrm>
        </p:spPr>
        <p:txBody>
          <a:bodyPr>
            <a:normAutofit/>
          </a:bodyPr>
          <a:lstStyle/>
          <a:p>
            <a:r>
              <a:rPr lang="en-US" i="1" dirty="0" smtClean="0">
                <a:solidFill>
                  <a:srgbClr val="FFFF00"/>
                </a:solidFill>
              </a:rPr>
              <a:t>Challenge: Work with a colleague. The crime has taken place on his property. The evidence is a picture of the criminal </a:t>
            </a:r>
            <a:r>
              <a:rPr lang="en-US" i="1" dirty="0" err="1" smtClean="0">
                <a:solidFill>
                  <a:srgbClr val="FFFF00"/>
                </a:solidFill>
              </a:rPr>
              <a:t>Cefizl</a:t>
            </a:r>
            <a:r>
              <a:rPr lang="en-US" i="1" dirty="0" smtClean="0">
                <a:solidFill>
                  <a:srgbClr val="FFFF00"/>
                </a:solidFill>
              </a:rPr>
              <a:t> that your colleague hides somewhere. Make a plan for preservation of the crime scene and conduct an investigation. Afterwards replace the roles.</a:t>
            </a:r>
            <a:r>
              <a:rPr lang="en-US" dirty="0" smtClean="0">
                <a:solidFill>
                  <a:srgbClr val="FFFF00"/>
                </a:solidFill>
              </a:rPr>
              <a:t> </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a:t>: Digital forensics</a:t>
            </a:r>
            <a:endParaRPr lang="en-US" dirty="0"/>
          </a:p>
        </p:txBody>
      </p:sp>
      <p:pic>
        <p:nvPicPr>
          <p:cNvPr id="5" name="Picture 4"/>
          <p:cNvPicPr>
            <a:picLocks noChangeAspect="1"/>
          </p:cNvPicPr>
          <p:nvPr/>
        </p:nvPicPr>
        <p:blipFill>
          <a:blip r:embed="rId2"/>
          <a:stretch>
            <a:fillRect/>
          </a:stretch>
        </p:blipFill>
        <p:spPr>
          <a:xfrm>
            <a:off x="5873750" y="3213100"/>
            <a:ext cx="2857500" cy="2857500"/>
          </a:xfrm>
          <a:prstGeom prst="rect">
            <a:avLst/>
          </a:prstGeom>
        </p:spPr>
      </p:pic>
      <p:sp>
        <p:nvSpPr>
          <p:cNvPr id="6" name="Content Placeholder 2"/>
          <p:cNvSpPr txBox="1">
            <a:spLocks/>
          </p:cNvSpPr>
          <p:nvPr/>
        </p:nvSpPr>
        <p:spPr>
          <a:xfrm>
            <a:off x="770965" y="1641475"/>
            <a:ext cx="7878788" cy="1313392"/>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US" sz="2400" b="0" i="1" u="none" strike="noStrike" kern="1200" cap="none" spc="0" normalizeH="0" baseline="0" dirty="0" smtClean="0">
                <a:ln>
                  <a:noFill/>
                </a:ln>
                <a:solidFill>
                  <a:srgbClr val="FFFF00"/>
                </a:solidFill>
                <a:effectLst/>
                <a:uLnTx/>
                <a:uFillTx/>
                <a:latin typeface="+mn-lt"/>
                <a:ea typeface="+mn-ea"/>
                <a:cs typeface="+mn-cs"/>
              </a:rPr>
              <a:t>Challenge:</a:t>
            </a:r>
            <a:r>
              <a:rPr kumimoji="0" lang="en-US" sz="2400" b="0" i="1" u="none" strike="noStrike" kern="1200" cap="none" spc="0" normalizeH="0" dirty="0" smtClean="0">
                <a:ln>
                  <a:noFill/>
                </a:ln>
                <a:solidFill>
                  <a:srgbClr val="FFFF00"/>
                </a:solidFill>
                <a:effectLst/>
                <a:uLnTx/>
                <a:uFillTx/>
                <a:latin typeface="+mn-lt"/>
                <a:ea typeface="+mn-ea"/>
                <a:cs typeface="+mn-cs"/>
              </a:rPr>
              <a:t> Let‘s say there has been a crime in the lecture room, in the lobby, in a computer room, ... Make a plan for securing the digital crime scene.</a:t>
            </a:r>
            <a:endParaRPr kumimoji="0" lang="en-US" sz="2400" b="0" i="0" u="none" strike="noStrike" kern="1200" cap="none" spc="0" normalizeH="0" baseline="0" dirty="0" smtClean="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a:t>
            </a:r>
            <a:r>
              <a:rPr lang="sl-SI" dirty="0" smtClean="0"/>
              <a:t>D</a:t>
            </a:r>
            <a:r>
              <a:rPr lang="en-US" dirty="0" err="1" smtClean="0"/>
              <a:t>igital</a:t>
            </a:r>
            <a:r>
              <a:rPr lang="en-US" dirty="0" smtClean="0"/>
              <a:t> </a:t>
            </a:r>
            <a:r>
              <a:rPr lang="sl-SI" dirty="0" smtClean="0"/>
              <a:t>I</a:t>
            </a:r>
            <a:r>
              <a:rPr lang="en-US" dirty="0" err="1" smtClean="0"/>
              <a:t>nvestigation</a:t>
            </a:r>
            <a:endParaRPr lang="sl-SI" dirty="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pic>
        <p:nvPicPr>
          <p:cNvPr id="5" name="Picture 7" descr="C:\Documents and Settings\palaniv\Desktop\Imagebank\06\f06-01-9780123742681.jpg"/>
          <p:cNvPicPr>
            <a:picLocks noChangeAspect="1" noChangeArrowheads="1"/>
          </p:cNvPicPr>
          <p:nvPr/>
        </p:nvPicPr>
        <p:blipFill>
          <a:blip r:embed="rId2"/>
          <a:srcRect/>
          <a:stretch>
            <a:fillRect/>
          </a:stretch>
        </p:blipFill>
        <p:spPr bwMode="auto">
          <a:xfrm>
            <a:off x="641350" y="1833562"/>
            <a:ext cx="7924800" cy="4522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24731" y="2159000"/>
            <a:ext cx="6908800" cy="3949700"/>
          </a:xfrm>
          <a:prstGeom prst="rect">
            <a:avLst/>
          </a:prstGeom>
        </p:spPr>
      </p:pic>
      <p:sp>
        <p:nvSpPr>
          <p:cNvPr id="2" name="Title 1"/>
          <p:cNvSpPr>
            <a:spLocks noGrp="1"/>
          </p:cNvSpPr>
          <p:nvPr>
            <p:ph type="title"/>
          </p:nvPr>
        </p:nvSpPr>
        <p:spPr/>
        <p:txBody>
          <a:bodyPr>
            <a:normAutofit fontScale="90000"/>
          </a:bodyPr>
          <a:lstStyle/>
          <a:p>
            <a:r>
              <a:rPr lang="en-US" dirty="0" smtClean="0"/>
              <a:t>Digital </a:t>
            </a:r>
            <a:r>
              <a:rPr lang="sl-SI" dirty="0" smtClean="0"/>
              <a:t>I</a:t>
            </a:r>
            <a:r>
              <a:rPr lang="en-US" dirty="0" err="1" smtClean="0"/>
              <a:t>nvestigation</a:t>
            </a:r>
            <a:r>
              <a:rPr lang="en-US" dirty="0" smtClean="0"/>
              <a:t> </a:t>
            </a:r>
            <a:r>
              <a:rPr lang="sl-SI" dirty="0" smtClean="0"/>
              <a:t>P</a:t>
            </a:r>
            <a:r>
              <a:rPr lang="en-US" dirty="0" err="1" smtClean="0"/>
              <a:t>rocess</a:t>
            </a:r>
            <a:r>
              <a:rPr lang="en-US" dirty="0" smtClean="0"/>
              <a:t> </a:t>
            </a:r>
            <a:r>
              <a:rPr lang="sl-SI" dirty="0" smtClean="0"/>
              <a:t>M</a:t>
            </a:r>
            <a:r>
              <a:rPr lang="en-US" dirty="0" err="1" smtClean="0"/>
              <a:t>odels</a:t>
            </a:r>
            <a:r>
              <a:rPr lang="en-US" dirty="0" smtClean="0"/>
              <a:t> – Physical </a:t>
            </a:r>
            <a:r>
              <a:rPr lang="sl-SI" dirty="0" smtClean="0"/>
              <a:t>M</a:t>
            </a:r>
            <a:r>
              <a:rPr lang="en-US" dirty="0" err="1" smtClean="0"/>
              <a:t>odel</a:t>
            </a:r>
            <a:endParaRPr lang="en-US" dirty="0"/>
          </a:p>
        </p:txBody>
      </p:sp>
      <p:sp>
        <p:nvSpPr>
          <p:cNvPr id="3" name="Content Placeholder 2"/>
          <p:cNvSpPr>
            <a:spLocks noGrp="1"/>
          </p:cNvSpPr>
          <p:nvPr>
            <p:ph idx="1"/>
          </p:nvPr>
        </p:nvSpPr>
        <p:spPr>
          <a:xfrm>
            <a:off x="618565" y="1600201"/>
            <a:ext cx="7878788" cy="558799"/>
          </a:xfrm>
        </p:spPr>
        <p:txBody>
          <a:bodyPr>
            <a:normAutofit fontScale="85000" lnSpcReduction="10000"/>
          </a:bodyPr>
          <a:lstStyle/>
          <a:p>
            <a:r>
              <a:rPr lang="en-US" dirty="0" smtClean="0"/>
              <a:t>model with the more established investigative process (Carrier, 2003)</a:t>
            </a:r>
            <a:endParaRPr lang="en-US" dirty="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
        <p:nvSpPr>
          <p:cNvPr id="8" name="Rectangle 7"/>
          <p:cNvSpPr/>
          <p:nvPr/>
        </p:nvSpPr>
        <p:spPr>
          <a:xfrm>
            <a:off x="5260079" y="2599903"/>
            <a:ext cx="2673452" cy="30546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Digital </a:t>
            </a:r>
            <a:r>
              <a:rPr lang="sl-SI" dirty="0" smtClean="0"/>
              <a:t>I</a:t>
            </a:r>
            <a:r>
              <a:rPr lang="en-US" dirty="0" err="1" smtClean="0"/>
              <a:t>nvestigation</a:t>
            </a:r>
            <a:r>
              <a:rPr lang="en-US" dirty="0" smtClean="0"/>
              <a:t> </a:t>
            </a:r>
            <a:r>
              <a:rPr lang="sl-SI" dirty="0" smtClean="0"/>
              <a:t>P</a:t>
            </a:r>
            <a:r>
              <a:rPr lang="en-US" dirty="0" err="1" smtClean="0"/>
              <a:t>rocess</a:t>
            </a:r>
            <a:r>
              <a:rPr lang="en-US" dirty="0" smtClean="0"/>
              <a:t> </a:t>
            </a:r>
            <a:r>
              <a:rPr lang="sl-SI" dirty="0" smtClean="0"/>
              <a:t>M</a:t>
            </a:r>
            <a:r>
              <a:rPr lang="en-US" dirty="0" err="1" smtClean="0"/>
              <a:t>odels</a:t>
            </a:r>
            <a:r>
              <a:rPr lang="en-US" dirty="0" smtClean="0"/>
              <a:t> </a:t>
            </a:r>
            <a:r>
              <a:rPr lang="en-US" dirty="0"/>
              <a:t>– </a:t>
            </a:r>
            <a:r>
              <a:rPr lang="en-US" dirty="0" smtClean="0"/>
              <a:t>Staircase</a:t>
            </a:r>
            <a:r>
              <a:rPr lang="sl-SI" dirty="0" smtClean="0"/>
              <a:t> </a:t>
            </a:r>
            <a:r>
              <a:rPr lang="sl-SI" dirty="0"/>
              <a:t>M</a:t>
            </a:r>
            <a:r>
              <a:rPr lang="en-US" dirty="0" err="1" smtClean="0"/>
              <a:t>odel</a:t>
            </a:r>
            <a:endParaRPr lang="sl-SI" dirty="0"/>
          </a:p>
        </p:txBody>
      </p:sp>
      <p:sp>
        <p:nvSpPr>
          <p:cNvPr id="3" name="Content Placeholder 2"/>
          <p:cNvSpPr>
            <a:spLocks noGrp="1"/>
          </p:cNvSpPr>
          <p:nvPr>
            <p:ph idx="1"/>
          </p:nvPr>
        </p:nvSpPr>
        <p:spPr>
          <a:xfrm>
            <a:off x="618565" y="1600201"/>
            <a:ext cx="2319368" cy="4571999"/>
          </a:xfrm>
        </p:spPr>
        <p:txBody>
          <a:bodyPr>
            <a:normAutofit fontScale="85000" lnSpcReduction="20000"/>
          </a:bodyPr>
          <a:lstStyle/>
          <a:p>
            <a:r>
              <a:rPr lang="en-US" dirty="0" smtClean="0"/>
              <a:t>Casey &amp; Palmer, 2004</a:t>
            </a:r>
          </a:p>
          <a:p>
            <a:r>
              <a:rPr lang="en-US" dirty="0" smtClean="0"/>
              <a:t>digital investigators, forensic examiners and attorneys work together</a:t>
            </a:r>
          </a:p>
          <a:p>
            <a:r>
              <a:rPr lang="en-US" dirty="0" smtClean="0"/>
              <a:t>not a linear progression of events but it may be necessary to take certain steps more than once</a:t>
            </a:r>
            <a:endParaRPr lang="en-US" dirty="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pic>
        <p:nvPicPr>
          <p:cNvPr id="9" name="Picture 7" descr="C:\Documents and Settings\palaniv\Desktop\Imagebank\06\f06-02-9780123742681.jpg"/>
          <p:cNvPicPr>
            <a:picLocks noChangeAspect="1" noChangeArrowheads="1"/>
          </p:cNvPicPr>
          <p:nvPr/>
        </p:nvPicPr>
        <p:blipFill>
          <a:blip r:embed="rId2"/>
          <a:srcRect/>
          <a:stretch>
            <a:fillRect/>
          </a:stretch>
        </p:blipFill>
        <p:spPr bwMode="auto">
          <a:xfrm>
            <a:off x="2937933" y="1600201"/>
            <a:ext cx="5765800" cy="4571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Digital </a:t>
            </a:r>
            <a:r>
              <a:rPr lang="sl-SI" dirty="0" smtClean="0"/>
              <a:t>I</a:t>
            </a:r>
            <a:r>
              <a:rPr lang="en-US" dirty="0" err="1" smtClean="0"/>
              <a:t>nvestigation</a:t>
            </a:r>
            <a:r>
              <a:rPr lang="en-US" dirty="0" smtClean="0"/>
              <a:t> </a:t>
            </a:r>
            <a:r>
              <a:rPr lang="sl-SI" dirty="0" smtClean="0"/>
              <a:t>P</a:t>
            </a:r>
            <a:r>
              <a:rPr lang="en-US" dirty="0" err="1" smtClean="0"/>
              <a:t>rocess</a:t>
            </a:r>
            <a:r>
              <a:rPr lang="en-US" dirty="0" smtClean="0"/>
              <a:t> </a:t>
            </a:r>
            <a:r>
              <a:rPr lang="sl-SI" dirty="0" smtClean="0"/>
              <a:t>M</a:t>
            </a:r>
            <a:r>
              <a:rPr lang="en-US" dirty="0" err="1" smtClean="0"/>
              <a:t>odels</a:t>
            </a:r>
            <a:r>
              <a:rPr lang="en-US" dirty="0" smtClean="0"/>
              <a:t> </a:t>
            </a:r>
            <a:r>
              <a:rPr lang="en-US" dirty="0"/>
              <a:t>– </a:t>
            </a:r>
            <a:r>
              <a:rPr lang="en-US" dirty="0" smtClean="0"/>
              <a:t>Evidence Flow Model</a:t>
            </a:r>
            <a:endParaRPr lang="sl-SI" dirty="0"/>
          </a:p>
        </p:txBody>
      </p:sp>
      <p:sp>
        <p:nvSpPr>
          <p:cNvPr id="3" name="Content Placeholder 2"/>
          <p:cNvSpPr>
            <a:spLocks noGrp="1"/>
          </p:cNvSpPr>
          <p:nvPr>
            <p:ph idx="1"/>
          </p:nvPr>
        </p:nvSpPr>
        <p:spPr>
          <a:xfrm>
            <a:off x="618565" y="1600201"/>
            <a:ext cx="2319368" cy="4571999"/>
          </a:xfrm>
        </p:spPr>
        <p:txBody>
          <a:bodyPr>
            <a:normAutofit fontScale="92500" lnSpcReduction="20000"/>
          </a:bodyPr>
          <a:lstStyle/>
          <a:p>
            <a:r>
              <a:rPr lang="en-US" dirty="0" smtClean="0"/>
              <a:t>Ó </a:t>
            </a:r>
            <a:r>
              <a:rPr lang="en-US" dirty="0" err="1" smtClean="0"/>
              <a:t>Ciardhuáin</a:t>
            </a:r>
            <a:r>
              <a:rPr lang="en-US" dirty="0" smtClean="0"/>
              <a:t>, 2004</a:t>
            </a:r>
          </a:p>
          <a:p>
            <a:r>
              <a:rPr lang="en-US" dirty="0" smtClean="0"/>
              <a:t>goes beyond the steps required to preserve and examine digital evidence</a:t>
            </a:r>
          </a:p>
          <a:p>
            <a:r>
              <a:rPr lang="en-US" dirty="0"/>
              <a:t>completely </a:t>
            </a:r>
            <a:r>
              <a:rPr lang="en-US" dirty="0" smtClean="0"/>
              <a:t>describe</a:t>
            </a:r>
            <a:r>
              <a:rPr lang="sl-SI" dirty="0" smtClean="0"/>
              <a:t>s</a:t>
            </a:r>
            <a:r>
              <a:rPr lang="en-US" dirty="0" smtClean="0"/>
              <a:t> </a:t>
            </a:r>
            <a:r>
              <a:rPr lang="en-US" dirty="0"/>
              <a:t>the flow of information in a digital investigation</a:t>
            </a:r>
            <a:endParaRPr lang="en-US" dirty="0" smtClean="0"/>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pic>
        <p:nvPicPr>
          <p:cNvPr id="6" name="Picture 7" descr="C:\Documents and Settings\palaniv\Desktop\Imagebank\06\f06-03-9780123742681.jpg"/>
          <p:cNvPicPr>
            <a:picLocks noChangeAspect="1" noChangeArrowheads="1"/>
          </p:cNvPicPr>
          <p:nvPr/>
        </p:nvPicPr>
        <p:blipFill>
          <a:blip r:embed="rId2"/>
          <a:srcRect/>
          <a:stretch>
            <a:fillRect/>
          </a:stretch>
        </p:blipFill>
        <p:spPr bwMode="auto">
          <a:xfrm>
            <a:off x="2937933" y="1555750"/>
            <a:ext cx="5867400" cy="516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Digital </a:t>
            </a:r>
            <a:r>
              <a:rPr lang="en-US" dirty="0" smtClean="0"/>
              <a:t>Investigation Process Models </a:t>
            </a:r>
            <a:r>
              <a:rPr lang="en-US" dirty="0"/>
              <a:t>– </a:t>
            </a:r>
            <a:r>
              <a:rPr lang="en-US" dirty="0" err="1" smtClean="0"/>
              <a:t>Subphase</a:t>
            </a:r>
            <a:r>
              <a:rPr lang="en-US" dirty="0" smtClean="0"/>
              <a:t> Model</a:t>
            </a:r>
            <a:endParaRPr lang="sl-SI" dirty="0"/>
          </a:p>
        </p:txBody>
      </p:sp>
      <p:sp>
        <p:nvSpPr>
          <p:cNvPr id="3" name="Content Placeholder 2"/>
          <p:cNvSpPr>
            <a:spLocks noGrp="1"/>
          </p:cNvSpPr>
          <p:nvPr>
            <p:ph idx="1"/>
          </p:nvPr>
        </p:nvSpPr>
        <p:spPr>
          <a:xfrm>
            <a:off x="618565" y="1600201"/>
            <a:ext cx="7878788" cy="4756149"/>
          </a:xfrm>
        </p:spPr>
        <p:txBody>
          <a:bodyPr>
            <a:normAutofit fontScale="92500"/>
          </a:bodyPr>
          <a:lstStyle/>
          <a:p>
            <a:r>
              <a:rPr lang="sl-SI" dirty="0" smtClean="0"/>
              <a:t>Beebe &amp; Clark, 2005</a:t>
            </a:r>
          </a:p>
          <a:p>
            <a:r>
              <a:rPr lang="en-US" dirty="0"/>
              <a:t>a </a:t>
            </a:r>
            <a:r>
              <a:rPr lang="en-US" dirty="0" smtClean="0"/>
              <a:t>multilayered framework</a:t>
            </a:r>
            <a:r>
              <a:rPr lang="en-US" dirty="0"/>
              <a:t>, taking the steps common in other models and adding </a:t>
            </a:r>
            <a:r>
              <a:rPr lang="en-US" dirty="0" err="1"/>
              <a:t>subphases</a:t>
            </a:r>
            <a:r>
              <a:rPr lang="en-US" dirty="0"/>
              <a:t> with defined objectives to help investigators implement each step </a:t>
            </a:r>
            <a:r>
              <a:rPr lang="en-US" dirty="0" smtClean="0"/>
              <a:t>properly</a:t>
            </a:r>
            <a:endParaRPr lang="sl-SI" dirty="0" smtClean="0"/>
          </a:p>
          <a:p>
            <a:r>
              <a:rPr lang="en-US" dirty="0" smtClean="0"/>
              <a:t>main phases are:</a:t>
            </a:r>
          </a:p>
          <a:p>
            <a:pPr marL="806450" lvl="1" indent="-457200">
              <a:buFont typeface="+mj-lt"/>
              <a:buAutoNum type="arabicPeriod"/>
            </a:pPr>
            <a:r>
              <a:rPr lang="en-US" dirty="0" smtClean="0"/>
              <a:t>preparation</a:t>
            </a:r>
          </a:p>
          <a:p>
            <a:pPr marL="806450" lvl="1" indent="-457200">
              <a:buFont typeface="+mj-lt"/>
              <a:buAutoNum type="arabicPeriod"/>
            </a:pPr>
            <a:r>
              <a:rPr lang="en-US" dirty="0" smtClean="0"/>
              <a:t>incident response</a:t>
            </a:r>
          </a:p>
          <a:p>
            <a:pPr marL="806450" lvl="1" indent="-457200">
              <a:buFont typeface="+mj-lt"/>
              <a:buAutoNum type="arabicPeriod"/>
            </a:pPr>
            <a:r>
              <a:rPr lang="en-US" dirty="0" smtClean="0"/>
              <a:t>data collection</a:t>
            </a:r>
          </a:p>
          <a:p>
            <a:pPr marL="806450" lvl="1" indent="-457200">
              <a:buFont typeface="+mj-lt"/>
              <a:buAutoNum type="arabicPeriod"/>
            </a:pPr>
            <a:r>
              <a:rPr lang="en-US" dirty="0" smtClean="0"/>
              <a:t>data analysis</a:t>
            </a:r>
          </a:p>
          <a:p>
            <a:pPr marL="806450" lvl="1" indent="-457200">
              <a:buFont typeface="+mj-lt"/>
              <a:buAutoNum type="arabicPeriod"/>
            </a:pPr>
            <a:r>
              <a:rPr lang="en-US" dirty="0" smtClean="0"/>
              <a:t>findings presentation</a:t>
            </a:r>
          </a:p>
          <a:p>
            <a:pPr marL="806450" lvl="1" indent="-457200">
              <a:buFont typeface="+mj-lt"/>
              <a:buAutoNum type="arabicPeriod"/>
            </a:pPr>
            <a:r>
              <a:rPr lang="en-US" dirty="0" smtClean="0"/>
              <a:t>incident closure</a:t>
            </a:r>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Digital Investigation Process Models – </a:t>
            </a:r>
            <a:r>
              <a:rPr lang="en-US" dirty="0" err="1"/>
              <a:t>Subphase</a:t>
            </a:r>
            <a:r>
              <a:rPr lang="en-US" dirty="0"/>
              <a:t> Model</a:t>
            </a:r>
            <a:endParaRPr lang="sl-SI" dirty="0"/>
          </a:p>
        </p:txBody>
      </p:sp>
      <p:sp>
        <p:nvSpPr>
          <p:cNvPr id="3" name="Content Placeholder 2"/>
          <p:cNvSpPr>
            <a:spLocks noGrp="1"/>
          </p:cNvSpPr>
          <p:nvPr>
            <p:ph idx="1"/>
          </p:nvPr>
        </p:nvSpPr>
        <p:spPr>
          <a:xfrm>
            <a:off x="618565" y="1600202"/>
            <a:ext cx="7878788" cy="491066"/>
          </a:xfrm>
        </p:spPr>
        <p:txBody>
          <a:bodyPr>
            <a:normAutofit/>
          </a:bodyPr>
          <a:lstStyle/>
          <a:p>
            <a:r>
              <a:rPr lang="en-US" dirty="0" smtClean="0"/>
              <a:t>example: objectives for file system analysis</a:t>
            </a:r>
          </a:p>
        </p:txBody>
      </p:sp>
      <p:sp>
        <p:nvSpPr>
          <p:cNvPr id="4" name="Footer Placeholder 3"/>
          <p:cNvSpPr>
            <a:spLocks noGrp="1"/>
          </p:cNvSpPr>
          <p:nvPr>
            <p:ph type="ftr" sz="quarter" idx="11"/>
          </p:nvPr>
        </p:nvSpPr>
        <p:spPr/>
        <p:txBody>
          <a:bodyPr/>
          <a:lstStyle/>
          <a:p>
            <a:r>
              <a:rPr lang="en-US" dirty="0"/>
              <a:t>Andrej </a:t>
            </a:r>
            <a:r>
              <a:rPr lang="en-US" dirty="0" err="1"/>
              <a:t>Brodnik</a:t>
            </a:r>
            <a:r>
              <a:rPr lang="en-US" dirty="0"/>
              <a:t>: Digital forensics</a:t>
            </a:r>
            <a:endParaRPr lang="en-US" dirty="0"/>
          </a:p>
        </p:txBody>
      </p:sp>
      <p:sp>
        <p:nvSpPr>
          <p:cNvPr id="5" name="Content Placeholder 2"/>
          <p:cNvSpPr txBox="1">
            <a:spLocks/>
          </p:cNvSpPr>
          <p:nvPr/>
        </p:nvSpPr>
        <p:spPr>
          <a:xfrm>
            <a:off x="618565" y="2091268"/>
            <a:ext cx="3860654" cy="4254499"/>
          </a:xfrm>
          <a:prstGeom prst="rect">
            <a:avLst/>
          </a:prstGeom>
        </p:spPr>
        <p:txBody>
          <a:bodyPr vert="horz" lIns="91440" tIns="45720" rIns="91440" bIns="45720" rtlCol="0">
            <a:normAutofit fontScale="92500" lnSpcReduction="10000"/>
          </a:bodyPr>
          <a:lstStyle/>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a:tabLst/>
              <a:defRPr/>
            </a:pPr>
            <a:r>
              <a:rPr kumimoji="0" lang="en-US" sz="2200" b="0" i="0" u="none" strike="noStrike" kern="1200" cap="none" spc="0" normalizeH="0" baseline="0" noProof="0" dirty="0" smtClean="0">
                <a:ln>
                  <a:noFill/>
                </a:ln>
                <a:solidFill>
                  <a:schemeClr val="tx1"/>
                </a:solidFill>
                <a:effectLst/>
                <a:uLnTx/>
                <a:uFillTx/>
              </a:rPr>
              <a:t>reduce the amount of data</a:t>
            </a:r>
            <a:r>
              <a:rPr kumimoji="0" lang="en-US" sz="2200" b="0" i="0" u="none" strike="noStrike" kern="1200" cap="none" spc="0" normalizeH="0" noProof="0" dirty="0" smtClean="0">
                <a:ln>
                  <a:noFill/>
                </a:ln>
                <a:solidFill>
                  <a:schemeClr val="tx1"/>
                </a:solidFill>
                <a:effectLst/>
                <a:uLnTx/>
                <a:uFillTx/>
              </a:rPr>
              <a:t> to analyze</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a:tabLst/>
              <a:defRPr/>
            </a:pPr>
            <a:r>
              <a:rPr lang="en-US" sz="2200" baseline="0" dirty="0" smtClean="0"/>
              <a:t>assess</a:t>
            </a:r>
            <a:r>
              <a:rPr lang="en-US" sz="2200" dirty="0" smtClean="0"/>
              <a:t> the skill level of suspect(s)</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a:tabLst/>
              <a:defRPr/>
            </a:pPr>
            <a:r>
              <a:rPr kumimoji="0" lang="en-US" sz="2200" b="0" i="0" u="none" strike="noStrike" kern="1200" cap="none" spc="0" normalizeH="0" baseline="0" noProof="0" dirty="0" smtClean="0">
                <a:ln>
                  <a:noFill/>
                </a:ln>
                <a:solidFill>
                  <a:schemeClr val="tx1"/>
                </a:solidFill>
                <a:effectLst/>
                <a:uLnTx/>
                <a:uFillTx/>
              </a:rPr>
              <a:t>recover</a:t>
            </a:r>
            <a:r>
              <a:rPr kumimoji="0" lang="en-US" sz="2200" b="0" i="0" u="none" strike="noStrike" kern="1200" cap="none" spc="0" normalizeH="0" noProof="0" dirty="0" smtClean="0">
                <a:ln>
                  <a:noFill/>
                </a:ln>
                <a:solidFill>
                  <a:schemeClr val="tx1"/>
                </a:solidFill>
                <a:effectLst/>
                <a:uLnTx/>
                <a:uFillTx/>
              </a:rPr>
              <a:t> deleted files</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a:tabLst/>
              <a:defRPr/>
            </a:pPr>
            <a:r>
              <a:rPr lang="en-US" sz="2200" baseline="0" dirty="0" smtClean="0"/>
              <a:t>find</a:t>
            </a:r>
            <a:r>
              <a:rPr lang="en-US" sz="2200" dirty="0" smtClean="0"/>
              <a:t> relevant hidden data</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a:tabLst/>
              <a:defRPr/>
            </a:pPr>
            <a:r>
              <a:rPr kumimoji="0" lang="en-US" sz="2200" b="0" i="0" u="none" strike="noStrike" kern="1200" cap="none" spc="0" normalizeH="0" baseline="0" noProof="0" dirty="0" smtClean="0">
                <a:ln>
                  <a:noFill/>
                </a:ln>
                <a:solidFill>
                  <a:schemeClr val="tx1"/>
                </a:solidFill>
                <a:effectLst/>
                <a:uLnTx/>
                <a:uFillTx/>
              </a:rPr>
              <a:t>determine</a:t>
            </a:r>
            <a:r>
              <a:rPr kumimoji="0" lang="en-US" sz="2200" b="0" i="0" u="none" strike="noStrike" kern="1200" cap="none" spc="0" normalizeH="0" noProof="0" dirty="0" smtClean="0">
                <a:ln>
                  <a:noFill/>
                </a:ln>
                <a:solidFill>
                  <a:schemeClr val="tx1"/>
                </a:solidFill>
                <a:effectLst/>
                <a:uLnTx/>
                <a:uFillTx/>
              </a:rPr>
              <a:t> chronology of file activity</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a:tabLst/>
              <a:defRPr/>
            </a:pPr>
            <a:r>
              <a:rPr lang="en-US" sz="2200" baseline="0" dirty="0" smtClean="0"/>
              <a:t>recover</a:t>
            </a:r>
            <a:r>
              <a:rPr lang="en-US" sz="2200" dirty="0" smtClean="0"/>
              <a:t> relevant ASCII data</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a:tabLst/>
              <a:defRPr/>
            </a:pPr>
            <a:r>
              <a:rPr kumimoji="0" lang="en-US" sz="2200" b="0" i="0" u="none" strike="noStrike" kern="1200" cap="none" spc="0" normalizeH="0" baseline="0" noProof="0" dirty="0" smtClean="0">
                <a:ln>
                  <a:noFill/>
                </a:ln>
                <a:solidFill>
                  <a:schemeClr val="tx1"/>
                </a:solidFill>
                <a:effectLst/>
                <a:uLnTx/>
                <a:uFillTx/>
              </a:rPr>
              <a:t>recover</a:t>
            </a:r>
            <a:r>
              <a:rPr kumimoji="0" lang="en-US" sz="2200" b="0" i="0" u="none" strike="noStrike" kern="1200" cap="none" spc="0" normalizeH="0" noProof="0" dirty="0" smtClean="0">
                <a:ln>
                  <a:noFill/>
                </a:ln>
                <a:solidFill>
                  <a:schemeClr val="tx1"/>
                </a:solidFill>
                <a:effectLst/>
                <a:uLnTx/>
                <a:uFillTx/>
              </a:rPr>
              <a:t> relevant non-ASCII data</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a:tabLst/>
              <a:defRPr/>
            </a:pPr>
            <a:r>
              <a:rPr kumimoji="0" lang="en-US" sz="2200" b="0" i="0" u="none" strike="noStrike" kern="1200" cap="none" spc="0" normalizeH="0" baseline="0" noProof="0" dirty="0" smtClean="0">
                <a:ln>
                  <a:noFill/>
                </a:ln>
                <a:solidFill>
                  <a:schemeClr val="tx1"/>
                </a:solidFill>
                <a:effectLst/>
                <a:uLnTx/>
                <a:uFillTx/>
              </a:rPr>
              <a:t>ascertain Internet (non-e-mail)</a:t>
            </a:r>
            <a:r>
              <a:rPr kumimoji="0" lang="en-US" sz="2200" b="0" i="0" u="none" strike="noStrike" kern="1200" cap="none" spc="0" normalizeH="0" noProof="0" dirty="0" smtClean="0">
                <a:ln>
                  <a:noFill/>
                </a:ln>
                <a:solidFill>
                  <a:schemeClr val="tx1"/>
                </a:solidFill>
                <a:effectLst/>
                <a:uLnTx/>
                <a:uFillTx/>
              </a:rPr>
              <a:t> activity history</a:t>
            </a:r>
          </a:p>
        </p:txBody>
      </p:sp>
      <p:sp>
        <p:nvSpPr>
          <p:cNvPr id="6" name="Content Placeholder 2"/>
          <p:cNvSpPr txBox="1">
            <a:spLocks/>
          </p:cNvSpPr>
          <p:nvPr/>
        </p:nvSpPr>
        <p:spPr>
          <a:xfrm>
            <a:off x="4307602" y="2091268"/>
            <a:ext cx="4189751" cy="4265082"/>
          </a:xfrm>
          <a:prstGeom prst="rect">
            <a:avLst/>
          </a:prstGeom>
        </p:spPr>
        <p:txBody>
          <a:bodyPr vert="horz" lIns="91440" tIns="45720" rIns="91440" bIns="45720" rtlCol="0">
            <a:normAutofit/>
          </a:bodyPr>
          <a:lstStyle/>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startAt="9"/>
              <a:tabLst/>
              <a:defRPr/>
            </a:pPr>
            <a:r>
              <a:rPr kumimoji="0" lang="en-US" sz="1900" b="0" i="0" u="none" strike="noStrike" kern="1200" cap="none" spc="0" normalizeH="0" baseline="0" noProof="0" dirty="0" smtClean="0">
                <a:ln>
                  <a:noFill/>
                </a:ln>
                <a:solidFill>
                  <a:schemeClr val="tx1"/>
                </a:solidFill>
                <a:effectLst/>
                <a:uLnTx/>
                <a:uFillTx/>
              </a:rPr>
              <a:t>recover relevant e-mail and attachments</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startAt="9"/>
              <a:tabLst/>
              <a:defRPr/>
            </a:pPr>
            <a:r>
              <a:rPr kumimoji="0" lang="en-US" sz="1900" b="0" i="0" u="none" strike="noStrike" kern="1200" cap="none" spc="0" normalizeH="0" baseline="0" noProof="0" dirty="0" smtClean="0">
                <a:ln>
                  <a:noFill/>
                </a:ln>
                <a:solidFill>
                  <a:schemeClr val="tx1"/>
                </a:solidFill>
                <a:effectLst/>
                <a:uLnTx/>
                <a:uFillTx/>
              </a:rPr>
              <a:t>recover</a:t>
            </a:r>
            <a:r>
              <a:rPr kumimoji="0" lang="en-US" sz="1900" b="0" i="0" u="none" strike="noStrike" kern="1200" cap="none" spc="0" normalizeH="0" noProof="0" dirty="0" smtClean="0">
                <a:ln>
                  <a:noFill/>
                </a:ln>
                <a:solidFill>
                  <a:schemeClr val="tx1"/>
                </a:solidFill>
                <a:effectLst/>
                <a:uLnTx/>
                <a:uFillTx/>
              </a:rPr>
              <a:t> relevant „personal organizer“ data (calendar, address books, ...)</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startAt="9"/>
              <a:tabLst/>
              <a:defRPr/>
            </a:pPr>
            <a:r>
              <a:rPr lang="en-US" sz="1900" baseline="0" dirty="0" smtClean="0"/>
              <a:t>recover printed documents</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startAt="9"/>
              <a:tabLst/>
              <a:defRPr/>
            </a:pPr>
            <a:r>
              <a:rPr kumimoji="0" lang="en-US" sz="1900" b="0" i="0" u="none" strike="noStrike" kern="1200" cap="none" spc="0" normalizeH="0" noProof="0" dirty="0" smtClean="0">
                <a:ln>
                  <a:noFill/>
                </a:ln>
                <a:solidFill>
                  <a:schemeClr val="tx1"/>
                </a:solidFill>
                <a:effectLst/>
                <a:uLnTx/>
                <a:uFillTx/>
              </a:rPr>
              <a:t>identify relevant software applications and configurations</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startAt="9"/>
              <a:tabLst/>
              <a:defRPr/>
            </a:pPr>
            <a:r>
              <a:rPr lang="en-US" sz="1900" baseline="0" dirty="0" smtClean="0"/>
              <a:t>find</a:t>
            </a:r>
            <a:r>
              <a:rPr lang="en-US" sz="1900" dirty="0" smtClean="0"/>
              <a:t> evidence of unauthorized system modification</a:t>
            </a:r>
            <a:r>
              <a:rPr lang="sl-SI" sz="1900" dirty="0" smtClean="0"/>
              <a:t> </a:t>
            </a:r>
            <a:r>
              <a:rPr lang="en-US" sz="1900" dirty="0" smtClean="0"/>
              <a:t>(malware)</a:t>
            </a:r>
          </a:p>
          <a:p>
            <a:pPr marL="806450" marR="0" lvl="1" indent="-457200" algn="l" defTabSz="914400" rtl="0" eaLnBrk="1" fontAlgn="auto" latinLnBrk="0" hangingPunct="1">
              <a:lnSpc>
                <a:spcPct val="100000"/>
              </a:lnSpc>
              <a:spcBef>
                <a:spcPts val="600"/>
              </a:spcBef>
              <a:spcAft>
                <a:spcPts val="0"/>
              </a:spcAft>
              <a:buClr>
                <a:schemeClr val="tx1">
                  <a:lumMod val="65000"/>
                </a:schemeClr>
              </a:buClr>
              <a:buSzTx/>
              <a:buFont typeface="+mj-lt"/>
              <a:buAutoNum type="arabicPeriod" startAt="9"/>
              <a:tabLst/>
              <a:defRPr/>
            </a:pPr>
            <a:r>
              <a:rPr kumimoji="0" lang="en-US" sz="1900" b="0" i="0" u="none" strike="noStrike" kern="1200" cap="none" spc="0" normalizeH="0" baseline="0" noProof="0" dirty="0" smtClean="0">
                <a:ln>
                  <a:noFill/>
                </a:ln>
                <a:solidFill>
                  <a:schemeClr val="tx1"/>
                </a:solidFill>
                <a:effectLst/>
                <a:uLnTx/>
                <a:uFillTx/>
              </a:rPr>
              <a:t>reconstruct</a:t>
            </a:r>
            <a:r>
              <a:rPr kumimoji="0" lang="en-US" sz="1900" b="0" i="0" u="none" strike="noStrike" kern="1200" cap="none" spc="0" normalizeH="0" noProof="0" dirty="0" smtClean="0">
                <a:ln>
                  <a:noFill/>
                </a:ln>
                <a:solidFill>
                  <a:schemeClr val="tx1"/>
                </a:solidFill>
                <a:effectLst/>
                <a:uLnTx/>
                <a:uFillTx/>
              </a:rPr>
              <a:t> network-based events</a:t>
            </a:r>
            <a:endParaRPr kumimoji="0" lang="en-US" sz="1900" b="0" i="0" u="none" strike="noStrike" kern="1200" cap="none" spc="0" normalizeH="0" baseline="0" noProof="0" dirty="0" smtClean="0">
              <a:ln>
                <a:noFill/>
              </a:ln>
              <a:solidFill>
                <a:schemeClr val="tx1"/>
              </a:solidFill>
              <a:effectLst/>
              <a:uLnTx/>
              <a:uFillTx/>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hibit">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Exhibit">
      <a:majorFont>
        <a:latin typeface="Corbel"/>
        <a:ea typeface=""/>
        <a:cs typeface=""/>
        <a:font script="Jpan" typeface="ＭＳ Ｐゴシック"/>
      </a:majorFont>
      <a:minorFont>
        <a:latin typeface="Corbel"/>
        <a:ea typeface=""/>
        <a:cs typeface=""/>
        <a:font script="Jpan" typeface="ＭＳ Ｐゴシック"/>
      </a:minorFont>
    </a:fontScheme>
    <a:fmtScheme name="Exhibit">
      <a:fillStyleLst>
        <a:solidFill>
          <a:schemeClr val="phClr"/>
        </a:solidFill>
        <a:gradFill rotWithShape="1">
          <a:gsLst>
            <a:gs pos="0">
              <a:schemeClr val="phClr">
                <a:tint val="100000"/>
                <a:shade val="50000"/>
                <a:satMod val="110000"/>
                <a:lumMod val="70000"/>
              </a:schemeClr>
            </a:gs>
            <a:gs pos="50000">
              <a:schemeClr val="phClr">
                <a:tint val="80000"/>
                <a:satMod val="135000"/>
              </a:schemeClr>
            </a:gs>
            <a:gs pos="100000">
              <a:schemeClr val="phClr">
                <a:tint val="30000"/>
                <a:satMod val="150000"/>
              </a:schemeClr>
            </a:gs>
          </a:gsLst>
          <a:lin ang="16200000" scaled="1"/>
        </a:gradFill>
        <a:gradFill rotWithShape="1">
          <a:gsLst>
            <a:gs pos="0">
              <a:schemeClr val="phClr">
                <a:shade val="50000"/>
                <a:satMod val="110000"/>
                <a:lumMod val="70000"/>
              </a:schemeClr>
            </a:gs>
            <a:gs pos="65000">
              <a:schemeClr val="phClr">
                <a:shade val="90000"/>
                <a:satMod val="200000"/>
                <a:lumMod val="110000"/>
              </a:schemeClr>
            </a:gs>
            <a:gs pos="100000">
              <a:schemeClr val="phClr">
                <a:tint val="90000"/>
                <a:shade val="100000"/>
                <a:satMod val="250000"/>
                <a:lumMod val="150000"/>
              </a:schemeClr>
            </a:gs>
          </a:gsLst>
          <a:lin ang="16200000" scaled="1"/>
        </a:gradFill>
      </a:fillStyleLst>
      <a:lnStyleLst>
        <a:ln w="31750" cap="flat" cmpd="sng" algn="ctr">
          <a:solidFill>
            <a:schemeClr val="phClr">
              <a:satMod val="105000"/>
            </a:schemeClr>
          </a:solidFill>
          <a:prstDash val="solid"/>
        </a:ln>
        <a:ln w="50800" cap="flat" cmpd="sng" algn="ctr">
          <a:solidFill>
            <a:schemeClr val="phClr">
              <a:alpha val="95000"/>
            </a:schemeClr>
          </a:solidFill>
          <a:prstDash val="solid"/>
        </a:ln>
        <a:ln w="50800" cap="flat" cmpd="sng" algn="ctr">
          <a:solidFill>
            <a:schemeClr val="phClr">
              <a:alpha val="90000"/>
            </a:schemeClr>
          </a:solidFill>
          <a:prstDash val="solid"/>
        </a:ln>
      </a:lnStyleLst>
      <a:effectStyleLst>
        <a:effectStyle>
          <a:effectLst/>
        </a:effectStyle>
        <a:effectStyle>
          <a:effectLst>
            <a:reflection blurRad="12700" stA="25000" endPos="15000" dist="50800" dir="5400000" sy="-100000" rotWithShape="0"/>
          </a:effectLst>
        </a:effectStyle>
        <a:effectStyle>
          <a:effectLst>
            <a:innerShdw blurRad="76200" dist="25400" dir="5400000">
              <a:srgbClr val="FFFFFF">
                <a:alpha val="50000"/>
              </a:srgbClr>
            </a:innerShdw>
            <a:outerShdw blurRad="254000" dist="254000" dir="5400000" sx="90000" sy="-30000" rotWithShape="0">
              <a:srgbClr val="000000">
                <a:alpha val="25000"/>
              </a:srgbClr>
            </a:outerShdw>
          </a:effectLst>
          <a:scene3d>
            <a:camera prst="orthographicFront">
              <a:rot lat="0" lon="0" rev="0"/>
            </a:camera>
            <a:lightRig rig="twoPt" dir="t">
              <a:rot lat="0" lon="0" rev="54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70000"/>
                <a:satMod val="120000"/>
                <a:lumMod val="30000"/>
              </a:schemeClr>
              <a:schemeClr val="phClr">
                <a:tint val="70000"/>
                <a:satMod val="500000"/>
                <a:lumMod val="5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Exhibit.thmx</Template>
  <TotalTime>28075</TotalTime>
  <Words>2090</Words>
  <Application>Microsoft Office PowerPoint</Application>
  <PresentationFormat>On-screen Show (4:3)</PresentationFormat>
  <Paragraphs>256</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Exhibit</vt:lpstr>
      <vt:lpstr>Digital forensics</vt:lpstr>
      <vt:lpstr>Conducting Digital investigations</vt:lpstr>
      <vt:lpstr>Steps of Digital Investigation</vt:lpstr>
      <vt:lpstr>Steps of Digital Investigation</vt:lpstr>
      <vt:lpstr>Digital Investigation Process Models – Physical Model</vt:lpstr>
      <vt:lpstr>Digital Investigation Process Models – Staircase Model</vt:lpstr>
      <vt:lpstr>Digital Investigation Process Models – Evidence Flow Model</vt:lpstr>
      <vt:lpstr>Digital Investigation Process Models – Subphase Model</vt:lpstr>
      <vt:lpstr>Digital Investigation Process Models – Subphase Model</vt:lpstr>
      <vt:lpstr>Digital Investigation Process Models – Roles and Responsibilities Model</vt:lpstr>
      <vt:lpstr>Data Acquisition</vt:lpstr>
      <vt:lpstr>Applying the Scientific Method in Digital Investigations</vt:lpstr>
      <vt:lpstr>Scientific method</vt:lpstr>
      <vt:lpstr>PowerPoint Presentation</vt:lpstr>
      <vt:lpstr>Preparation for Digital Investigation</vt:lpstr>
      <vt:lpstr>Survey of a Crime Scene</vt:lpstr>
      <vt:lpstr>Preservation of Evidence</vt:lpstr>
      <vt:lpstr>Examination</vt:lpstr>
      <vt:lpstr>Analysis</vt:lpstr>
      <vt:lpstr>Analysis</vt:lpstr>
      <vt:lpstr>Reporting and Testimony</vt:lpstr>
      <vt:lpstr>PowerPoint Presentation</vt:lpstr>
      <vt:lpstr>Handling a Digital Crime Scene</vt:lpstr>
      <vt:lpstr>Handling a Digital Crime Scene</vt:lpstr>
      <vt:lpstr>Fundamental Principles</vt:lpstr>
      <vt:lpstr>Fundamental Principles</vt:lpstr>
      <vt:lpstr>Authorization</vt:lpstr>
      <vt:lpstr>Authorization</vt:lpstr>
      <vt:lpstr>Preparing to handle digital crime scenes</vt:lpstr>
      <vt:lpstr>Preparing to handle digital crime scenes – ACPO Guide</vt:lpstr>
      <vt:lpstr>Surveying the Digital Crime Scene</vt:lpstr>
      <vt:lpstr>Surveying the Digital Crime Scene</vt:lpstr>
      <vt:lpstr>Surveying the Digital Crime Scene</vt:lpstr>
      <vt:lpstr>Preserving the Digital Crime Scene</vt:lpstr>
      <vt:lpstr>Preserving the Digital Crime Scene</vt:lpstr>
      <vt:lpstr>Preserving the Digital Crime Scene</vt:lpstr>
      <vt:lpstr>Preserving the Digital Crime Scene</vt:lpstr>
      <vt:lpstr>Preserving the Digital Crime Scene</vt:lpstr>
      <vt:lpstr>PowerPoint Presentation</vt:lpstr>
    </vt:vector>
  </TitlesOfParts>
  <Company>UL FRI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Digitalna forenzika</dc:title>
  <dc:creator>Andrej (Andy) Brodnik</dc:creator>
  <cp:lastModifiedBy>Mirjam</cp:lastModifiedBy>
  <cp:revision>1030</cp:revision>
  <cp:lastPrinted>2012-03-01T22:51:30Z</cp:lastPrinted>
  <dcterms:created xsi:type="dcterms:W3CDTF">2013-02-23T21:37:44Z</dcterms:created>
  <dcterms:modified xsi:type="dcterms:W3CDTF">2018-04-09T10:53:57Z</dcterms:modified>
</cp:coreProperties>
</file>