
<file path=[Content_Types].xml><?xml version="1.0" encoding="utf-8"?>
<Types xmlns="http://schemas.openxmlformats.org/package/2006/content-types">
  <Override PartName="/ppt/slides/slide12.xml" ContentType="application/vnd.openxmlformats-officedocument.presentationml.slide+xml"/>
  <Override PartName="/ppt/slideLayouts/slideLayout8.xml" ContentType="application/vnd.openxmlformats-officedocument.presentationml.slideLayout+xml"/>
  <Override PartName="/ppt/embeddings/oleObject4.bin" ContentType="application/vnd.openxmlformats-officedocument.oleObject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diagrams/colors1.xml" ContentType="application/vnd.openxmlformats-officedocument.drawingml.diagramColors+xml"/>
  <Override PartName="/ppt/slides/slide30.xml" ContentType="application/vnd.openxmlformats-officedocument.presentationml.slide+xml"/>
  <Override PartName="/docProps/app.xml" ContentType="application/vnd.openxmlformats-officedocument.extended-properties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diagrams/layout1.xml" ContentType="application/vnd.openxmlformats-officedocument.drawingml.diagramLayout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embeddings/oleObject2.bin" ContentType="application/vnd.openxmlformats-officedocument.oleObject"/>
  <Override PartName="/ppt/embeddings/oleObject6.bin" ContentType="application/vnd.openxmlformats-officedocument.oleObject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wmf" ContentType="image/x-wmf"/>
  <Override PartName="/ppt/diagrams/data1.xml" ContentType="application/vnd.openxmlformats-officedocument.drawingml.diagramData+xml"/>
  <Override PartName="/ppt/slides/slide25.xml" ContentType="application/vnd.openxmlformats-officedocument.presentationml.slide+xml"/>
  <Override PartName="/ppt/embeddings/oleObject5.bin" ContentType="application/vnd.openxmlformats-officedocument.oleObject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40.xml" ContentType="application/vnd.openxmlformats-officedocument.presentationml.slide+xml"/>
  <Override PartName="/ppt/slides/slide14.xml" ContentType="application/vnd.openxmlformats-officedocument.presentationml.slide+xml"/>
  <Override PartName="/ppt/embeddings/oleObject1.bin" ContentType="application/vnd.openxmlformats-officedocument.oleObject"/>
  <Override PartName="/ppt/slides/slide3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embeddings/oleObject3.bin" ContentType="application/vnd.openxmlformats-officedocument.oleObject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diagrams/quickStyle1.xml" ContentType="application/vnd.openxmlformats-officedocument.drawingml.diagramStyle+xml"/>
  <Override PartName="/ppt/embeddings/oleObject7.bin" ContentType="application/vnd.openxmlformats-officedocument.oleObject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37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3.xml" ContentType="application/vnd.openxmlformats-officedocument.presentationml.slide+xml"/>
  <Override PartName="/ppt/presProps.xml" ContentType="application/vnd.openxmlformats-officedocument.presentationml.presProps+xml"/>
  <Default Extension="jpeg" ContentType="image/jpeg"/>
  <Default Extension="vml" ContentType="application/vnd.openxmlformats-officedocument.vmlDrawin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7.xml" ContentType="application/vnd.openxmlformats-officedocument.presentationml.slide+xml"/>
  <Override PartName="/ppt/slideLayouts/slideLayout11.xml" ContentType="application/vnd.openxmlformats-officedocument.presentationml.slideLayout+xml"/>
  <Override PartName="/ppt/embeddings/oleObject9.bin" ContentType="application/vnd.openxmlformats-officedocument.oleObject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31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embeddings/oleObject8.bin" ContentType="application/vnd.openxmlformats-officedocument.oleObject"/>
  <Override PartName="/ppt/diagrams/drawing1.xml" ContentType="application/vnd.ms-office.drawingml.diagramDrawing+xml"/>
  <Override PartName="/ppt/slides/slide24.xml" ContentType="application/vnd.openxmlformats-officedocument.presentationml.slide+xml"/>
  <Override PartName="/ppt/slides/slide39.xml" ContentType="application/vnd.openxmlformats-officedocument.presentationml.slide+xml"/>
  <Override PartName="/ppt/slides/slide32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38.xml" ContentType="application/vnd.openxmlformats-officedocument.presentationml.slide+xml"/>
  <Default Extension="gif" ContentType="image/gif"/>
  <Override PartName="/ppt/slides/slide19.xml" ContentType="application/vnd.openxmlformats-officedocument.presentationml.slide+xml"/>
  <Override PartName="/ppt/slides/slide41.xml" ContentType="application/vnd.openxmlformats-officedocument.presentationml.slide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912" r:id="rId1"/>
  </p:sldMasterIdLst>
  <p:notesMasterIdLst>
    <p:notesMasterId r:id="rId43"/>
  </p:notesMasterIdLst>
  <p:handoutMasterIdLst>
    <p:handoutMasterId r:id="rId44"/>
  </p:handoutMasterIdLst>
  <p:sldIdLst>
    <p:sldId id="256" r:id="rId2"/>
    <p:sldId id="355" r:id="rId3"/>
    <p:sldId id="427" r:id="rId4"/>
    <p:sldId id="411" r:id="rId5"/>
    <p:sldId id="409" r:id="rId6"/>
    <p:sldId id="410" r:id="rId7"/>
    <p:sldId id="412" r:id="rId8"/>
    <p:sldId id="429" r:id="rId9"/>
    <p:sldId id="413" r:id="rId10"/>
    <p:sldId id="430" r:id="rId11"/>
    <p:sldId id="449" r:id="rId12"/>
    <p:sldId id="431" r:id="rId13"/>
    <p:sldId id="417" r:id="rId14"/>
    <p:sldId id="450" r:id="rId15"/>
    <p:sldId id="418" r:id="rId16"/>
    <p:sldId id="433" r:id="rId17"/>
    <p:sldId id="419" r:id="rId18"/>
    <p:sldId id="432" r:id="rId19"/>
    <p:sldId id="420" r:id="rId20"/>
    <p:sldId id="434" r:id="rId21"/>
    <p:sldId id="437" r:id="rId22"/>
    <p:sldId id="451" r:id="rId23"/>
    <p:sldId id="452" r:id="rId24"/>
    <p:sldId id="436" r:id="rId25"/>
    <p:sldId id="435" r:id="rId26"/>
    <p:sldId id="421" r:id="rId27"/>
    <p:sldId id="422" r:id="rId28"/>
    <p:sldId id="423" r:id="rId29"/>
    <p:sldId id="424" r:id="rId30"/>
    <p:sldId id="438" r:id="rId31"/>
    <p:sldId id="425" r:id="rId32"/>
    <p:sldId id="439" r:id="rId33"/>
    <p:sldId id="440" r:id="rId34"/>
    <p:sldId id="445" r:id="rId35"/>
    <p:sldId id="441" r:id="rId36"/>
    <p:sldId id="446" r:id="rId37"/>
    <p:sldId id="442" r:id="rId38"/>
    <p:sldId id="443" r:id="rId39"/>
    <p:sldId id="447" r:id="rId40"/>
    <p:sldId id="426" r:id="rId41"/>
    <p:sldId id="277" r:id="rId42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3" frameSlides="1"/>
  <p:clrMru>
    <a:srgbClr val="FFC000"/>
    <a:srgbClr val="0F6FC6"/>
    <a:srgbClr val="F3E7FF"/>
    <a:srgbClr val="E8D1FF"/>
    <a:srgbClr val="E9F54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6129" autoAdjust="0"/>
    <p:restoredTop sz="94660"/>
  </p:normalViewPr>
  <p:slideViewPr>
    <p:cSldViewPr>
      <p:cViewPr varScale="1">
        <p:scale>
          <a:sx n="148" d="100"/>
          <a:sy n="148" d="100"/>
        </p:scale>
        <p:origin x="-11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9" Type="http://schemas.openxmlformats.org/officeDocument/2006/relationships/slide" Target="slides/slide38.xml"/><Relationship Id="rId7" Type="http://schemas.openxmlformats.org/officeDocument/2006/relationships/slide" Target="slides/slide6.xml"/><Relationship Id="rId43" Type="http://schemas.openxmlformats.org/officeDocument/2006/relationships/notesMaster" Target="notesMasters/notesMaster1.xml"/><Relationship Id="rId25" Type="http://schemas.openxmlformats.org/officeDocument/2006/relationships/slide" Target="slides/slide24.xml"/><Relationship Id="rId10" Type="http://schemas.openxmlformats.org/officeDocument/2006/relationships/slide" Target="slides/slide9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45" Type="http://schemas.openxmlformats.org/officeDocument/2006/relationships/printerSettings" Target="printerSettings/printerSettings1.bin"/><Relationship Id="rId42" Type="http://schemas.openxmlformats.org/officeDocument/2006/relationships/slide" Target="slides/slide41.xml"/><Relationship Id="rId6" Type="http://schemas.openxmlformats.org/officeDocument/2006/relationships/slide" Target="slides/slide5.xml"/><Relationship Id="rId49" Type="http://schemas.openxmlformats.org/officeDocument/2006/relationships/tableStyles" Target="tableStyles.xml"/><Relationship Id="rId44" Type="http://schemas.openxmlformats.org/officeDocument/2006/relationships/handoutMaster" Target="handoutMasters/handoutMaster1.xml"/><Relationship Id="rId19" Type="http://schemas.openxmlformats.org/officeDocument/2006/relationships/slide" Target="slides/slide18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2" Type="http://schemas.openxmlformats.org/officeDocument/2006/relationships/slide" Target="slides/slide1.xml"/><Relationship Id="rId46" Type="http://schemas.openxmlformats.org/officeDocument/2006/relationships/presProps" Target="presProps.xml"/><Relationship Id="rId35" Type="http://schemas.openxmlformats.org/officeDocument/2006/relationships/slide" Target="slides/slide34.xml"/><Relationship Id="rId31" Type="http://schemas.openxmlformats.org/officeDocument/2006/relationships/slide" Target="slides/slide30.xml"/><Relationship Id="rId34" Type="http://schemas.openxmlformats.org/officeDocument/2006/relationships/slide" Target="slides/slide33.xml"/><Relationship Id="rId40" Type="http://schemas.openxmlformats.org/officeDocument/2006/relationships/slide" Target="slides/slide39.xml"/><Relationship Id="rId36" Type="http://schemas.openxmlformats.org/officeDocument/2006/relationships/slide" Target="slides/slide35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47" Type="http://schemas.openxmlformats.org/officeDocument/2006/relationships/viewProps" Target="viewProps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12" Type="http://schemas.openxmlformats.org/officeDocument/2006/relationships/slide" Target="slides/slide11.xml"/><Relationship Id="rId3" Type="http://schemas.openxmlformats.org/officeDocument/2006/relationships/slide" Target="slides/slide2.xml"/><Relationship Id="rId23" Type="http://schemas.openxmlformats.org/officeDocument/2006/relationships/slide" Target="slides/slide22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29" Type="http://schemas.openxmlformats.org/officeDocument/2006/relationships/slide" Target="slides/slide28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41" Type="http://schemas.openxmlformats.org/officeDocument/2006/relationships/slide" Target="slides/slide4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2" Type="http://schemas.openxmlformats.org/officeDocument/2006/relationships/slide" Target="slides/slide21.xml"/><Relationship Id="rId21" Type="http://schemas.openxmlformats.org/officeDocument/2006/relationships/slide" Target="slides/slide2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10835C-C308-400E-8AA1-AAE10CE1B72F}" type="doc">
      <dgm:prSet loTypeId="urn:microsoft.com/office/officeart/2005/8/layout/chevron2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sl-SI"/>
        </a:p>
      </dgm:t>
    </dgm:pt>
    <dgm:pt modelId="{4F92DBAE-9556-454F-91D7-3736E921B3AA}">
      <dgm:prSet phldrT="[Text]"/>
      <dgm:spPr/>
      <dgm:t>
        <a:bodyPr/>
        <a:lstStyle/>
        <a:p>
          <a:r>
            <a:rPr lang="sl-SI" dirty="0" smtClean="0"/>
            <a:t>vzpostavitev arhitekture</a:t>
          </a:r>
          <a:endParaRPr lang="sl-SI" dirty="0"/>
        </a:p>
      </dgm:t>
    </dgm:pt>
    <dgm:pt modelId="{08082C2B-B675-4CC0-86C8-528F5A21F529}" type="parTrans" cxnId="{1C1F02DB-A1DF-4468-91B3-A475B1D61323}">
      <dgm:prSet/>
      <dgm:spPr/>
      <dgm:t>
        <a:bodyPr/>
        <a:lstStyle/>
        <a:p>
          <a:endParaRPr lang="sl-SI"/>
        </a:p>
      </dgm:t>
    </dgm:pt>
    <dgm:pt modelId="{568AEC13-625F-4316-B3E6-53FC11B0B6EB}" type="sibTrans" cxnId="{1C1F02DB-A1DF-4468-91B3-A475B1D61323}">
      <dgm:prSet/>
      <dgm:spPr/>
      <dgm:t>
        <a:bodyPr/>
        <a:lstStyle/>
        <a:p>
          <a:endParaRPr lang="sl-SI"/>
        </a:p>
      </dgm:t>
    </dgm:pt>
    <dgm:pt modelId="{3535D3B5-9B1E-4DB5-A486-70B73843174D}">
      <dgm:prSet phldrT="[Text]"/>
      <dgm:spPr/>
      <dgm:t>
        <a:bodyPr/>
        <a:lstStyle/>
        <a:p>
          <a:r>
            <a:rPr lang="sl-SI" dirty="0" smtClean="0"/>
            <a:t>pošiljanje podatkov</a:t>
          </a:r>
          <a:endParaRPr lang="sl-SI" dirty="0"/>
        </a:p>
      </dgm:t>
    </dgm:pt>
    <dgm:pt modelId="{BE1C6863-2D19-417E-A262-1DD5AF1C13EA}" type="parTrans" cxnId="{5E295741-ABD8-47CF-BD09-0D2D75270DED}">
      <dgm:prSet/>
      <dgm:spPr/>
      <dgm:t>
        <a:bodyPr/>
        <a:lstStyle/>
        <a:p>
          <a:endParaRPr lang="sl-SI"/>
        </a:p>
      </dgm:t>
    </dgm:pt>
    <dgm:pt modelId="{ABD79754-8CC4-4926-AE6A-B30AA52894B1}" type="sibTrans" cxnId="{5E295741-ABD8-47CF-BD09-0D2D75270DED}">
      <dgm:prSet/>
      <dgm:spPr/>
      <dgm:t>
        <a:bodyPr/>
        <a:lstStyle/>
        <a:p>
          <a:endParaRPr lang="sl-SI"/>
        </a:p>
      </dgm:t>
    </dgm:pt>
    <dgm:pt modelId="{A9A839D1-862F-4313-BB28-979231CBF41C}">
      <dgm:prSet phldrT="[Text]"/>
      <dgm:spPr/>
      <dgm:t>
        <a:bodyPr/>
        <a:lstStyle/>
        <a:p>
          <a:r>
            <a:rPr lang="sl-SI" dirty="0" smtClean="0"/>
            <a:t>vzdrževanje naročnine</a:t>
          </a:r>
          <a:endParaRPr lang="sl-SI" dirty="0"/>
        </a:p>
      </dgm:t>
    </dgm:pt>
    <dgm:pt modelId="{2DC21D20-6FFB-4CBF-AAEB-8542A426124A}" type="parTrans" cxnId="{2A334B0E-4AFA-4735-9D6B-142680B333E7}">
      <dgm:prSet/>
      <dgm:spPr/>
      <dgm:t>
        <a:bodyPr/>
        <a:lstStyle/>
        <a:p>
          <a:endParaRPr lang="sl-SI"/>
        </a:p>
      </dgm:t>
    </dgm:pt>
    <dgm:pt modelId="{EBF10026-E000-463E-9062-71A63542CF9A}" type="sibTrans" cxnId="{2A334B0E-4AFA-4735-9D6B-142680B333E7}">
      <dgm:prSet/>
      <dgm:spPr/>
      <dgm:t>
        <a:bodyPr/>
        <a:lstStyle/>
        <a:p>
          <a:endParaRPr lang="sl-SI"/>
        </a:p>
      </dgm:t>
    </dgm:pt>
    <dgm:pt modelId="{235B1BC7-8A69-49B4-9D4D-C4462AD2C018}">
      <dgm:prSet/>
      <dgm:spPr/>
      <dgm:t>
        <a:bodyPr/>
        <a:lstStyle/>
        <a:p>
          <a:r>
            <a:rPr lang="sl-SI" dirty="0" smtClean="0"/>
            <a:t>kandidatni zagonski (</a:t>
          </a:r>
          <a:r>
            <a:rPr lang="sl-SI" i="1" dirty="0" smtClean="0"/>
            <a:t>bootstrap</a:t>
          </a:r>
          <a:r>
            <a:rPr lang="sl-SI" dirty="0" smtClean="0"/>
            <a:t>) usmerjevalniki (c-BSR) oznanijo svojo prisotnost</a:t>
          </a:r>
          <a:br>
            <a:rPr lang="sl-SI" dirty="0" smtClean="0"/>
          </a:br>
          <a:r>
            <a:rPr lang="sl-SI" dirty="0" smtClean="0"/>
            <a:t>(</a:t>
          </a:r>
          <a:r>
            <a:rPr lang="sl-SI" b="1" dirty="0" smtClean="0">
              <a:solidFill>
                <a:schemeClr val="accent5">
                  <a:lumMod val="75000"/>
                </a:schemeClr>
              </a:solidFill>
            </a:rPr>
            <a:t>tip sporočila BOOTSTRAP</a:t>
          </a:r>
          <a:r>
            <a:rPr lang="sl-SI" dirty="0" smtClean="0"/>
            <a:t>) in izberejo glavni zagonski usmerjevalnik BSR</a:t>
          </a:r>
          <a:endParaRPr lang="sl-SI" dirty="0"/>
        </a:p>
      </dgm:t>
    </dgm:pt>
    <dgm:pt modelId="{CA0B14FC-B841-4608-A81B-E47D4B22DC0E}" type="parTrans" cxnId="{3D8BB68A-0795-446D-8991-7ABFF706CC30}">
      <dgm:prSet/>
      <dgm:spPr/>
      <dgm:t>
        <a:bodyPr/>
        <a:lstStyle/>
        <a:p>
          <a:endParaRPr lang="sl-SI"/>
        </a:p>
      </dgm:t>
    </dgm:pt>
    <dgm:pt modelId="{EA33393B-D0BC-4B0E-9CC6-A3522F36F7F4}" type="sibTrans" cxnId="{3D8BB68A-0795-446D-8991-7ABFF706CC30}">
      <dgm:prSet/>
      <dgm:spPr/>
      <dgm:t>
        <a:bodyPr/>
        <a:lstStyle/>
        <a:p>
          <a:endParaRPr lang="sl-SI"/>
        </a:p>
      </dgm:t>
    </dgm:pt>
    <dgm:pt modelId="{8678249D-3038-422E-8C48-6982296049DA}">
      <dgm:prSet/>
      <dgm:spPr/>
      <dgm:t>
        <a:bodyPr/>
        <a:lstStyle/>
        <a:p>
          <a:r>
            <a:rPr lang="sl-SI" dirty="0" smtClean="0"/>
            <a:t>kandidatni</a:t>
          </a:r>
          <a:r>
            <a:rPr lang="sl-SI" dirty="0" smtClean="0"/>
            <a:t> osrednji (</a:t>
          </a:r>
          <a:r>
            <a:rPr lang="sl-SI" i="1" dirty="0" smtClean="0"/>
            <a:t>rendezvouz</a:t>
          </a:r>
          <a:r>
            <a:rPr lang="sl-SI" dirty="0" smtClean="0"/>
            <a:t>)  usmerjevalniki (c-RP) oznanijo prisotnost BSR usmerjevalniku (</a:t>
          </a:r>
          <a:r>
            <a:rPr lang="sl-SI" b="1" dirty="0" smtClean="0">
              <a:solidFill>
                <a:schemeClr val="accent5">
                  <a:lumMod val="75000"/>
                </a:schemeClr>
              </a:solidFill>
            </a:rPr>
            <a:t>tip sporočila CANDIDATE-RP-ADVERTISEMENT</a:t>
          </a:r>
          <a:r>
            <a:rPr lang="sl-SI" dirty="0" smtClean="0"/>
            <a:t>) </a:t>
          </a:r>
          <a:endParaRPr lang="sl-SI" dirty="0"/>
        </a:p>
      </dgm:t>
    </dgm:pt>
    <dgm:pt modelId="{D4DE9304-F1CC-4EB0-B868-3CC61E450600}" type="parTrans" cxnId="{9980FCCA-98F1-4F52-85E0-D300E5AA2FBF}">
      <dgm:prSet/>
      <dgm:spPr/>
      <dgm:t>
        <a:bodyPr/>
        <a:lstStyle/>
        <a:p>
          <a:endParaRPr lang="sl-SI"/>
        </a:p>
      </dgm:t>
    </dgm:pt>
    <dgm:pt modelId="{E8F2CB91-D69A-4264-8877-97EEC4443A04}" type="sibTrans" cxnId="{9980FCCA-98F1-4F52-85E0-D300E5AA2FBF}">
      <dgm:prSet/>
      <dgm:spPr/>
      <dgm:t>
        <a:bodyPr/>
        <a:lstStyle/>
        <a:p>
          <a:endParaRPr lang="sl-SI"/>
        </a:p>
      </dgm:t>
    </dgm:pt>
    <dgm:pt modelId="{1E5D9C55-7868-4903-A82A-3672A26A1660}">
      <dgm:prSet/>
      <dgm:spPr/>
      <dgm:t>
        <a:bodyPr/>
        <a:lstStyle/>
        <a:p>
          <a:r>
            <a:rPr lang="sl-SI" dirty="0" smtClean="0"/>
            <a:t>BSR izbere dokončni centralni usmerjevalnik (RP) za vsako skupino in jih oznani s </a:t>
          </a:r>
          <a:r>
            <a:rPr lang="sl-SI" b="1" dirty="0" smtClean="0">
              <a:solidFill>
                <a:schemeClr val="accent5">
                  <a:lumMod val="75000"/>
                </a:schemeClr>
              </a:solidFill>
            </a:rPr>
            <a:t>sporočili tipa BOOTSTRAP</a:t>
          </a:r>
        </a:p>
      </dgm:t>
    </dgm:pt>
    <dgm:pt modelId="{E0EF5D9C-10AF-4017-B91C-D10FE3044F82}" type="parTrans" cxnId="{58DC4D6D-C0AD-401C-BED6-1DC084FFAD75}">
      <dgm:prSet/>
      <dgm:spPr/>
      <dgm:t>
        <a:bodyPr/>
        <a:lstStyle/>
        <a:p>
          <a:endParaRPr lang="sl-SI"/>
        </a:p>
      </dgm:t>
    </dgm:pt>
    <dgm:pt modelId="{2D39904E-7A64-4552-946E-7A4B8B55752F}" type="sibTrans" cxnId="{58DC4D6D-C0AD-401C-BED6-1DC084FFAD75}">
      <dgm:prSet/>
      <dgm:spPr/>
      <dgm:t>
        <a:bodyPr/>
        <a:lstStyle/>
        <a:p>
          <a:endParaRPr lang="sl-SI"/>
        </a:p>
      </dgm:t>
    </dgm:pt>
    <dgm:pt modelId="{5BFF4304-C00E-4870-806C-3F9D7FE4459C}">
      <dgm:prSet/>
      <dgm:spPr/>
      <dgm:t>
        <a:bodyPr/>
        <a:lstStyle/>
        <a:p>
          <a:r>
            <a:rPr lang="sl-SI" dirty="0" smtClean="0"/>
            <a:t>PIM-SM usmerjevalniki se zaznajo in vzdržujejo komunikacijo s </a:t>
          </a:r>
          <a:r>
            <a:rPr lang="sl-SI" b="1" dirty="0" smtClean="0">
              <a:solidFill>
                <a:schemeClr val="accent5">
                  <a:lumMod val="75000"/>
                </a:schemeClr>
              </a:solidFill>
            </a:rPr>
            <a:t>sporočili HELLO</a:t>
          </a:r>
        </a:p>
      </dgm:t>
    </dgm:pt>
    <dgm:pt modelId="{34BEDA42-7B9B-4300-8783-12A0EECD5E60}" type="parTrans" cxnId="{CFF4C6AF-4937-4628-B579-9FEEC72A7EE8}">
      <dgm:prSet/>
      <dgm:spPr/>
      <dgm:t>
        <a:bodyPr/>
        <a:lstStyle/>
        <a:p>
          <a:endParaRPr lang="sl-SI"/>
        </a:p>
      </dgm:t>
    </dgm:pt>
    <dgm:pt modelId="{6C66042E-3136-439D-8FCE-DE8BA3480701}" type="sibTrans" cxnId="{CFF4C6AF-4937-4628-B579-9FEEC72A7EE8}">
      <dgm:prSet/>
      <dgm:spPr/>
      <dgm:t>
        <a:bodyPr/>
        <a:lstStyle/>
        <a:p>
          <a:endParaRPr lang="sl-SI"/>
        </a:p>
      </dgm:t>
    </dgm:pt>
    <dgm:pt modelId="{C083BF59-451F-4146-B31B-46004621A346}">
      <dgm:prSet/>
      <dgm:spPr/>
      <dgm:t>
        <a:bodyPr/>
        <a:lstStyle/>
        <a:p>
          <a:r>
            <a:rPr lang="sl-SI" smtClean="0"/>
            <a:t>vmesnik, ki pošilja podatke na skupinski naslov, razpošlje datagram na lokalni segment mreže</a:t>
          </a:r>
          <a:endParaRPr lang="sl-SI" dirty="0" smtClean="0"/>
        </a:p>
      </dgm:t>
    </dgm:pt>
    <dgm:pt modelId="{A8D2123B-4094-4505-8AC2-898ABBD46DD8}" type="parTrans" cxnId="{35CC3886-B16D-495D-B7E3-CCDF00AE4BA2}">
      <dgm:prSet/>
      <dgm:spPr/>
      <dgm:t>
        <a:bodyPr/>
        <a:lstStyle/>
        <a:p>
          <a:endParaRPr lang="sl-SI"/>
        </a:p>
      </dgm:t>
    </dgm:pt>
    <dgm:pt modelId="{CC2921C3-127D-48AF-BEF4-0136620FE50C}" type="sibTrans" cxnId="{35CC3886-B16D-495D-B7E3-CCDF00AE4BA2}">
      <dgm:prSet/>
      <dgm:spPr/>
      <dgm:t>
        <a:bodyPr/>
        <a:lstStyle/>
        <a:p>
          <a:endParaRPr lang="sl-SI"/>
        </a:p>
      </dgm:t>
    </dgm:pt>
    <dgm:pt modelId="{EFE9A722-D4B7-48CB-AA5A-F64DFE52D8BD}">
      <dgm:prSet/>
      <dgm:spPr/>
      <dgm:t>
        <a:bodyPr/>
        <a:lstStyle/>
        <a:p>
          <a:r>
            <a:rPr lang="sl-SI" dirty="0" smtClean="0"/>
            <a:t>izbrani usmerjevalnik na mreži (</a:t>
          </a:r>
          <a:r>
            <a:rPr lang="sl-SI" i="1" dirty="0" smtClean="0"/>
            <a:t>designated router</a:t>
          </a:r>
          <a:r>
            <a:rPr lang="sl-SI" dirty="0" smtClean="0"/>
            <a:t>) enkapsulira datagram v </a:t>
          </a:r>
          <a:r>
            <a:rPr lang="sl-SI" b="1" dirty="0" smtClean="0">
              <a:solidFill>
                <a:schemeClr val="accent5">
                  <a:lumMod val="75000"/>
                </a:schemeClr>
              </a:solidFill>
            </a:rPr>
            <a:t>tip sporočila REGISTER </a:t>
          </a:r>
          <a:r>
            <a:rPr lang="sl-SI" dirty="0" smtClean="0"/>
            <a:t>in ga pošlje RP</a:t>
          </a:r>
        </a:p>
      </dgm:t>
    </dgm:pt>
    <dgm:pt modelId="{F65342DB-12E0-48CE-9511-BD678DDB4F9F}" type="parTrans" cxnId="{775473BF-AF0C-4701-A893-0C430D2581BF}">
      <dgm:prSet/>
      <dgm:spPr/>
      <dgm:t>
        <a:bodyPr/>
        <a:lstStyle/>
        <a:p>
          <a:endParaRPr lang="sl-SI"/>
        </a:p>
      </dgm:t>
    </dgm:pt>
    <dgm:pt modelId="{80B507E0-FEE9-4661-8843-DA5B43A9AB24}" type="sibTrans" cxnId="{775473BF-AF0C-4701-A893-0C430D2581BF}">
      <dgm:prSet/>
      <dgm:spPr/>
      <dgm:t>
        <a:bodyPr/>
        <a:lstStyle/>
        <a:p>
          <a:endParaRPr lang="sl-SI"/>
        </a:p>
      </dgm:t>
    </dgm:pt>
    <dgm:pt modelId="{2F26CE9E-5E9E-49C1-8979-0DD25F700009}">
      <dgm:prSet/>
      <dgm:spPr/>
      <dgm:t>
        <a:bodyPr/>
        <a:lstStyle/>
        <a:p>
          <a:r>
            <a:rPr lang="sl-SI" smtClean="0"/>
            <a:t>RP dekapsulira datagram in ga razpošlje po razpošiljevalnem drevesu</a:t>
          </a:r>
          <a:endParaRPr lang="sl-SI" dirty="0"/>
        </a:p>
      </dgm:t>
    </dgm:pt>
    <dgm:pt modelId="{3CE69120-CAA7-4688-BD43-1FB9FE4E5725}" type="parTrans" cxnId="{1A3793E5-CD72-4E5E-9F76-623C1C61D222}">
      <dgm:prSet/>
      <dgm:spPr/>
      <dgm:t>
        <a:bodyPr/>
        <a:lstStyle/>
        <a:p>
          <a:endParaRPr lang="sl-SI"/>
        </a:p>
      </dgm:t>
    </dgm:pt>
    <dgm:pt modelId="{D9A46FB7-F665-466E-8B83-01715A6FB1B7}" type="sibTrans" cxnId="{1A3793E5-CD72-4E5E-9F76-623C1C61D222}">
      <dgm:prSet/>
      <dgm:spPr/>
      <dgm:t>
        <a:bodyPr/>
        <a:lstStyle/>
        <a:p>
          <a:endParaRPr lang="sl-SI"/>
        </a:p>
      </dgm:t>
    </dgm:pt>
    <dgm:pt modelId="{96BED7B0-F76D-45D6-B67E-BD3955B0BACA}">
      <dgm:prSet/>
      <dgm:spPr/>
      <dgm:t>
        <a:bodyPr/>
        <a:lstStyle/>
        <a:p>
          <a:r>
            <a:rPr lang="sl-SI" dirty="0" smtClean="0"/>
            <a:t>kadar RP zazna, da v skupini ni več prejemnikov, pošlje </a:t>
          </a:r>
          <a:r>
            <a:rPr lang="sl-SI" b="1" dirty="0" smtClean="0">
              <a:solidFill>
                <a:schemeClr val="accent5">
                  <a:lumMod val="75000"/>
                </a:schemeClr>
              </a:solidFill>
            </a:rPr>
            <a:t>sporočilo REGISTER-STOP </a:t>
          </a:r>
          <a:r>
            <a:rPr lang="sl-SI" dirty="0" smtClean="0"/>
            <a:t>vsem izbranim usmerjevalnikom</a:t>
          </a:r>
          <a:endParaRPr lang="sl-SI" dirty="0"/>
        </a:p>
      </dgm:t>
    </dgm:pt>
    <dgm:pt modelId="{21F224C4-25DE-4E90-B4F4-32BBA90731E0}" type="parTrans" cxnId="{4D0C6924-072F-4368-960F-B7A7EAFE0812}">
      <dgm:prSet/>
      <dgm:spPr/>
      <dgm:t>
        <a:bodyPr/>
        <a:lstStyle/>
        <a:p>
          <a:endParaRPr lang="sl-SI"/>
        </a:p>
      </dgm:t>
    </dgm:pt>
    <dgm:pt modelId="{6B74947E-3E29-4DD0-AE2B-0CD99DD6531B}" type="sibTrans" cxnId="{4D0C6924-072F-4368-960F-B7A7EAFE0812}">
      <dgm:prSet/>
      <dgm:spPr/>
      <dgm:t>
        <a:bodyPr/>
        <a:lstStyle/>
        <a:p>
          <a:endParaRPr lang="sl-SI"/>
        </a:p>
      </dgm:t>
    </dgm:pt>
    <dgm:pt modelId="{680240F3-A37D-4C35-B561-0F6A54DC12B5}">
      <dgm:prSet/>
      <dgm:spPr/>
      <dgm:t>
        <a:bodyPr/>
        <a:lstStyle/>
        <a:p>
          <a:r>
            <a:rPr lang="sl-SI" dirty="0" smtClean="0"/>
            <a:t>kadar se novi uporabnik želi pridružiti skupini, pošlje </a:t>
          </a:r>
          <a:r>
            <a:rPr lang="sl-SI" b="1" dirty="0" smtClean="0">
              <a:solidFill>
                <a:schemeClr val="accent5">
                  <a:lumMod val="75000"/>
                </a:schemeClr>
              </a:solidFill>
            </a:rPr>
            <a:t>sporočilo JOIN/PRUNE </a:t>
          </a:r>
          <a:r>
            <a:rPr lang="sl-SI" dirty="0" smtClean="0"/>
            <a:t>s seznamom vseh želenih skupin in dovoljenih prejemnikov</a:t>
          </a:r>
          <a:endParaRPr lang="sl-SI" dirty="0"/>
        </a:p>
      </dgm:t>
    </dgm:pt>
    <dgm:pt modelId="{334F30AF-8014-4EDF-BBE4-48D4D7D1C190}" type="parTrans" cxnId="{6D89D952-E608-4CA9-851B-0A0D4AF7D399}">
      <dgm:prSet/>
      <dgm:spPr/>
      <dgm:t>
        <a:bodyPr/>
        <a:lstStyle/>
        <a:p>
          <a:endParaRPr lang="sl-SI"/>
        </a:p>
      </dgm:t>
    </dgm:pt>
    <dgm:pt modelId="{E6E19EF9-72D5-4C81-8D3C-6A579B93E986}" type="sibTrans" cxnId="{6D89D952-E608-4CA9-851B-0A0D4AF7D399}">
      <dgm:prSet/>
      <dgm:spPr/>
      <dgm:t>
        <a:bodyPr/>
        <a:lstStyle/>
        <a:p>
          <a:endParaRPr lang="sl-SI"/>
        </a:p>
      </dgm:t>
    </dgm:pt>
    <dgm:pt modelId="{A89CFA22-DE6D-4D83-A4D1-F813A485CC90}" type="pres">
      <dgm:prSet presAssocID="{8010835C-C308-400E-8AA1-AAE10CE1B72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l-SI"/>
        </a:p>
      </dgm:t>
    </dgm:pt>
    <dgm:pt modelId="{CD1F5A82-F094-4233-840F-9ADF842FD6F6}" type="pres">
      <dgm:prSet presAssocID="{4F92DBAE-9556-454F-91D7-3736E921B3AA}" presName="composite" presStyleCnt="0"/>
      <dgm:spPr/>
    </dgm:pt>
    <dgm:pt modelId="{A2218BDF-B1CC-43FF-818E-19998736B230}" type="pres">
      <dgm:prSet presAssocID="{4F92DBAE-9556-454F-91D7-3736E921B3AA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BF2FC81A-D141-4025-9330-52FF86AE83CD}" type="pres">
      <dgm:prSet presAssocID="{4F92DBAE-9556-454F-91D7-3736E921B3AA}" presName="descendantText" presStyleLbl="alignAcc1" presStyleIdx="0" presStyleCnt="3" custScaleY="120440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5F51DFBF-B1D3-48DE-A989-F7C79EDC2841}" type="pres">
      <dgm:prSet presAssocID="{568AEC13-625F-4316-B3E6-53FC11B0B6EB}" presName="sp" presStyleCnt="0"/>
      <dgm:spPr/>
    </dgm:pt>
    <dgm:pt modelId="{8596FD1A-10B9-4B52-AA85-2D4F949C0874}" type="pres">
      <dgm:prSet presAssocID="{3535D3B5-9B1E-4DB5-A486-70B73843174D}" presName="composite" presStyleCnt="0"/>
      <dgm:spPr/>
    </dgm:pt>
    <dgm:pt modelId="{6D134C31-6BC5-4731-ABEC-403A2632496C}" type="pres">
      <dgm:prSet presAssocID="{3535D3B5-9B1E-4DB5-A486-70B73843174D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E3B26A1D-0C95-4E73-9491-0AA878C020FA}" type="pres">
      <dgm:prSet presAssocID="{3535D3B5-9B1E-4DB5-A486-70B73843174D}" presName="descendantText" presStyleLbl="alignAcc1" presStyleIdx="1" presStyleCnt="3" custScaleY="119598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7209D111-D17D-4B22-9A68-92F7EDB3C954}" type="pres">
      <dgm:prSet presAssocID="{ABD79754-8CC4-4926-AE6A-B30AA52894B1}" presName="sp" presStyleCnt="0"/>
      <dgm:spPr/>
    </dgm:pt>
    <dgm:pt modelId="{2396284D-D2F9-4446-A609-B93AC9B4FBB3}" type="pres">
      <dgm:prSet presAssocID="{A9A839D1-862F-4313-BB28-979231CBF41C}" presName="composite" presStyleCnt="0"/>
      <dgm:spPr/>
    </dgm:pt>
    <dgm:pt modelId="{6695754C-A810-4FFE-99A2-991E3A6F7C57}" type="pres">
      <dgm:prSet presAssocID="{A9A839D1-862F-4313-BB28-979231CBF41C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56577553-86D3-45FA-8800-AD3613770A5A}" type="pres">
      <dgm:prSet presAssocID="{A9A839D1-862F-4313-BB28-979231CBF41C}" presName="descendantText" presStyleLbl="alignAcc1" presStyleIdx="2" presStyleCnt="3" custScaleY="130255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4F1D72E8-F931-480F-9105-8DF2DE9B9AA3}" type="presOf" srcId="{96BED7B0-F76D-45D6-B67E-BD3955B0BACA}" destId="{56577553-86D3-45FA-8800-AD3613770A5A}" srcOrd="0" destOrd="0" presId="urn:microsoft.com/office/officeart/2005/8/layout/chevron2"/>
    <dgm:cxn modelId="{775473BF-AF0C-4701-A893-0C430D2581BF}" srcId="{3535D3B5-9B1E-4DB5-A486-70B73843174D}" destId="{EFE9A722-D4B7-48CB-AA5A-F64DFE52D8BD}" srcOrd="2" destOrd="0" parTransId="{F65342DB-12E0-48CE-9511-BD678DDB4F9F}" sibTransId="{80B507E0-FEE9-4661-8843-DA5B43A9AB24}"/>
    <dgm:cxn modelId="{35CC3886-B16D-495D-B7E3-CCDF00AE4BA2}" srcId="{3535D3B5-9B1E-4DB5-A486-70B73843174D}" destId="{C083BF59-451F-4146-B31B-46004621A346}" srcOrd="1" destOrd="0" parTransId="{A8D2123B-4094-4505-8AC2-898ABBD46DD8}" sibTransId="{CC2921C3-127D-48AF-BEF4-0136620FE50C}"/>
    <dgm:cxn modelId="{936FECBE-8D32-40D2-B399-B37DDC9F8A84}" type="presOf" srcId="{5BFF4304-C00E-4870-806C-3F9D7FE4459C}" destId="{E3B26A1D-0C95-4E73-9491-0AA878C020FA}" srcOrd="0" destOrd="0" presId="urn:microsoft.com/office/officeart/2005/8/layout/chevron2"/>
    <dgm:cxn modelId="{9980FCCA-98F1-4F52-85E0-D300E5AA2FBF}" srcId="{4F92DBAE-9556-454F-91D7-3736E921B3AA}" destId="{8678249D-3038-422E-8C48-6982296049DA}" srcOrd="1" destOrd="0" parTransId="{D4DE9304-F1CC-4EB0-B868-3CC61E450600}" sibTransId="{E8F2CB91-D69A-4264-8877-97EEC4443A04}"/>
    <dgm:cxn modelId="{A5E33D10-7543-4544-90BD-8A19C31E1126}" type="presOf" srcId="{8010835C-C308-400E-8AA1-AAE10CE1B72F}" destId="{A89CFA22-DE6D-4D83-A4D1-F813A485CC90}" srcOrd="0" destOrd="0" presId="urn:microsoft.com/office/officeart/2005/8/layout/chevron2"/>
    <dgm:cxn modelId="{200A8BBB-3E17-4B0D-B4E0-2212EB809BC2}" type="presOf" srcId="{235B1BC7-8A69-49B4-9D4D-C4462AD2C018}" destId="{BF2FC81A-D141-4025-9330-52FF86AE83CD}" srcOrd="0" destOrd="0" presId="urn:microsoft.com/office/officeart/2005/8/layout/chevron2"/>
    <dgm:cxn modelId="{58DC4D6D-C0AD-401C-BED6-1DC084FFAD75}" srcId="{4F92DBAE-9556-454F-91D7-3736E921B3AA}" destId="{1E5D9C55-7868-4903-A82A-3672A26A1660}" srcOrd="2" destOrd="0" parTransId="{E0EF5D9C-10AF-4017-B91C-D10FE3044F82}" sibTransId="{2D39904E-7A64-4552-946E-7A4B8B55752F}"/>
    <dgm:cxn modelId="{1C1F02DB-A1DF-4468-91B3-A475B1D61323}" srcId="{8010835C-C308-400E-8AA1-AAE10CE1B72F}" destId="{4F92DBAE-9556-454F-91D7-3736E921B3AA}" srcOrd="0" destOrd="0" parTransId="{08082C2B-B675-4CC0-86C8-528F5A21F529}" sibTransId="{568AEC13-625F-4316-B3E6-53FC11B0B6EB}"/>
    <dgm:cxn modelId="{2A334B0E-4AFA-4735-9D6B-142680B333E7}" srcId="{8010835C-C308-400E-8AA1-AAE10CE1B72F}" destId="{A9A839D1-862F-4313-BB28-979231CBF41C}" srcOrd="2" destOrd="0" parTransId="{2DC21D20-6FFB-4CBF-AAEB-8542A426124A}" sibTransId="{EBF10026-E000-463E-9062-71A63542CF9A}"/>
    <dgm:cxn modelId="{CFF4C6AF-4937-4628-B579-9FEEC72A7EE8}" srcId="{3535D3B5-9B1E-4DB5-A486-70B73843174D}" destId="{5BFF4304-C00E-4870-806C-3F9D7FE4459C}" srcOrd="0" destOrd="0" parTransId="{34BEDA42-7B9B-4300-8783-12A0EECD5E60}" sibTransId="{6C66042E-3136-439D-8FCE-DE8BA3480701}"/>
    <dgm:cxn modelId="{5E295741-ABD8-47CF-BD09-0D2D75270DED}" srcId="{8010835C-C308-400E-8AA1-AAE10CE1B72F}" destId="{3535D3B5-9B1E-4DB5-A486-70B73843174D}" srcOrd="1" destOrd="0" parTransId="{BE1C6863-2D19-417E-A262-1DD5AF1C13EA}" sibTransId="{ABD79754-8CC4-4926-AE6A-B30AA52894B1}"/>
    <dgm:cxn modelId="{544DF2CB-7228-45A6-85A3-CC7FA38DA4BA}" type="presOf" srcId="{C083BF59-451F-4146-B31B-46004621A346}" destId="{E3B26A1D-0C95-4E73-9491-0AA878C020FA}" srcOrd="0" destOrd="1" presId="urn:microsoft.com/office/officeart/2005/8/layout/chevron2"/>
    <dgm:cxn modelId="{FF6D42FB-3B75-4092-8DE7-559C3477E527}" type="presOf" srcId="{3535D3B5-9B1E-4DB5-A486-70B73843174D}" destId="{6D134C31-6BC5-4731-ABEC-403A2632496C}" srcOrd="0" destOrd="0" presId="urn:microsoft.com/office/officeart/2005/8/layout/chevron2"/>
    <dgm:cxn modelId="{3D8BB68A-0795-446D-8991-7ABFF706CC30}" srcId="{4F92DBAE-9556-454F-91D7-3736E921B3AA}" destId="{235B1BC7-8A69-49B4-9D4D-C4462AD2C018}" srcOrd="0" destOrd="0" parTransId="{CA0B14FC-B841-4608-A81B-E47D4B22DC0E}" sibTransId="{EA33393B-D0BC-4B0E-9CC6-A3522F36F7F4}"/>
    <dgm:cxn modelId="{637A281B-EF82-418E-9F72-A1672E22A1A4}" type="presOf" srcId="{680240F3-A37D-4C35-B561-0F6A54DC12B5}" destId="{56577553-86D3-45FA-8800-AD3613770A5A}" srcOrd="0" destOrd="1" presId="urn:microsoft.com/office/officeart/2005/8/layout/chevron2"/>
    <dgm:cxn modelId="{6D89D952-E608-4CA9-851B-0A0D4AF7D399}" srcId="{A9A839D1-862F-4313-BB28-979231CBF41C}" destId="{680240F3-A37D-4C35-B561-0F6A54DC12B5}" srcOrd="1" destOrd="0" parTransId="{334F30AF-8014-4EDF-BBE4-48D4D7D1C190}" sibTransId="{E6E19EF9-72D5-4C81-8D3C-6A579B93E986}"/>
    <dgm:cxn modelId="{71D13CAA-2631-450D-9DD4-6A2A6EB91C26}" type="presOf" srcId="{1E5D9C55-7868-4903-A82A-3672A26A1660}" destId="{BF2FC81A-D141-4025-9330-52FF86AE83CD}" srcOrd="0" destOrd="2" presId="urn:microsoft.com/office/officeart/2005/8/layout/chevron2"/>
    <dgm:cxn modelId="{7FB4178D-EBA8-4578-8EE8-1FB70B32EA55}" type="presOf" srcId="{8678249D-3038-422E-8C48-6982296049DA}" destId="{BF2FC81A-D141-4025-9330-52FF86AE83CD}" srcOrd="0" destOrd="1" presId="urn:microsoft.com/office/officeart/2005/8/layout/chevron2"/>
    <dgm:cxn modelId="{0FA15326-EF74-4856-B83B-2042DBEB366D}" type="presOf" srcId="{EFE9A722-D4B7-48CB-AA5A-F64DFE52D8BD}" destId="{E3B26A1D-0C95-4E73-9491-0AA878C020FA}" srcOrd="0" destOrd="2" presId="urn:microsoft.com/office/officeart/2005/8/layout/chevron2"/>
    <dgm:cxn modelId="{56FE9A2C-C5F7-46C0-B430-1DAD38F8C3D4}" type="presOf" srcId="{A9A839D1-862F-4313-BB28-979231CBF41C}" destId="{6695754C-A810-4FFE-99A2-991E3A6F7C57}" srcOrd="0" destOrd="0" presId="urn:microsoft.com/office/officeart/2005/8/layout/chevron2"/>
    <dgm:cxn modelId="{1A3793E5-CD72-4E5E-9F76-623C1C61D222}" srcId="{3535D3B5-9B1E-4DB5-A486-70B73843174D}" destId="{2F26CE9E-5E9E-49C1-8979-0DD25F700009}" srcOrd="3" destOrd="0" parTransId="{3CE69120-CAA7-4688-BD43-1FB9FE4E5725}" sibTransId="{D9A46FB7-F665-466E-8B83-01715A6FB1B7}"/>
    <dgm:cxn modelId="{4D0C6924-072F-4368-960F-B7A7EAFE0812}" srcId="{A9A839D1-862F-4313-BB28-979231CBF41C}" destId="{96BED7B0-F76D-45D6-B67E-BD3955B0BACA}" srcOrd="0" destOrd="0" parTransId="{21F224C4-25DE-4E90-B4F4-32BBA90731E0}" sibTransId="{6B74947E-3E29-4DD0-AE2B-0CD99DD6531B}"/>
    <dgm:cxn modelId="{5747270A-95C4-4FD1-B7DF-47CBF96EC9AC}" type="presOf" srcId="{2F26CE9E-5E9E-49C1-8979-0DD25F700009}" destId="{E3B26A1D-0C95-4E73-9491-0AA878C020FA}" srcOrd="0" destOrd="3" presId="urn:microsoft.com/office/officeart/2005/8/layout/chevron2"/>
    <dgm:cxn modelId="{443CA787-8076-46ED-8256-775A5A66819F}" type="presOf" srcId="{4F92DBAE-9556-454F-91D7-3736E921B3AA}" destId="{A2218BDF-B1CC-43FF-818E-19998736B230}" srcOrd="0" destOrd="0" presId="urn:microsoft.com/office/officeart/2005/8/layout/chevron2"/>
    <dgm:cxn modelId="{66CD4AEE-1850-47EC-9553-DE87F697CDB1}" type="presParOf" srcId="{A89CFA22-DE6D-4D83-A4D1-F813A485CC90}" destId="{CD1F5A82-F094-4233-840F-9ADF842FD6F6}" srcOrd="0" destOrd="0" presId="urn:microsoft.com/office/officeart/2005/8/layout/chevron2"/>
    <dgm:cxn modelId="{A1CEB1F3-9C48-41F6-AE45-23B42A33D40D}" type="presParOf" srcId="{CD1F5A82-F094-4233-840F-9ADF842FD6F6}" destId="{A2218BDF-B1CC-43FF-818E-19998736B230}" srcOrd="0" destOrd="0" presId="urn:microsoft.com/office/officeart/2005/8/layout/chevron2"/>
    <dgm:cxn modelId="{F950E33E-E0EC-4099-BE2E-DFEF754120DE}" type="presParOf" srcId="{CD1F5A82-F094-4233-840F-9ADF842FD6F6}" destId="{BF2FC81A-D141-4025-9330-52FF86AE83CD}" srcOrd="1" destOrd="0" presId="urn:microsoft.com/office/officeart/2005/8/layout/chevron2"/>
    <dgm:cxn modelId="{A3844457-0F62-4648-8335-B09C050B8680}" type="presParOf" srcId="{A89CFA22-DE6D-4D83-A4D1-F813A485CC90}" destId="{5F51DFBF-B1D3-48DE-A989-F7C79EDC2841}" srcOrd="1" destOrd="0" presId="urn:microsoft.com/office/officeart/2005/8/layout/chevron2"/>
    <dgm:cxn modelId="{2C5A1057-3FF1-46C9-A5AB-93B295DBD9CF}" type="presParOf" srcId="{A89CFA22-DE6D-4D83-A4D1-F813A485CC90}" destId="{8596FD1A-10B9-4B52-AA85-2D4F949C0874}" srcOrd="2" destOrd="0" presId="urn:microsoft.com/office/officeart/2005/8/layout/chevron2"/>
    <dgm:cxn modelId="{2B293F3D-7D55-476B-8137-86F962649CC5}" type="presParOf" srcId="{8596FD1A-10B9-4B52-AA85-2D4F949C0874}" destId="{6D134C31-6BC5-4731-ABEC-403A2632496C}" srcOrd="0" destOrd="0" presId="urn:microsoft.com/office/officeart/2005/8/layout/chevron2"/>
    <dgm:cxn modelId="{4BD8C679-0314-42D3-8F66-D06DB0548D7D}" type="presParOf" srcId="{8596FD1A-10B9-4B52-AA85-2D4F949C0874}" destId="{E3B26A1D-0C95-4E73-9491-0AA878C020FA}" srcOrd="1" destOrd="0" presId="urn:microsoft.com/office/officeart/2005/8/layout/chevron2"/>
    <dgm:cxn modelId="{221BF3E4-B2A8-4465-B6D0-A0B8F9739742}" type="presParOf" srcId="{A89CFA22-DE6D-4D83-A4D1-F813A485CC90}" destId="{7209D111-D17D-4B22-9A68-92F7EDB3C954}" srcOrd="3" destOrd="0" presId="urn:microsoft.com/office/officeart/2005/8/layout/chevron2"/>
    <dgm:cxn modelId="{A284536A-52AA-419D-9073-64BC7C2A95C1}" type="presParOf" srcId="{A89CFA22-DE6D-4D83-A4D1-F813A485CC90}" destId="{2396284D-D2F9-4446-A609-B93AC9B4FBB3}" srcOrd="4" destOrd="0" presId="urn:microsoft.com/office/officeart/2005/8/layout/chevron2"/>
    <dgm:cxn modelId="{8191DC85-9666-4EF5-B978-128486B3DD50}" type="presParOf" srcId="{2396284D-D2F9-4446-A609-B93AC9B4FBB3}" destId="{6695754C-A810-4FFE-99A2-991E3A6F7C57}" srcOrd="0" destOrd="0" presId="urn:microsoft.com/office/officeart/2005/8/layout/chevron2"/>
    <dgm:cxn modelId="{7EA83F0E-EB4D-43F5-847D-36CCCC966B1F}" type="presParOf" srcId="{2396284D-D2F9-4446-A609-B93AC9B4FBB3}" destId="{56577553-86D3-45FA-8800-AD3613770A5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2218BDF-B1CC-43FF-818E-19998736B230}">
      <dsp:nvSpPr>
        <dsp:cNvPr id="0" name=""/>
        <dsp:cNvSpPr/>
      </dsp:nvSpPr>
      <dsp:spPr>
        <a:xfrm rot="5400000">
          <a:off x="-237781" y="345957"/>
          <a:ext cx="1585207" cy="1109645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600" kern="1200" dirty="0" smtClean="0"/>
            <a:t>vzpostavitev arhitekture</a:t>
          </a:r>
          <a:endParaRPr lang="sl-SI" sz="1600" kern="1200" dirty="0"/>
        </a:p>
      </dsp:txBody>
      <dsp:txXfrm rot="5400000">
        <a:off x="-237781" y="345957"/>
        <a:ext cx="1585207" cy="1109645"/>
      </dsp:txXfrm>
    </dsp:sp>
    <dsp:sp modelId="{BF2FC81A-D141-4025-9330-52FF86AE83CD}">
      <dsp:nvSpPr>
        <dsp:cNvPr id="0" name=""/>
        <dsp:cNvSpPr/>
      </dsp:nvSpPr>
      <dsp:spPr>
        <a:xfrm rot="5400000">
          <a:off x="4115960" y="-3003444"/>
          <a:ext cx="1240995" cy="725362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100" kern="1200" dirty="0" smtClean="0"/>
            <a:t>kandidatni zagonski (</a:t>
          </a:r>
          <a:r>
            <a:rPr lang="sl-SI" sz="1100" i="1" kern="1200" dirty="0" smtClean="0"/>
            <a:t>bootstrap</a:t>
          </a:r>
          <a:r>
            <a:rPr lang="sl-SI" sz="1100" kern="1200" dirty="0" smtClean="0"/>
            <a:t>) usmerjevalniki (c-BSR) oznanijo svojo prisotnost</a:t>
          </a:r>
          <a:br>
            <a:rPr lang="sl-SI" sz="1100" kern="1200" dirty="0" smtClean="0"/>
          </a:br>
          <a:r>
            <a:rPr lang="sl-SI" sz="1100" kern="1200" dirty="0" smtClean="0"/>
            <a:t>(</a:t>
          </a:r>
          <a:r>
            <a:rPr lang="sl-SI" sz="1100" b="1" kern="1200" dirty="0" smtClean="0">
              <a:solidFill>
                <a:schemeClr val="accent5">
                  <a:lumMod val="75000"/>
                </a:schemeClr>
              </a:solidFill>
            </a:rPr>
            <a:t>tip sporočila BOOTSTRAP</a:t>
          </a:r>
          <a:r>
            <a:rPr lang="sl-SI" sz="1100" kern="1200" dirty="0" smtClean="0"/>
            <a:t>) in izberejo glavni zagonski usmerjevalnik BSR</a:t>
          </a:r>
          <a:endParaRPr lang="sl-SI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100" kern="1200" dirty="0" smtClean="0"/>
            <a:t>kandidatni</a:t>
          </a:r>
          <a:r>
            <a:rPr lang="sl-SI" sz="1100" kern="1200" dirty="0" smtClean="0"/>
            <a:t> osrednji (</a:t>
          </a:r>
          <a:r>
            <a:rPr lang="sl-SI" sz="1100" i="1" kern="1200" dirty="0" smtClean="0"/>
            <a:t>rendezvouz</a:t>
          </a:r>
          <a:r>
            <a:rPr lang="sl-SI" sz="1100" kern="1200" dirty="0" smtClean="0"/>
            <a:t>)  usmerjevalniki (c-RP) oznanijo prisotnost BSR usmerjevalniku (</a:t>
          </a:r>
          <a:r>
            <a:rPr lang="sl-SI" sz="1100" b="1" kern="1200" dirty="0" smtClean="0">
              <a:solidFill>
                <a:schemeClr val="accent5">
                  <a:lumMod val="75000"/>
                </a:schemeClr>
              </a:solidFill>
            </a:rPr>
            <a:t>tip sporočila CANDIDATE-RP-ADVERTISEMENT</a:t>
          </a:r>
          <a:r>
            <a:rPr lang="sl-SI" sz="1100" kern="1200" dirty="0" smtClean="0"/>
            <a:t>) </a:t>
          </a:r>
          <a:endParaRPr lang="sl-SI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100" kern="1200" dirty="0" smtClean="0"/>
            <a:t>BSR izbere dokončni centralni usmerjevalnik (RP) za vsako skupino in jih oznani s </a:t>
          </a:r>
          <a:r>
            <a:rPr lang="sl-SI" sz="1100" b="1" kern="1200" dirty="0" smtClean="0">
              <a:solidFill>
                <a:schemeClr val="accent5">
                  <a:lumMod val="75000"/>
                </a:schemeClr>
              </a:solidFill>
            </a:rPr>
            <a:t>sporočili tipa BOOTSTRAP</a:t>
          </a:r>
        </a:p>
      </dsp:txBody>
      <dsp:txXfrm rot="5400000">
        <a:off x="4115960" y="-3003444"/>
        <a:ext cx="1240995" cy="7253626"/>
      </dsp:txXfrm>
    </dsp:sp>
    <dsp:sp modelId="{6D134C31-6BC5-4731-ABEC-403A2632496C}">
      <dsp:nvSpPr>
        <dsp:cNvPr id="0" name=""/>
        <dsp:cNvSpPr/>
      </dsp:nvSpPr>
      <dsp:spPr>
        <a:xfrm rot="5400000">
          <a:off x="-237781" y="1854008"/>
          <a:ext cx="1585207" cy="1109645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600" kern="1200" dirty="0" smtClean="0"/>
            <a:t>pošiljanje podatkov</a:t>
          </a:r>
          <a:endParaRPr lang="sl-SI" sz="1600" kern="1200" dirty="0"/>
        </a:p>
      </dsp:txBody>
      <dsp:txXfrm rot="5400000">
        <a:off x="-237781" y="1854008"/>
        <a:ext cx="1585207" cy="1109645"/>
      </dsp:txXfrm>
    </dsp:sp>
    <dsp:sp modelId="{E3B26A1D-0C95-4E73-9491-0AA878C020FA}">
      <dsp:nvSpPr>
        <dsp:cNvPr id="0" name=""/>
        <dsp:cNvSpPr/>
      </dsp:nvSpPr>
      <dsp:spPr>
        <a:xfrm rot="5400000">
          <a:off x="4120298" y="-1495393"/>
          <a:ext cx="1232319" cy="725362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100" kern="1200" dirty="0" smtClean="0"/>
            <a:t>PIM-SM usmerjevalniki se zaznajo in vzdržujejo komunikacijo s </a:t>
          </a:r>
          <a:r>
            <a:rPr lang="sl-SI" sz="1100" b="1" kern="1200" dirty="0" smtClean="0">
              <a:solidFill>
                <a:schemeClr val="accent5">
                  <a:lumMod val="75000"/>
                </a:schemeClr>
              </a:solidFill>
            </a:rPr>
            <a:t>sporočili HELLO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100" kern="1200" smtClean="0"/>
            <a:t>vmesnik, ki pošilja podatke na skupinski naslov, razpošlje datagram na lokalni segment mreže</a:t>
          </a:r>
          <a:endParaRPr lang="sl-SI" sz="1100" kern="1200" dirty="0" smtClean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100" kern="1200" dirty="0" smtClean="0"/>
            <a:t>izbrani usmerjevalnik na mreži (</a:t>
          </a:r>
          <a:r>
            <a:rPr lang="sl-SI" sz="1100" i="1" kern="1200" dirty="0" smtClean="0"/>
            <a:t>designated router</a:t>
          </a:r>
          <a:r>
            <a:rPr lang="sl-SI" sz="1100" kern="1200" dirty="0" smtClean="0"/>
            <a:t>) enkapsulira datagram v </a:t>
          </a:r>
          <a:r>
            <a:rPr lang="sl-SI" sz="1100" b="1" kern="1200" dirty="0" smtClean="0">
              <a:solidFill>
                <a:schemeClr val="accent5">
                  <a:lumMod val="75000"/>
                </a:schemeClr>
              </a:solidFill>
            </a:rPr>
            <a:t>tip sporočila REGISTER </a:t>
          </a:r>
          <a:r>
            <a:rPr lang="sl-SI" sz="1100" kern="1200" dirty="0" smtClean="0"/>
            <a:t>in ga pošlje RP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100" kern="1200" smtClean="0"/>
            <a:t>RP dekapsulira datagram in ga razpošlje po razpošiljevalnem drevesu</a:t>
          </a:r>
          <a:endParaRPr lang="sl-SI" sz="1100" kern="1200" dirty="0"/>
        </a:p>
      </dsp:txBody>
      <dsp:txXfrm rot="5400000">
        <a:off x="4120298" y="-1495393"/>
        <a:ext cx="1232319" cy="7253626"/>
      </dsp:txXfrm>
    </dsp:sp>
    <dsp:sp modelId="{6695754C-A810-4FFE-99A2-991E3A6F7C57}">
      <dsp:nvSpPr>
        <dsp:cNvPr id="0" name=""/>
        <dsp:cNvSpPr/>
      </dsp:nvSpPr>
      <dsp:spPr>
        <a:xfrm rot="5400000">
          <a:off x="-237781" y="3416964"/>
          <a:ext cx="1585207" cy="1109645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600" kern="1200" dirty="0" smtClean="0"/>
            <a:t>vzdrževanje naročnine</a:t>
          </a:r>
          <a:endParaRPr lang="sl-SI" sz="1600" kern="1200" dirty="0"/>
        </a:p>
      </dsp:txBody>
      <dsp:txXfrm rot="5400000">
        <a:off x="-237781" y="3416964"/>
        <a:ext cx="1585207" cy="1109645"/>
      </dsp:txXfrm>
    </dsp:sp>
    <dsp:sp modelId="{56577553-86D3-45FA-8800-AD3613770A5A}">
      <dsp:nvSpPr>
        <dsp:cNvPr id="0" name=""/>
        <dsp:cNvSpPr/>
      </dsp:nvSpPr>
      <dsp:spPr>
        <a:xfrm rot="5400000">
          <a:off x="4065394" y="67562"/>
          <a:ext cx="1342128" cy="725362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100" kern="1200" dirty="0" smtClean="0"/>
            <a:t>kadar RP zazna, da v skupini ni več prejemnikov, pošlje </a:t>
          </a:r>
          <a:r>
            <a:rPr lang="sl-SI" sz="1100" b="1" kern="1200" dirty="0" smtClean="0">
              <a:solidFill>
                <a:schemeClr val="accent5">
                  <a:lumMod val="75000"/>
                </a:schemeClr>
              </a:solidFill>
            </a:rPr>
            <a:t>sporočilo REGISTER-STOP </a:t>
          </a:r>
          <a:r>
            <a:rPr lang="sl-SI" sz="1100" kern="1200" dirty="0" smtClean="0"/>
            <a:t>vsem izbranim usmerjevalnikom</a:t>
          </a:r>
          <a:endParaRPr lang="sl-SI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100" kern="1200" dirty="0" smtClean="0"/>
            <a:t>kadar se novi uporabnik želi pridružiti skupini, pošlje </a:t>
          </a:r>
          <a:r>
            <a:rPr lang="sl-SI" sz="1100" b="1" kern="1200" dirty="0" smtClean="0">
              <a:solidFill>
                <a:schemeClr val="accent5">
                  <a:lumMod val="75000"/>
                </a:schemeClr>
              </a:solidFill>
            </a:rPr>
            <a:t>sporočilo JOIN/PRUNE </a:t>
          </a:r>
          <a:r>
            <a:rPr lang="sl-SI" sz="1100" kern="1200" dirty="0" smtClean="0"/>
            <a:t>s seznamom vseh želenih skupin in dovoljenih prejemnikov</a:t>
          </a:r>
          <a:endParaRPr lang="sl-SI" sz="1100" kern="1200" dirty="0"/>
        </a:p>
      </dsp:txBody>
      <dsp:txXfrm rot="5400000">
        <a:off x="4065394" y="67562"/>
        <a:ext cx="1342128" cy="72536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184B6B-D1D6-DC45-BC85-7E2ACAE07539}" type="datetimeFigureOut">
              <a:rPr lang="en-US" smtClean="0"/>
              <a:pPr/>
              <a:t>11/20/12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BD16B3-2FD4-FB49-8B71-792BB2F8973B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AB1BEB-830C-4186-A526-F1A2A8A08451}" type="datetimeFigureOut">
              <a:rPr lang="en-US" smtClean="0"/>
              <a:pPr/>
              <a:t>11/20/12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6296BD-469E-44B2-8AAA-C7F84C34AAB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D8958-E696-B04E-8C15-8980A386C020}" type="datetime1">
              <a:rPr lang="en-US" smtClean="0"/>
              <a:pPr/>
              <a:t>11/20/12</a:t>
            </a:fld>
            <a:endParaRPr lang="sl-SI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F11A-9AF4-43BA-8944-6FBCB8994D4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B8E1D-AC4D-2745-B689-8857226867CE}" type="datetime1">
              <a:rPr lang="en-US" smtClean="0"/>
              <a:pPr/>
              <a:t>11/20/12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F11A-9AF4-43BA-8944-6FBCB8994D4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C5665-20A4-5A48-BCB9-F8A4628962C2}" type="datetime1">
              <a:rPr lang="en-US" smtClean="0"/>
              <a:pPr/>
              <a:t>11/20/12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F11A-9AF4-43BA-8944-6FBCB8994D4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2344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/>
          <a:lstStyle>
            <a:lvl2pPr>
              <a:defRPr sz="2200"/>
            </a:lvl2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8419B-B6AC-404C-99C9-C80FCE3DBC58}" type="datetime1">
              <a:rPr lang="en-US" smtClean="0"/>
              <a:pPr/>
              <a:t>11/20/12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F11A-9AF4-43BA-8944-6FBCB8994D4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27C6-D043-F14E-98C3-E0837CBDF872}" type="datetime1">
              <a:rPr lang="en-US" smtClean="0"/>
              <a:pPr/>
              <a:t>11/20/12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F11A-9AF4-43BA-8944-6FBCB8994D4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E0A6B-BCC6-F341-AE07-B64392FA20E7}" type="datetime1">
              <a:rPr lang="en-US" smtClean="0"/>
              <a:pPr/>
              <a:t>11/20/12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F11A-9AF4-43BA-8944-6FBCB8994D4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81451-BF9C-5D4C-A5A4-CFBAAFF1425B}" type="datetime1">
              <a:rPr lang="en-US" smtClean="0"/>
              <a:pPr/>
              <a:t>11/20/12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F11A-9AF4-43BA-8944-6FBCB8994D4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A2B08-C7E2-684A-A12B-034806C55385}" type="datetime1">
              <a:rPr lang="en-US" smtClean="0"/>
              <a:pPr/>
              <a:t>11/20/12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F11A-9AF4-43BA-8944-6FBCB8994D4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4E648-D3C5-6642-BA0F-9209BA9D9AAB}" type="datetime1">
              <a:rPr lang="en-US" smtClean="0"/>
              <a:pPr/>
              <a:t>11/20/12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F11A-9AF4-43BA-8944-6FBCB8994D4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56B46-CE47-C942-9A61-BE65620B3D0C}" type="datetime1">
              <a:rPr lang="en-US" smtClean="0"/>
              <a:pPr/>
              <a:t>11/20/12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F11A-9AF4-43BA-8944-6FBCB8994D4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9D1D2-2351-8D48-B197-553B457C8428}" type="datetime1">
              <a:rPr lang="en-US" smtClean="0"/>
              <a:pPr/>
              <a:t>11/20/12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DD2F11A-9AF4-43BA-8944-6FBCB8994D45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D1188F-3DB4-154A-8B0A-0F27D33A86FA}" type="datetime1">
              <a:rPr lang="en-US" smtClean="0"/>
              <a:pPr/>
              <a:t>11/20/12</a:t>
            </a:fld>
            <a:endParaRPr lang="sl-SI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DD2F11A-9AF4-43BA-8944-6FBCB8994D45}" type="slidenum">
              <a:rPr lang="sl-SI" smtClean="0"/>
              <a:pPr/>
              <a:t>‹#›</a:t>
            </a:fld>
            <a:endParaRPr lang="sl-SI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gaia.cs.umass.edu/kurose/network/mcast/IGMP%20query%20and%20reply" TargetMode="External"/><Relationship Id="rId3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oleObject2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1.bin"/><Relationship Id="rId5" Type="http://schemas.openxmlformats.org/officeDocument/2006/relationships/oleObject" Target="../embeddings/oleObject3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4" Type="http://schemas.openxmlformats.org/officeDocument/2006/relationships/oleObject" Target="../embeddings/oleObject5.bin"/><Relationship Id="rId5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4.bin"/><Relationship Id="rId6" Type="http://schemas.openxmlformats.org/officeDocument/2006/relationships/oleObject" Target="../embeddings/oleObject7.bin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3" Type="http://schemas.openxmlformats.org/officeDocument/2006/relationships/image" Target="../media/image21.gi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3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6" Type="http://schemas.microsoft.com/office/2007/relationships/diagramDrawing" Target="../diagrams/drawing1.xml"/><Relationship Id="rId4" Type="http://schemas.openxmlformats.org/officeDocument/2006/relationships/diagramQuickStyle" Target="../diagrams/quickStyle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Relationship Id="rId3" Type="http://schemas.openxmlformats.org/officeDocument/2006/relationships/diagramLayout" Target="../diagrams/layout1.xml"/><Relationship Id="rId5" Type="http://schemas.openxmlformats.org/officeDocument/2006/relationships/diagramColors" Target="../diagrams/colors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gif"/><Relationship Id="rId3" Type="http://schemas.openxmlformats.org/officeDocument/2006/relationships/image" Target="../media/image26.gi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gi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Komunikacijski protokoli in omrežna varnost</a:t>
            </a:r>
            <a:endParaRPr lang="sl-S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Razpošiljanje (</a:t>
            </a:r>
            <a:r>
              <a:rPr lang="sl-SI" i="1" dirty="0" smtClean="0"/>
              <a:t>multicast</a:t>
            </a:r>
            <a:r>
              <a:rPr lang="sl-SI" dirty="0" smtClean="0"/>
              <a:t>)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Naslavljanje IPv6</a:t>
            </a:r>
            <a:endParaRPr lang="sl-SI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507288" cy="446449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l-SI" sz="2000" dirty="0" smtClean="0"/>
              <a:t>1.) ime razpošiljevalne skupine je 128-bitno število – IPv6 naslov, ki se prične z </a:t>
            </a:r>
            <a:r>
              <a:rPr lang="sl-SI" sz="2000" b="1" dirty="0" smtClean="0"/>
              <a:t>FF</a:t>
            </a:r>
          </a:p>
          <a:p>
            <a:pPr>
              <a:buNone/>
            </a:pPr>
            <a:r>
              <a:rPr lang="sl-SI" sz="2000" dirty="0" smtClean="0"/>
              <a:t>2.) </a:t>
            </a:r>
            <a:r>
              <a:rPr lang="sl-SI" sz="2000" b="1" dirty="0" smtClean="0"/>
              <a:t>FF02::1   </a:t>
            </a:r>
            <a:r>
              <a:rPr lang="sl-SI" sz="2000" dirty="0" smtClean="0"/>
              <a:t>(link local: vsi VMESNIKI)</a:t>
            </a:r>
          </a:p>
          <a:p>
            <a:pPr>
              <a:buNone/>
            </a:pPr>
            <a:r>
              <a:rPr lang="sl-SI" sz="2000" dirty="0" smtClean="0"/>
              <a:t>3.) </a:t>
            </a:r>
            <a:r>
              <a:rPr lang="sl-SI" sz="2000" b="1" dirty="0" smtClean="0"/>
              <a:t>FF02::2  </a:t>
            </a:r>
            <a:r>
              <a:rPr lang="sl-SI" sz="2000" dirty="0" smtClean="0"/>
              <a:t>(link local: vsi USMERJEVALNIKI)</a:t>
            </a:r>
          </a:p>
          <a:p>
            <a:pPr>
              <a:buNone/>
            </a:pPr>
            <a:r>
              <a:rPr lang="sl-SI" sz="2000" dirty="0" smtClean="0"/>
              <a:t>4.) Struktura IPv6 naslova:</a:t>
            </a:r>
          </a:p>
          <a:p>
            <a:pPr>
              <a:buNone/>
            </a:pPr>
            <a:endParaRPr lang="sl-SI" sz="2000" b="1" dirty="0" smtClean="0"/>
          </a:p>
        </p:txBody>
      </p:sp>
      <p:pic>
        <p:nvPicPr>
          <p:cNvPr id="61442" name="Picture 2" descr="http://www.cisco.com/en/US/i/200001-300000/250001-260000/251001-252000/2514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3792860"/>
            <a:ext cx="5856814" cy="2607940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F11A-9AF4-43BA-8944-6FBCB8994D45}" type="slidenum">
              <a:rPr lang="sl-SI" smtClean="0"/>
              <a:pPr/>
              <a:t>10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600" dirty="0" smtClean="0"/>
              <a:t>Preslikava v povezavne naslove</a:t>
            </a:r>
            <a:endParaRPr lang="sl-SI" sz="36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435280" cy="5040560"/>
          </a:xfrm>
        </p:spPr>
        <p:txBody>
          <a:bodyPr>
            <a:normAutofit/>
          </a:bodyPr>
          <a:lstStyle/>
          <a:p>
            <a:r>
              <a:rPr lang="en-US" sz="1800" dirty="0" smtClean="0">
                <a:latin typeface="+mj-lt"/>
              </a:rPr>
              <a:t>Ethernet </a:t>
            </a:r>
            <a:r>
              <a:rPr lang="sl-SI" sz="1800" dirty="0" smtClean="0">
                <a:latin typeface="+mj-lt"/>
              </a:rPr>
              <a:t>in </a:t>
            </a:r>
            <a:r>
              <a:rPr lang="en-US" sz="1800" dirty="0" smtClean="0">
                <a:latin typeface="+mj-lt"/>
              </a:rPr>
              <a:t>FDDI </a:t>
            </a:r>
            <a:r>
              <a:rPr lang="sl-SI" sz="1800" dirty="0" smtClean="0">
                <a:latin typeface="+mj-lt"/>
              </a:rPr>
              <a:t>okvirji uporabljajo 48 bitne naslove. Naslovi </a:t>
            </a:r>
            <a:r>
              <a:rPr lang="en-US" sz="1800" dirty="0" smtClean="0">
                <a:latin typeface="+mj-lt"/>
              </a:rPr>
              <a:t>01-00-5e-00-00-00 do 01-00-5e-ff-ff-ff </a:t>
            </a:r>
            <a:r>
              <a:rPr lang="sl-SI" sz="1800" dirty="0" smtClean="0">
                <a:latin typeface="+mj-lt"/>
              </a:rPr>
              <a:t>predstavljajo naslove razpošiljevalnih skupin.</a:t>
            </a:r>
          </a:p>
          <a:p>
            <a:r>
              <a:rPr lang="sl-SI" sz="1800" dirty="0" smtClean="0">
                <a:latin typeface="+mj-lt"/>
              </a:rPr>
              <a:t>Predpona </a:t>
            </a:r>
            <a:r>
              <a:rPr lang="en-US" sz="1800" dirty="0" smtClean="0">
                <a:latin typeface="+mj-lt"/>
              </a:rPr>
              <a:t>01-00-5e </a:t>
            </a:r>
            <a:r>
              <a:rPr lang="sl-SI" sz="1800" dirty="0" smtClean="0">
                <a:latin typeface="+mj-lt"/>
              </a:rPr>
              <a:t>pomeni razpošiljevalni okvir, naslednji bit je 0, ostalih 23 bitov tvori ime razpošiljevalne skupine.</a:t>
            </a:r>
          </a:p>
          <a:p>
            <a:r>
              <a:rPr lang="sl-SI" sz="1800" dirty="0" smtClean="0">
                <a:latin typeface="+mj-lt"/>
              </a:rPr>
              <a:t>ker so IP razpošiljevlani naslovi dolgi 28 spremenljivih bitov, preslikava ni enolična! V okvir se vstavi samo 23 manj pomembnih bitov. To pomeni, da se po 32 (2</a:t>
            </a:r>
            <a:r>
              <a:rPr lang="sl-SI" sz="1800" baseline="30000" dirty="0" smtClean="0">
                <a:latin typeface="+mj-lt"/>
              </a:rPr>
              <a:t>5</a:t>
            </a:r>
            <a:r>
              <a:rPr lang="sl-SI" sz="1800" dirty="0" smtClean="0">
                <a:latin typeface="+mj-lt"/>
              </a:rPr>
              <a:t>) naslovov združuje v isti naslov na drugi plasti.</a:t>
            </a:r>
          </a:p>
          <a:p>
            <a:pPr lvl="1"/>
            <a:r>
              <a:rPr lang="sl-SI" sz="1600" i="1" dirty="0" smtClean="0">
                <a:solidFill>
                  <a:srgbClr val="3366FF"/>
                </a:solidFill>
                <a:latin typeface="+mj-lt"/>
              </a:rPr>
              <a:t>izziv: kaj mora torej početi usmerjevalnik?</a:t>
            </a:r>
          </a:p>
          <a:p>
            <a:r>
              <a:rPr lang="sl-SI" sz="1800" dirty="0" smtClean="0">
                <a:latin typeface="+mj-lt"/>
              </a:rPr>
              <a:t>Omrežna plast odloča, ali so datagrami pomembni za sprejem ali ne.</a:t>
            </a:r>
          </a:p>
        </p:txBody>
      </p:sp>
      <p:sp>
        <p:nvSpPr>
          <p:cNvPr id="254977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sl-SI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sl-S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49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sl-SI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sl-S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61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4369632"/>
            <a:ext cx="6552728" cy="193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F11A-9AF4-43BA-8944-6FBCB8994D45}" type="slidenum">
              <a:rPr lang="sl-SI" smtClean="0"/>
              <a:pPr/>
              <a:t>11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532760"/>
            <a:ext cx="8218112" cy="2112264"/>
          </a:xfrm>
        </p:spPr>
        <p:txBody>
          <a:bodyPr/>
          <a:lstStyle/>
          <a:p>
            <a:r>
              <a:rPr lang="sl-SI" sz="4800" dirty="0" smtClean="0"/>
              <a:t>Prijava na multicast promet:</a:t>
            </a:r>
            <a:br>
              <a:rPr lang="sl-SI" sz="4800" dirty="0" smtClean="0"/>
            </a:br>
            <a:r>
              <a:rPr lang="sl-SI" sz="4800" dirty="0" smtClean="0"/>
              <a:t>protokola IGMP in MLD</a:t>
            </a:r>
            <a:br>
              <a:rPr lang="sl-SI" sz="4800" dirty="0" smtClean="0"/>
            </a:br>
            <a:endParaRPr lang="sl-SI" sz="3600" dirty="0"/>
          </a:p>
        </p:txBody>
      </p:sp>
      <p:pic>
        <p:nvPicPr>
          <p:cNvPr id="245762" name="Picture 2" descr="http://www.whclubs.com/UserFiles/enroll%20now.jpe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4048" y="4293096"/>
            <a:ext cx="3450779" cy="1532296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F11A-9AF4-43BA-8944-6FBCB8994D45}" type="slidenum">
              <a:rPr lang="sl-SI" smtClean="0"/>
              <a:pPr/>
              <a:t>12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600" dirty="0" smtClean="0"/>
              <a:t>Protokol IGMP</a:t>
            </a:r>
            <a:endParaRPr lang="sl-SI" sz="36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507288" cy="5040560"/>
          </a:xfrm>
        </p:spPr>
        <p:txBody>
          <a:bodyPr>
            <a:normAutofit/>
          </a:bodyPr>
          <a:lstStyle/>
          <a:p>
            <a:r>
              <a:rPr lang="sl-SI" sz="2000" dirty="0" smtClean="0"/>
              <a:t>mrežni protokol je IPv4 paketu in številka protokola je 2</a:t>
            </a:r>
          </a:p>
          <a:p>
            <a:r>
              <a:rPr lang="sl-SI" sz="2000" dirty="0" smtClean="0"/>
              <a:t>RFC 2236, </a:t>
            </a:r>
            <a:r>
              <a:rPr lang="sl-SI" sz="2000" i="1" dirty="0" smtClean="0"/>
              <a:t>Internet Group Management Protocol, Version 2</a:t>
            </a:r>
            <a:r>
              <a:rPr lang="sl-SI" sz="2000" dirty="0" smtClean="0"/>
              <a:t>, RFC 3376, </a:t>
            </a:r>
            <a:r>
              <a:rPr lang="sl-SI" sz="2000" i="1" dirty="0" smtClean="0"/>
              <a:t>Internet Group Management Protocol, Version 3</a:t>
            </a:r>
          </a:p>
          <a:p>
            <a:pPr lvl="1"/>
            <a:r>
              <a:rPr lang="sl-SI" sz="1600" i="1" dirty="0" smtClean="0">
                <a:solidFill>
                  <a:srgbClr val="FF0000"/>
                </a:solidFill>
              </a:rPr>
              <a:t>obvezno: poiščite ga na spletu ter ga preberite – literatura!</a:t>
            </a:r>
          </a:p>
          <a:p>
            <a:pPr lvl="1"/>
            <a:r>
              <a:rPr lang="sl-SI" sz="1600" i="1" dirty="0" smtClean="0">
                <a:solidFill>
                  <a:srgbClr val="3366FF"/>
                </a:solidFill>
              </a:rPr>
              <a:t>izziv: poiščite še ostale RFC dokumente, ki se ukvarjajo z IGMP</a:t>
            </a:r>
          </a:p>
          <a:p>
            <a:r>
              <a:rPr lang="sl-SI" sz="2000" dirty="0" smtClean="0"/>
              <a:t>IGMP skrbi za upravljanje s tem, kdo so prejemniki razpošiljanih sporočil. Omogoča:</a:t>
            </a:r>
          </a:p>
          <a:p>
            <a:pPr lvl="1"/>
            <a:r>
              <a:rPr lang="sl-SI" sz="1600" dirty="0" smtClean="0"/>
              <a:t>pridružitev skupini</a:t>
            </a:r>
          </a:p>
          <a:p>
            <a:pPr lvl="1"/>
            <a:r>
              <a:rPr lang="sl-SI" sz="1600" dirty="0" smtClean="0"/>
              <a:t>izstop iz skupine</a:t>
            </a:r>
          </a:p>
          <a:p>
            <a:pPr lvl="1"/>
            <a:r>
              <a:rPr lang="sl-SI" sz="1600" dirty="0" smtClean="0"/>
              <a:t>zaznavanje drugih vmesnikov v skupini</a:t>
            </a:r>
          </a:p>
          <a:p>
            <a:endParaRPr lang="sl-SI" sz="2000" dirty="0" smtClean="0"/>
          </a:p>
        </p:txBody>
      </p:sp>
      <p:sp>
        <p:nvSpPr>
          <p:cNvPr id="254977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sl-SI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sl-S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49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sl-SI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sl-S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F11A-9AF4-43BA-8944-6FBCB8994D45}" type="slidenum">
              <a:rPr lang="sl-SI" smtClean="0"/>
              <a:pPr/>
              <a:t>13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600" dirty="0" smtClean="0"/>
              <a:t>Protokol IGMP</a:t>
            </a:r>
            <a:endParaRPr lang="sl-SI" sz="36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507288" cy="5040560"/>
          </a:xfrm>
        </p:spPr>
        <p:txBody>
          <a:bodyPr>
            <a:normAutofit/>
          </a:bodyPr>
          <a:lstStyle/>
          <a:p>
            <a:r>
              <a:rPr lang="sl-SI" sz="2000" dirty="0" smtClean="0"/>
              <a:t>IGMP komunikacija poteka </a:t>
            </a:r>
            <a:r>
              <a:rPr lang="sl-SI" sz="2000" u="sng" dirty="0" smtClean="0"/>
              <a:t>med odjemalcem in najbližjim razpošiljevalnim usmerjevalnikom</a:t>
            </a:r>
          </a:p>
          <a:p>
            <a:endParaRPr lang="sl-SI" sz="2000" u="sng" dirty="0" smtClean="0"/>
          </a:p>
          <a:p>
            <a:pPr>
              <a:buNone/>
            </a:pPr>
            <a:endParaRPr lang="sl-SI" sz="2000" u="sng" dirty="0" smtClean="0"/>
          </a:p>
          <a:p>
            <a:r>
              <a:rPr lang="sl-SI" sz="2000" dirty="0" smtClean="0"/>
              <a:t>na podlagi protokola IGMP usmerjevalniki dobijo nalogo povezati se v  strukturo razpošiljevalnega drevesa</a:t>
            </a:r>
          </a:p>
        </p:txBody>
      </p:sp>
      <p:sp>
        <p:nvSpPr>
          <p:cNvPr id="254977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sl-SI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sl-S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49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sl-SI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sl-S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9924" name="Picture 4" descr="IGMP versus wide area multicast routing protocols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19377" y="3933056"/>
            <a:ext cx="3696839" cy="1800200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F11A-9AF4-43BA-8944-6FBCB8994D45}" type="slidenum">
              <a:rPr lang="sl-SI" smtClean="0"/>
              <a:pPr/>
              <a:t>14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600" dirty="0" smtClean="0"/>
              <a:t>Verzije IGMP</a:t>
            </a:r>
            <a:endParaRPr lang="sl-SI" sz="36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435280" cy="5040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l-SI" sz="2000" dirty="0" smtClean="0"/>
              <a:t>Obstajajo verzije</a:t>
            </a:r>
            <a:r>
              <a:rPr lang="en-US" sz="2000" dirty="0" smtClean="0"/>
              <a:t> IGMP v1, v2 </a:t>
            </a:r>
            <a:r>
              <a:rPr lang="sl-SI" sz="2000" dirty="0" smtClean="0"/>
              <a:t>in</a:t>
            </a:r>
            <a:r>
              <a:rPr lang="en-US" sz="2000" dirty="0" smtClean="0"/>
              <a:t> v3.</a:t>
            </a:r>
          </a:p>
          <a:p>
            <a:endParaRPr lang="en-US" sz="2000" dirty="0" smtClean="0"/>
          </a:p>
          <a:p>
            <a:r>
              <a:rPr lang="en-US" sz="2000" dirty="0" smtClean="0"/>
              <a:t>IGMPv1: </a:t>
            </a:r>
            <a:r>
              <a:rPr lang="sl-SI" sz="2000" dirty="0" smtClean="0"/>
              <a:t>Vmesniki se lahko pridružijo skupinam. Sporočila za izstop ne obstajajo. Usmerjevalniki uporabljajo mehanizem s pretekom časa, da odkrivajo skupine, ki za vmesnik niso zanimive.</a:t>
            </a:r>
          </a:p>
          <a:p>
            <a:endParaRPr lang="sl-SI" sz="2000" dirty="0" smtClean="0"/>
          </a:p>
          <a:p>
            <a:r>
              <a:rPr lang="en-US" sz="2000" dirty="0" smtClean="0"/>
              <a:t>IGMPv2: </a:t>
            </a:r>
            <a:r>
              <a:rPr lang="sl-SI" sz="2000" dirty="0" smtClean="0"/>
              <a:t> Dodana sporočila za izstop iz skupine. S tem </a:t>
            </a:r>
            <a:r>
              <a:rPr lang="sl-SI" sz="2000" dirty="0" smtClean="0"/>
              <a:t>omogočenje </a:t>
            </a:r>
            <a:r>
              <a:rPr lang="sl-SI" sz="2000" dirty="0" smtClean="0"/>
              <a:t>hitrejšega sporočanja usmerjevalniku o prekinitvi dostave nepotrebnega prometa.</a:t>
            </a:r>
          </a:p>
          <a:p>
            <a:endParaRPr lang="en-US" sz="2000" dirty="0" smtClean="0"/>
          </a:p>
          <a:p>
            <a:r>
              <a:rPr lang="en-US" sz="2000" dirty="0" smtClean="0"/>
              <a:t>IGMPv3: </a:t>
            </a:r>
            <a:r>
              <a:rPr lang="sl-SI" sz="2000" dirty="0" smtClean="0"/>
              <a:t>Večje spremembe v protokolu. Vmesniki lahko določijo SEZNAM drugih vmesnikov, od koder želijo prejemati promet. Promet od ostalih vmesnikov omrežje</a:t>
            </a:r>
            <a:r>
              <a:rPr lang="sl-SI" sz="2000" dirty="0" smtClean="0"/>
              <a:t> prepreči.</a:t>
            </a:r>
            <a:endParaRPr lang="sl-SI" sz="2000" dirty="0" smtClean="0"/>
          </a:p>
        </p:txBody>
      </p:sp>
      <p:sp>
        <p:nvSpPr>
          <p:cNvPr id="254977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sl-SI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sl-S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49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sl-SI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sl-S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F11A-9AF4-43BA-8944-6FBCB8994D45}" type="slidenum">
              <a:rPr lang="sl-SI" smtClean="0"/>
              <a:pPr/>
              <a:t>15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600" dirty="0" smtClean="0"/>
              <a:t>Protokol IGMP</a:t>
            </a:r>
            <a:endParaRPr lang="sl-SI" sz="36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435280" cy="5040560"/>
          </a:xfrm>
        </p:spPr>
        <p:txBody>
          <a:bodyPr>
            <a:normAutofit/>
          </a:bodyPr>
          <a:lstStyle/>
          <a:p>
            <a:r>
              <a:rPr lang="sl-SI" sz="1800" dirty="0" smtClean="0"/>
              <a:t>IGMP sporočilo je dolgo 8 zlogov</a:t>
            </a:r>
          </a:p>
          <a:p>
            <a:endParaRPr lang="sl-SI" sz="1800" dirty="0" smtClean="0"/>
          </a:p>
          <a:p>
            <a:endParaRPr lang="sl-SI" sz="1800" dirty="0" smtClean="0"/>
          </a:p>
          <a:p>
            <a:endParaRPr lang="sl-SI" sz="1800" dirty="0" smtClean="0"/>
          </a:p>
          <a:p>
            <a:endParaRPr lang="sl-SI" sz="1800" dirty="0" smtClean="0"/>
          </a:p>
          <a:p>
            <a:endParaRPr lang="sl-SI" sz="1000" dirty="0" smtClean="0"/>
          </a:p>
          <a:p>
            <a:r>
              <a:rPr lang="sl-SI" sz="1800" b="1" dirty="0" smtClean="0"/>
              <a:t>type</a:t>
            </a:r>
            <a:r>
              <a:rPr lang="sl-SI" sz="1800" dirty="0" smtClean="0"/>
              <a:t> - tip sporočila:</a:t>
            </a:r>
          </a:p>
          <a:p>
            <a:pPr lvl="1"/>
            <a:r>
              <a:rPr lang="sl-SI" sz="1200" dirty="0" smtClean="0">
                <a:latin typeface="Courier New" pitchFamily="49" charset="0"/>
                <a:cs typeface="Courier New" pitchFamily="49" charset="0"/>
              </a:rPr>
              <a:t>17 (0x11): Group Membership Query (odkrivanje članov skupine)</a:t>
            </a:r>
          </a:p>
          <a:p>
            <a:pPr lvl="1"/>
            <a:r>
              <a:rPr lang="sl-SI" sz="1200" dirty="0" smtClean="0">
                <a:latin typeface="Courier New" pitchFamily="49" charset="0"/>
                <a:cs typeface="Courier New" pitchFamily="49" charset="0"/>
              </a:rPr>
              <a:t>18 (0x12): Group Membership Report IGMP v1 (objava prejemnika)</a:t>
            </a:r>
          </a:p>
          <a:p>
            <a:pPr lvl="1"/>
            <a:r>
              <a:rPr lang="sl-SI" sz="1200" dirty="0" smtClean="0">
                <a:latin typeface="Courier New" pitchFamily="49" charset="0"/>
                <a:cs typeface="Courier New" pitchFamily="49" charset="0"/>
              </a:rPr>
              <a:t>22 (0x16): Group Membership Report IGMP v2 (objava prejemnika)</a:t>
            </a:r>
          </a:p>
          <a:p>
            <a:pPr lvl="1"/>
            <a:r>
              <a:rPr lang="sl-SI" sz="1200" dirty="0" smtClean="0">
                <a:latin typeface="Courier New" pitchFamily="49" charset="0"/>
                <a:cs typeface="Courier New" pitchFamily="49" charset="0"/>
              </a:rPr>
              <a:t>34 (0x22): Group Membership Report IGMP v3 (objava prejemnika)</a:t>
            </a:r>
          </a:p>
          <a:p>
            <a:pPr lvl="1"/>
            <a:r>
              <a:rPr lang="sl-SI" sz="1200" dirty="0" smtClean="0">
                <a:latin typeface="Courier New" pitchFamily="49" charset="0"/>
                <a:cs typeface="Courier New" pitchFamily="49" charset="0"/>
              </a:rPr>
              <a:t>23 (0x17): Leave Group Report IGMP v2 (objava, da je prejemnik zapustil skupino)</a:t>
            </a:r>
          </a:p>
          <a:p>
            <a:r>
              <a:rPr lang="sl-SI" sz="1800" b="1" dirty="0" smtClean="0"/>
              <a:t>response time </a:t>
            </a:r>
            <a:r>
              <a:rPr lang="sl-SI" sz="1800" dirty="0" smtClean="0"/>
              <a:t>- čas, v katerem se mora prejemnik klica IGMP Group Membership Query, odzvati</a:t>
            </a:r>
          </a:p>
          <a:p>
            <a:r>
              <a:rPr lang="sl-SI" sz="1800" b="1" dirty="0" smtClean="0"/>
              <a:t>checksum</a:t>
            </a:r>
            <a:r>
              <a:rPr lang="sl-SI" sz="1800" dirty="0" smtClean="0"/>
              <a:t> - kontrolna vsota (ne pokriva IP glave)</a:t>
            </a:r>
          </a:p>
          <a:p>
            <a:r>
              <a:rPr lang="sl-SI" sz="1800" b="1" dirty="0" smtClean="0"/>
              <a:t>multicast group address </a:t>
            </a:r>
            <a:r>
              <a:rPr lang="sl-SI" sz="1800" dirty="0" smtClean="0"/>
              <a:t>- IPv4 naslov razpošiljevalne skupine</a:t>
            </a:r>
          </a:p>
        </p:txBody>
      </p:sp>
      <p:sp>
        <p:nvSpPr>
          <p:cNvPr id="254977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sl-SI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sl-S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49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sl-SI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sl-S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9922" name="Picture 2" descr="http://www3.gdin.edu.cn/jpkc/dzxnw/jsjkj/chapter4/4-8.files/igmp_pkt.gi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1720" y="2062991"/>
            <a:ext cx="5256584" cy="1077977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F11A-9AF4-43BA-8944-6FBCB8994D45}" type="slidenum">
              <a:rPr lang="sl-SI" smtClean="0"/>
              <a:pPr/>
              <a:t>16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600" dirty="0" smtClean="0"/>
              <a:t>Protokol IGMP</a:t>
            </a:r>
            <a:endParaRPr lang="sl-SI" sz="36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395536" y="2154741"/>
          <a:ext cx="8351938" cy="23907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1881696"/>
                <a:gridCol w="2113289"/>
                <a:gridCol w="1764665"/>
              </a:tblGrid>
              <a:tr h="456749">
                <a:tc>
                  <a:txBody>
                    <a:bodyPr/>
                    <a:lstStyle/>
                    <a:p>
                      <a:pPr algn="ctr"/>
                      <a:r>
                        <a:rPr lang="sl-SI" sz="1400" dirty="0" smtClean="0">
                          <a:latin typeface="+mj-lt"/>
                        </a:rPr>
                        <a:t>Dejanje</a:t>
                      </a:r>
                      <a:endParaRPr lang="sl-SI" sz="14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 smtClean="0">
                          <a:latin typeface="+mj-lt"/>
                        </a:rPr>
                        <a:t>IGMP</a:t>
                      </a:r>
                      <a:r>
                        <a:rPr lang="sl-SI" sz="1400" baseline="0" dirty="0" smtClean="0">
                          <a:latin typeface="+mj-lt"/>
                        </a:rPr>
                        <a:t> sporočilo</a:t>
                      </a:r>
                      <a:endParaRPr lang="sl-SI" sz="14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 smtClean="0">
                          <a:latin typeface="+mj-lt"/>
                        </a:rPr>
                        <a:t>IP Destination</a:t>
                      </a:r>
                      <a:r>
                        <a:rPr lang="sl-SI" sz="1400" baseline="0" dirty="0" smtClean="0">
                          <a:latin typeface="+mj-lt"/>
                        </a:rPr>
                        <a:t> Address</a:t>
                      </a:r>
                      <a:endParaRPr lang="sl-SI" sz="14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 smtClean="0">
                          <a:latin typeface="+mj-lt"/>
                        </a:rPr>
                        <a:t>IGMP Multicast Group Address</a:t>
                      </a:r>
                      <a:endParaRPr lang="sl-SI" sz="1400" dirty="0">
                        <a:latin typeface="+mj-lt"/>
                      </a:endParaRPr>
                    </a:p>
                  </a:txBody>
                  <a:tcPr anchor="ctr"/>
                </a:tc>
              </a:tr>
              <a:tr h="304135">
                <a:tc>
                  <a:txBody>
                    <a:bodyPr/>
                    <a:lstStyle/>
                    <a:p>
                      <a:r>
                        <a:rPr lang="sl-SI" sz="1100" b="1" dirty="0" smtClean="0">
                          <a:solidFill>
                            <a:srgbClr val="00B050"/>
                          </a:solidFill>
                          <a:latin typeface="+mj-lt"/>
                        </a:rPr>
                        <a:t>pridružiti se želim skupini</a:t>
                      </a:r>
                      <a:endParaRPr lang="sl-SI" sz="1100" b="1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200" dirty="0" smtClean="0">
                          <a:latin typeface="+mj-lt"/>
                        </a:rPr>
                        <a:t>Group Membership Report</a:t>
                      </a:r>
                      <a:endParaRPr lang="sl-SI" sz="12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200" dirty="0" smtClean="0">
                          <a:latin typeface="+mj-lt"/>
                        </a:rPr>
                        <a:t>naslov skupine</a:t>
                      </a:r>
                      <a:endParaRPr lang="sl-SI" sz="12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200" dirty="0" smtClean="0">
                          <a:latin typeface="+mj-lt"/>
                        </a:rPr>
                        <a:t>naslov skupine</a:t>
                      </a:r>
                      <a:endParaRPr lang="sl-SI" sz="1200" dirty="0">
                        <a:latin typeface="+mj-lt"/>
                      </a:endParaRPr>
                    </a:p>
                  </a:txBody>
                  <a:tcPr anchor="ctr"/>
                </a:tc>
              </a:tr>
              <a:tr h="374960">
                <a:tc>
                  <a:txBody>
                    <a:bodyPr/>
                    <a:lstStyle/>
                    <a:p>
                      <a:r>
                        <a:rPr lang="sl-SI" sz="1100" b="1" dirty="0" smtClean="0">
                          <a:solidFill>
                            <a:srgbClr val="00B050"/>
                          </a:solidFill>
                          <a:latin typeface="+mj-lt"/>
                        </a:rPr>
                        <a:t>Kdo vse je član določene skupine?</a:t>
                      </a:r>
                      <a:endParaRPr lang="sl-SI" sz="1100" b="1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200" dirty="0" smtClean="0">
                          <a:latin typeface="+mj-lt"/>
                        </a:rPr>
                        <a:t>Group Membership Query</a:t>
                      </a:r>
                      <a:endParaRPr lang="sl-SI" sz="12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200" dirty="0" smtClean="0">
                          <a:latin typeface="+mj-lt"/>
                        </a:rPr>
                        <a:t>naslov skupine</a:t>
                      </a:r>
                      <a:endParaRPr lang="sl-SI" sz="12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200" dirty="0" smtClean="0">
                          <a:latin typeface="+mj-lt"/>
                        </a:rPr>
                        <a:t>naslov skupine</a:t>
                      </a:r>
                      <a:endParaRPr lang="sl-SI" sz="1200" dirty="0">
                        <a:latin typeface="+mj-lt"/>
                      </a:endParaRPr>
                    </a:p>
                  </a:txBody>
                  <a:tcPr anchor="ctr"/>
                </a:tc>
              </a:tr>
              <a:tr h="304135">
                <a:tc>
                  <a:txBody>
                    <a:bodyPr/>
                    <a:lstStyle/>
                    <a:p>
                      <a:r>
                        <a:rPr lang="sl-SI" sz="1100" b="1" dirty="0" smtClean="0">
                          <a:solidFill>
                            <a:srgbClr val="00B050"/>
                          </a:solidFill>
                          <a:latin typeface="+mj-lt"/>
                        </a:rPr>
                        <a:t>katere skupine obstajajo?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200" dirty="0" smtClean="0">
                          <a:latin typeface="+mj-lt"/>
                        </a:rPr>
                        <a:t>Group Membership Query</a:t>
                      </a:r>
                      <a:endParaRPr lang="sl-SI" sz="12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200" dirty="0" smtClean="0">
                          <a:latin typeface="+mj-lt"/>
                        </a:rPr>
                        <a:t>vsi vmesniki (224.0.0.1)</a:t>
                      </a:r>
                      <a:endParaRPr lang="sl-SI" sz="12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200" dirty="0" smtClean="0">
                          <a:latin typeface="+mj-lt"/>
                        </a:rPr>
                        <a:t>0.0.0.0</a:t>
                      </a:r>
                      <a:endParaRPr lang="sl-SI" sz="1200" dirty="0">
                        <a:latin typeface="+mj-lt"/>
                      </a:endParaRPr>
                    </a:p>
                  </a:txBody>
                  <a:tcPr anchor="ctr"/>
                </a:tc>
              </a:tr>
              <a:tr h="432138">
                <a:tc>
                  <a:txBody>
                    <a:bodyPr/>
                    <a:lstStyle/>
                    <a:p>
                      <a:r>
                        <a:rPr lang="sl-SI" sz="1100" b="1" dirty="0" smtClean="0">
                          <a:solidFill>
                            <a:srgbClr val="00B050"/>
                          </a:solidFill>
                          <a:latin typeface="+mj-lt"/>
                        </a:rPr>
                        <a:t>sem član skupine, o kateri se poizveduje, želim se odzvati, da sem član</a:t>
                      </a:r>
                      <a:endParaRPr lang="sl-SI" sz="1100" b="1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200" dirty="0" smtClean="0">
                          <a:latin typeface="+mj-lt"/>
                        </a:rPr>
                        <a:t>Group Membership Report</a:t>
                      </a:r>
                      <a:endParaRPr lang="sl-SI" sz="12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200" dirty="0" smtClean="0">
                          <a:latin typeface="+mj-lt"/>
                        </a:rPr>
                        <a:t>naslov skupine</a:t>
                      </a:r>
                      <a:endParaRPr lang="sl-SI" sz="12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200" dirty="0" smtClean="0">
                          <a:latin typeface="+mj-lt"/>
                        </a:rPr>
                        <a:t>naslov skupine</a:t>
                      </a:r>
                      <a:endParaRPr lang="sl-SI" sz="1200" dirty="0">
                        <a:latin typeface="+mj-lt"/>
                      </a:endParaRPr>
                    </a:p>
                  </a:txBody>
                  <a:tcPr anchor="ctr"/>
                </a:tc>
              </a:tr>
              <a:tr h="432138">
                <a:tc>
                  <a:txBody>
                    <a:bodyPr/>
                    <a:lstStyle/>
                    <a:p>
                      <a:r>
                        <a:rPr lang="sl-SI" sz="1100" b="1" dirty="0" smtClean="0">
                          <a:solidFill>
                            <a:srgbClr val="00B050"/>
                          </a:solidFill>
                          <a:latin typeface="+mj-lt"/>
                        </a:rPr>
                        <a:t>zapustiti želim skupino</a:t>
                      </a:r>
                      <a:endParaRPr lang="sl-SI" sz="1100" b="1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200" dirty="0" smtClean="0">
                          <a:latin typeface="+mj-lt"/>
                        </a:rPr>
                        <a:t>Group Leave Report</a:t>
                      </a:r>
                      <a:endParaRPr lang="sl-SI" sz="12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200" dirty="0" smtClean="0">
                          <a:latin typeface="+mj-lt"/>
                        </a:rPr>
                        <a:t>vsi usmerjevalniki (224.0.0.2)</a:t>
                      </a:r>
                      <a:endParaRPr lang="sl-SI" sz="12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200" dirty="0" smtClean="0">
                          <a:latin typeface="+mj-lt"/>
                        </a:rPr>
                        <a:t>naslov skupine</a:t>
                      </a:r>
                    </a:p>
                    <a:p>
                      <a:pPr algn="ctr"/>
                      <a:endParaRPr lang="sl-SI" sz="1200" dirty="0">
                        <a:latin typeface="+mj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54977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sl-SI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sl-S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49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sl-SI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sl-S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556792"/>
            <a:ext cx="8435280" cy="50405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sl-SI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Kako z IGMP</a:t>
            </a:r>
            <a:r>
              <a:rPr kumimoji="0" lang="sl-SI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udejaniti upravljanje s skupinami?</a:t>
            </a:r>
            <a:endParaRPr kumimoji="0" lang="sl-SI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35523" name="Picture 3" descr="http://www3.gdin.edu.cn/jpkc/dzxnw/jsjkj/chapter4/4-8.files/igmp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55776" y="4797152"/>
            <a:ext cx="3871890" cy="1656184"/>
          </a:xfrm>
          <a:prstGeom prst="rect">
            <a:avLst/>
          </a:prstGeom>
          <a:noFill/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F11A-9AF4-43BA-8944-6FBCB8994D45}" type="slidenum">
              <a:rPr lang="sl-SI" smtClean="0"/>
              <a:pPr/>
              <a:t>17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600" dirty="0" smtClean="0"/>
              <a:t>Protokol IGMP</a:t>
            </a:r>
            <a:endParaRPr lang="sl-SI" sz="36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435280" cy="5040560"/>
          </a:xfrm>
        </p:spPr>
        <p:txBody>
          <a:bodyPr>
            <a:normAutofit/>
          </a:bodyPr>
          <a:lstStyle/>
          <a:p>
            <a:r>
              <a:rPr lang="sl-SI" sz="1800" dirty="0" smtClean="0"/>
              <a:t>Posebno sporočilo: IGMPv3 Group Membership report</a:t>
            </a:r>
          </a:p>
          <a:p>
            <a:endParaRPr lang="sl-SI" sz="1800" dirty="0" smtClean="0"/>
          </a:p>
          <a:p>
            <a:endParaRPr lang="sl-SI" sz="1800" dirty="0" smtClean="0"/>
          </a:p>
          <a:p>
            <a:endParaRPr lang="sl-SI" sz="1800" dirty="0" smtClean="0"/>
          </a:p>
          <a:p>
            <a:endParaRPr lang="sl-SI" sz="1800" dirty="0" smtClean="0"/>
          </a:p>
          <a:p>
            <a:endParaRPr lang="sl-SI" sz="1000" dirty="0" smtClean="0"/>
          </a:p>
          <a:p>
            <a:endParaRPr lang="sl-SI" sz="1000" dirty="0" smtClean="0"/>
          </a:p>
          <a:p>
            <a:endParaRPr lang="sl-SI" sz="1000" dirty="0" smtClean="0"/>
          </a:p>
          <a:p>
            <a:endParaRPr lang="sl-SI" sz="1000" dirty="0" smtClean="0"/>
          </a:p>
          <a:p>
            <a:endParaRPr lang="sl-SI" sz="1000" dirty="0" smtClean="0"/>
          </a:p>
          <a:p>
            <a:endParaRPr lang="sl-SI" sz="1000" dirty="0" smtClean="0"/>
          </a:p>
          <a:p>
            <a:r>
              <a:rPr lang="sl-SI" sz="1800" dirty="0" smtClean="0"/>
              <a:t>Type= 0x22</a:t>
            </a:r>
          </a:p>
          <a:p>
            <a:r>
              <a:rPr lang="sl-SI" sz="1800" dirty="0" smtClean="0"/>
              <a:t>odgovori vseh vmesnikov v skupini so zbrani v istem paketu</a:t>
            </a:r>
          </a:p>
          <a:p>
            <a:r>
              <a:rPr lang="sl-SI" sz="1800" dirty="0" smtClean="0"/>
              <a:t>vmesnik čaka na odgovore drugih prejemnikov v skupini, preden odgovori sam</a:t>
            </a:r>
          </a:p>
          <a:p>
            <a:pPr lvl="1"/>
            <a:r>
              <a:rPr lang="sl-SI" sz="1400" dirty="0" smtClean="0"/>
              <a:t>posebna oblika paketa torej omogoči izogibanje podvojenemu multicast prometu</a:t>
            </a:r>
          </a:p>
        </p:txBody>
      </p:sp>
      <p:sp>
        <p:nvSpPr>
          <p:cNvPr id="254977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sl-SI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sl-S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49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sl-SI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sl-S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47811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79712" y="2204864"/>
            <a:ext cx="5190529" cy="1684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F11A-9AF4-43BA-8944-6FBCB8994D45}" type="slidenum">
              <a:rPr lang="sl-SI" smtClean="0"/>
              <a:pPr/>
              <a:t>18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600" dirty="0" smtClean="0"/>
              <a:t>Protokol IGMP: prijava na vir</a:t>
            </a:r>
            <a:endParaRPr lang="sl-SI" sz="3600" dirty="0"/>
          </a:p>
        </p:txBody>
      </p:sp>
      <p:sp>
        <p:nvSpPr>
          <p:cNvPr id="254977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sl-SI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sl-S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49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sl-SI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sl-S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556792"/>
            <a:ext cx="8435280" cy="50405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sl-SI" dirty="0" smtClean="0"/>
              <a:t>za pridružitev skupini, se pošlje GMR sporočilo z vrednostjo TTL=1 (dostava samo najbližjemu usmerjevalniku)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kumimoji="0" lang="sl-SI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usmerjevalnik</a:t>
            </a:r>
            <a:r>
              <a:rPr kumimoji="0" lang="sl-SI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evidentira</a:t>
            </a:r>
            <a:r>
              <a:rPr kumimoji="0" lang="sl-SI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sl-SI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 mora skupinske pakete posredovati novemu naročniku (kako? povezavni razpošiljevalni naslov / kopije datagramov na IP naslov)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endParaRPr kumimoji="0" lang="sl-SI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sl-SI" baseline="0" dirty="0" smtClean="0"/>
              <a:t>usmerjevalnik sporoči sosednjim usmerjevalnikom, da ima novega naročnika. Č</a:t>
            </a:r>
            <a:r>
              <a:rPr kumimoji="0" lang="sl-SI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 bi vsak usmerjevalnik sporočil enako naprej, pride do problema - paketi bi se posredovali navzkrižno preko vseh povezav v omrežju. Rešitve:</a:t>
            </a:r>
          </a:p>
          <a:p>
            <a:pPr marL="731520" lvl="1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sl-SI" b="1" dirty="0" smtClean="0"/>
              <a:t>uporablja se RPL algoritem </a:t>
            </a:r>
            <a:r>
              <a:rPr lang="sl-SI" dirty="0" smtClean="0"/>
              <a:t>(</a:t>
            </a:r>
            <a:r>
              <a:rPr lang="sl-SI" i="1" dirty="0" smtClean="0"/>
              <a:t>Reverse Path Lookup</a:t>
            </a:r>
            <a:r>
              <a:rPr lang="sl-SI" dirty="0" smtClean="0"/>
              <a:t>): zavržemo vse multicast pakete, ki pridejo od usmerjevalnikov, ki ne povezujejo z izvorom paketa po najbližji poti</a:t>
            </a:r>
            <a:endParaRPr kumimoji="0" lang="sl-SI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31520" lvl="1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sl-SI" b="1" baseline="0" dirty="0" smtClean="0"/>
              <a:t>usmerjevalniki imajo posebne usmerjevalne protokole </a:t>
            </a:r>
            <a:r>
              <a:rPr lang="sl-SI" baseline="0" dirty="0" smtClean="0"/>
              <a:t>za multicast promet:</a:t>
            </a:r>
            <a:r>
              <a:rPr lang="sl-SI" dirty="0" smtClean="0"/>
              <a:t> npr. protokol PIM-SM (</a:t>
            </a:r>
            <a:r>
              <a:rPr lang="sl-SI" i="1" dirty="0" smtClean="0"/>
              <a:t>Protocol Independent Multicast - Sparse Mode</a:t>
            </a:r>
            <a:r>
              <a:rPr lang="sl-SI" dirty="0" smtClean="0"/>
              <a:t>)</a:t>
            </a:r>
            <a:endParaRPr kumimoji="0" lang="sl-SI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F11A-9AF4-43BA-8944-6FBCB8994D45}" type="slidenum">
              <a:rPr lang="sl-SI" smtClean="0"/>
              <a:pPr/>
              <a:t>19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600" dirty="0" smtClean="0"/>
              <a:t>Razpošiljanje</a:t>
            </a:r>
            <a:endParaRPr lang="sl-SI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435280" cy="5040560"/>
          </a:xfrm>
        </p:spPr>
        <p:txBody>
          <a:bodyPr>
            <a:normAutofit/>
          </a:bodyPr>
          <a:lstStyle/>
          <a:p>
            <a:r>
              <a:rPr lang="sl-SI" sz="2400" b="1" dirty="0" smtClean="0"/>
              <a:t>Načini naslavljanja:</a:t>
            </a:r>
          </a:p>
          <a:p>
            <a:pPr lvl="1"/>
            <a:r>
              <a:rPr lang="sl-SI" sz="2000" b="1" dirty="0" smtClean="0"/>
              <a:t>unicast </a:t>
            </a:r>
            <a:r>
              <a:rPr lang="sl-SI" sz="2000" dirty="0" smtClean="0"/>
              <a:t>(tradicionalno): pošiljanje enemu ciljnemu IP naslovu (unikaten v Internetu / lokalnemu omrežju)</a:t>
            </a:r>
          </a:p>
          <a:p>
            <a:pPr lvl="1"/>
            <a:r>
              <a:rPr lang="sl-SI" sz="2000" b="1" dirty="0" smtClean="0"/>
              <a:t>broadcast</a:t>
            </a:r>
            <a:r>
              <a:rPr lang="sl-SI" sz="2000" dirty="0" smtClean="0"/>
              <a:t> (oddajanje): naslavljanje "vseh prejemnikov" v podomrežju (npr. iskanje usmerjevalnika ali strežnika, nujno sporočilo); ne dostavlja paketov izven omrežja</a:t>
            </a:r>
          </a:p>
          <a:p>
            <a:endParaRPr lang="sl-SI" sz="2400" dirty="0" smtClean="0"/>
          </a:p>
          <a:p>
            <a:r>
              <a:rPr lang="sl-SI" sz="2400" dirty="0" smtClean="0"/>
              <a:t>Kako poslati samo izbrani skupini naslovov, tudi izven lokalnega omrežja?</a:t>
            </a:r>
          </a:p>
          <a:p>
            <a:pPr lvl="1"/>
            <a:r>
              <a:rPr lang="sl-SI" sz="2000" b="1" dirty="0" smtClean="0"/>
              <a:t>multicast</a:t>
            </a:r>
            <a:r>
              <a:rPr lang="sl-SI" sz="2000" dirty="0" smtClean="0"/>
              <a:t> naslavljanje (razpošiljanje) omogoča dostavo skupinam ne glede na meje podomrežij</a:t>
            </a:r>
          </a:p>
          <a:p>
            <a:pPr lvl="1"/>
            <a:r>
              <a:rPr lang="sl-SI" sz="2000" dirty="0" smtClean="0"/>
              <a:t>IGMP (</a:t>
            </a:r>
            <a:r>
              <a:rPr lang="sl-SI" sz="2000" i="1" dirty="0" smtClean="0"/>
              <a:t>Internet Group Management Protocol</a:t>
            </a:r>
            <a:r>
              <a:rPr lang="sl-SI" sz="2000" dirty="0" smtClean="0"/>
              <a:t>) se uporablja za upravljanje s skupinami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F11A-9AF4-43BA-8944-6FBCB8994D45}" type="slidenum">
              <a:rPr lang="sl-SI" smtClean="0"/>
              <a:pPr/>
              <a:t>2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600" dirty="0" smtClean="0"/>
              <a:t>Reverse path lookup: primer</a:t>
            </a:r>
            <a:endParaRPr lang="sl-SI" sz="3600" dirty="0"/>
          </a:p>
        </p:txBody>
      </p:sp>
      <p:sp>
        <p:nvSpPr>
          <p:cNvPr id="254977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sl-SI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sl-S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49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sl-SI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sl-S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1" name="Object 49"/>
          <p:cNvGraphicFramePr>
            <a:graphicFrameLocks noChangeAspect="1"/>
          </p:cNvGraphicFramePr>
          <p:nvPr/>
        </p:nvGraphicFramePr>
        <p:xfrm>
          <a:off x="7794252" y="1700808"/>
          <a:ext cx="738188" cy="633413"/>
        </p:xfrm>
        <a:graphic>
          <a:graphicData uri="http://schemas.openxmlformats.org/presentationml/2006/ole">
            <p:oleObj spid="_x0000_s248835" name="Clip" r:id="rId3" imgW="1305000" imgH="1085760" progId="">
              <p:embed/>
            </p:oleObj>
          </a:graphicData>
        </a:graphic>
      </p:graphicFrame>
      <p:cxnSp>
        <p:nvCxnSpPr>
          <p:cNvPr id="53" name="Straight Connector 52"/>
          <p:cNvCxnSpPr/>
          <p:nvPr/>
        </p:nvCxnSpPr>
        <p:spPr>
          <a:xfrm>
            <a:off x="1097508" y="2024844"/>
            <a:ext cx="69847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 21"/>
          <p:cNvGrpSpPr/>
          <p:nvPr/>
        </p:nvGrpSpPr>
        <p:grpSpPr>
          <a:xfrm>
            <a:off x="2189326" y="1865622"/>
            <a:ext cx="574675" cy="303784"/>
            <a:chOff x="5540821" y="5429721"/>
            <a:chExt cx="574675" cy="303784"/>
          </a:xfrm>
        </p:grpSpPr>
        <p:grpSp>
          <p:nvGrpSpPr>
            <p:cNvPr id="8" name="Group 257"/>
            <p:cNvGrpSpPr>
              <a:grpSpLocks/>
            </p:cNvGrpSpPr>
            <p:nvPr/>
          </p:nvGrpSpPr>
          <p:grpSpPr bwMode="auto">
            <a:xfrm>
              <a:off x="5540821" y="5429721"/>
              <a:ext cx="574675" cy="303784"/>
              <a:chOff x="3600" y="219"/>
              <a:chExt cx="360" cy="184"/>
            </a:xfrm>
            <a:solidFill>
              <a:schemeClr val="tx2">
                <a:lumMod val="60000"/>
                <a:lumOff val="40000"/>
              </a:schemeClr>
            </a:solidFill>
          </p:grpSpPr>
          <p:sp>
            <p:nvSpPr>
              <p:cNvPr id="9" name="Oval 258"/>
              <p:cNvSpPr>
                <a:spLocks noChangeArrowheads="1"/>
              </p:cNvSpPr>
              <p:nvPr/>
            </p:nvSpPr>
            <p:spPr bwMode="auto">
              <a:xfrm>
                <a:off x="3603" y="306"/>
                <a:ext cx="357" cy="97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10" name="Line 259"/>
              <p:cNvSpPr>
                <a:spLocks noChangeShapeType="1"/>
              </p:cNvSpPr>
              <p:nvPr/>
            </p:nvSpPr>
            <p:spPr bwMode="auto">
              <a:xfrm>
                <a:off x="3603" y="272"/>
                <a:ext cx="0" cy="6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11" name="Line 260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12" name="Rectangle 261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13" name="Oval 262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sl-SI"/>
              </a:p>
            </p:txBody>
          </p:sp>
        </p:grpSp>
        <p:sp>
          <p:nvSpPr>
            <p:cNvPr id="15" name="Line 217"/>
            <p:cNvSpPr>
              <a:spLocks noChangeShapeType="1"/>
            </p:cNvSpPr>
            <p:nvPr/>
          </p:nvSpPr>
          <p:spPr bwMode="auto">
            <a:xfrm flipV="1">
              <a:off x="5698728" y="5487006"/>
              <a:ext cx="100340" cy="165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6" name="Line 218"/>
            <p:cNvSpPr>
              <a:spLocks noChangeShapeType="1"/>
            </p:cNvSpPr>
            <p:nvPr/>
          </p:nvSpPr>
          <p:spPr bwMode="auto">
            <a:xfrm>
              <a:off x="5876236" y="5563840"/>
              <a:ext cx="8829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7" name="Line 219"/>
            <p:cNvSpPr>
              <a:spLocks noChangeShapeType="1"/>
            </p:cNvSpPr>
            <p:nvPr/>
          </p:nvSpPr>
          <p:spPr bwMode="auto">
            <a:xfrm>
              <a:off x="5791348" y="5481417"/>
              <a:ext cx="104354" cy="792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8" name="Line 221"/>
            <p:cNvSpPr>
              <a:spLocks noChangeShapeType="1"/>
            </p:cNvSpPr>
            <p:nvPr/>
          </p:nvSpPr>
          <p:spPr bwMode="auto">
            <a:xfrm>
              <a:off x="5685161" y="5561555"/>
              <a:ext cx="100195" cy="165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9" name="Line 222"/>
            <p:cNvSpPr>
              <a:spLocks noChangeShapeType="1"/>
            </p:cNvSpPr>
            <p:nvPr/>
          </p:nvSpPr>
          <p:spPr bwMode="auto">
            <a:xfrm flipV="1">
              <a:off x="5879539" y="5483958"/>
              <a:ext cx="8817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20" name="Line 223"/>
            <p:cNvSpPr>
              <a:spLocks noChangeShapeType="1"/>
            </p:cNvSpPr>
            <p:nvPr/>
          </p:nvSpPr>
          <p:spPr bwMode="auto">
            <a:xfrm flipV="1">
              <a:off x="5777340" y="5482307"/>
              <a:ext cx="104202" cy="792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</p:grpSp>
      <p:cxnSp>
        <p:nvCxnSpPr>
          <p:cNvPr id="54" name="Straight Connector 53"/>
          <p:cNvCxnSpPr/>
          <p:nvPr/>
        </p:nvCxnSpPr>
        <p:spPr>
          <a:xfrm>
            <a:off x="1249908" y="2177244"/>
            <a:ext cx="2383229" cy="8709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Object 49"/>
          <p:cNvGraphicFramePr>
            <a:graphicFrameLocks noChangeAspect="1"/>
          </p:cNvGraphicFramePr>
          <p:nvPr/>
        </p:nvGraphicFramePr>
        <p:xfrm>
          <a:off x="665460" y="1700808"/>
          <a:ext cx="738188" cy="633413"/>
        </p:xfrm>
        <a:graphic>
          <a:graphicData uri="http://schemas.openxmlformats.org/presentationml/2006/ole">
            <p:oleObj spid="_x0000_s248834" name="Clip" r:id="rId4" imgW="1305000" imgH="1085760" progId="">
              <p:embed/>
            </p:oleObj>
          </a:graphicData>
        </a:graphic>
      </p:graphicFrame>
      <p:cxnSp>
        <p:nvCxnSpPr>
          <p:cNvPr id="56" name="Straight Connector 55"/>
          <p:cNvCxnSpPr/>
          <p:nvPr/>
        </p:nvCxnSpPr>
        <p:spPr>
          <a:xfrm rot="16200000" flipH="1" flipV="1">
            <a:off x="4706319" y="1129805"/>
            <a:ext cx="1102812" cy="28414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10800000" flipV="1">
            <a:off x="3833812" y="3104964"/>
            <a:ext cx="1368152" cy="226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 35"/>
          <p:cNvGrpSpPr/>
          <p:nvPr/>
        </p:nvGrpSpPr>
        <p:grpSpPr>
          <a:xfrm>
            <a:off x="3549679" y="2888940"/>
            <a:ext cx="574675" cy="303784"/>
            <a:chOff x="5540821" y="5429721"/>
            <a:chExt cx="574675" cy="303784"/>
          </a:xfrm>
        </p:grpSpPr>
        <p:grpSp>
          <p:nvGrpSpPr>
            <p:cNvPr id="37" name="Group 257"/>
            <p:cNvGrpSpPr>
              <a:grpSpLocks/>
            </p:cNvGrpSpPr>
            <p:nvPr/>
          </p:nvGrpSpPr>
          <p:grpSpPr bwMode="auto">
            <a:xfrm>
              <a:off x="5540821" y="5429721"/>
              <a:ext cx="574675" cy="303784"/>
              <a:chOff x="3600" y="219"/>
              <a:chExt cx="360" cy="184"/>
            </a:xfrm>
            <a:solidFill>
              <a:schemeClr val="tx2">
                <a:lumMod val="60000"/>
                <a:lumOff val="40000"/>
              </a:schemeClr>
            </a:solidFill>
          </p:grpSpPr>
          <p:sp>
            <p:nvSpPr>
              <p:cNvPr id="44" name="Oval 258"/>
              <p:cNvSpPr>
                <a:spLocks noChangeArrowheads="1"/>
              </p:cNvSpPr>
              <p:nvPr/>
            </p:nvSpPr>
            <p:spPr bwMode="auto">
              <a:xfrm>
                <a:off x="3603" y="306"/>
                <a:ext cx="357" cy="97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45" name="Line 259"/>
              <p:cNvSpPr>
                <a:spLocks noChangeShapeType="1"/>
              </p:cNvSpPr>
              <p:nvPr/>
            </p:nvSpPr>
            <p:spPr bwMode="auto">
              <a:xfrm>
                <a:off x="3603" y="272"/>
                <a:ext cx="0" cy="6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46" name="Line 260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47" name="Rectangle 261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48" name="Oval 262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sl-SI"/>
              </a:p>
            </p:txBody>
          </p:sp>
        </p:grpSp>
        <p:sp>
          <p:nvSpPr>
            <p:cNvPr id="38" name="Line 217"/>
            <p:cNvSpPr>
              <a:spLocks noChangeShapeType="1"/>
            </p:cNvSpPr>
            <p:nvPr/>
          </p:nvSpPr>
          <p:spPr bwMode="auto">
            <a:xfrm flipV="1">
              <a:off x="5698728" y="5487006"/>
              <a:ext cx="100340" cy="165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39" name="Line 218"/>
            <p:cNvSpPr>
              <a:spLocks noChangeShapeType="1"/>
            </p:cNvSpPr>
            <p:nvPr/>
          </p:nvSpPr>
          <p:spPr bwMode="auto">
            <a:xfrm>
              <a:off x="5876236" y="5563840"/>
              <a:ext cx="8829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40" name="Line 219"/>
            <p:cNvSpPr>
              <a:spLocks noChangeShapeType="1"/>
            </p:cNvSpPr>
            <p:nvPr/>
          </p:nvSpPr>
          <p:spPr bwMode="auto">
            <a:xfrm>
              <a:off x="5791348" y="5481417"/>
              <a:ext cx="104354" cy="792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41" name="Line 221"/>
            <p:cNvSpPr>
              <a:spLocks noChangeShapeType="1"/>
            </p:cNvSpPr>
            <p:nvPr/>
          </p:nvSpPr>
          <p:spPr bwMode="auto">
            <a:xfrm>
              <a:off x="5685161" y="5561555"/>
              <a:ext cx="100195" cy="165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42" name="Line 222"/>
            <p:cNvSpPr>
              <a:spLocks noChangeShapeType="1"/>
            </p:cNvSpPr>
            <p:nvPr/>
          </p:nvSpPr>
          <p:spPr bwMode="auto">
            <a:xfrm flipV="1">
              <a:off x="5879539" y="5483958"/>
              <a:ext cx="8817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43" name="Line 223"/>
            <p:cNvSpPr>
              <a:spLocks noChangeShapeType="1"/>
            </p:cNvSpPr>
            <p:nvPr/>
          </p:nvSpPr>
          <p:spPr bwMode="auto">
            <a:xfrm flipV="1">
              <a:off x="5777340" y="5482307"/>
              <a:ext cx="104202" cy="792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</p:grpSp>
      <p:graphicFrame>
        <p:nvGraphicFramePr>
          <p:cNvPr id="49" name="Object 49"/>
          <p:cNvGraphicFramePr>
            <a:graphicFrameLocks noChangeAspect="1"/>
          </p:cNvGraphicFramePr>
          <p:nvPr/>
        </p:nvGraphicFramePr>
        <p:xfrm>
          <a:off x="4910032" y="2672916"/>
          <a:ext cx="738188" cy="633413"/>
        </p:xfrm>
        <a:graphic>
          <a:graphicData uri="http://schemas.openxmlformats.org/presentationml/2006/ole">
            <p:oleObj spid="_x0000_s248836" name="Clip" r:id="rId5" imgW="1305000" imgH="1085760" progId="">
              <p:embed/>
            </p:oleObj>
          </a:graphicData>
        </a:graphic>
      </p:graphicFrame>
      <p:cxnSp>
        <p:nvCxnSpPr>
          <p:cNvPr id="65" name="Straight Connector 64"/>
          <p:cNvCxnSpPr/>
          <p:nvPr/>
        </p:nvCxnSpPr>
        <p:spPr>
          <a:xfrm rot="5400000">
            <a:off x="-1062732" y="4473116"/>
            <a:ext cx="41764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5400000">
            <a:off x="557448" y="4653136"/>
            <a:ext cx="38164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rot="5400000">
            <a:off x="2213632" y="4941168"/>
            <a:ext cx="32403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rot="5400000">
            <a:off x="3761804" y="4977172"/>
            <a:ext cx="31683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rot="5400000">
            <a:off x="4625900" y="4473116"/>
            <a:ext cx="41764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rot="5400000">
            <a:off x="6174072" y="4509120"/>
            <a:ext cx="4104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>
            <a:off x="1025500" y="3248980"/>
            <a:ext cx="1440160" cy="1588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>
            <a:off x="1041057" y="3251886"/>
            <a:ext cx="2767012" cy="338200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>
            <a:off x="3833812" y="3825044"/>
            <a:ext cx="1512168" cy="1588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>
            <a:off x="2465660" y="3537012"/>
            <a:ext cx="4266580" cy="1908212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>
            <a:off x="3833812" y="3825044"/>
            <a:ext cx="2880320" cy="2088232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>
            <a:off x="6714132" y="5589239"/>
            <a:ext cx="1512168" cy="1588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 rot="10800000" flipV="1">
            <a:off x="3851920" y="5589238"/>
            <a:ext cx="2862212" cy="792090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Oval 91"/>
          <p:cNvSpPr/>
          <p:nvPr/>
        </p:nvSpPr>
        <p:spPr>
          <a:xfrm>
            <a:off x="693093" y="3121918"/>
            <a:ext cx="288032" cy="288032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600" dirty="0" smtClean="0"/>
              <a:t>1</a:t>
            </a:r>
            <a:endParaRPr lang="sl-SI" sz="1600" dirty="0"/>
          </a:p>
        </p:txBody>
      </p:sp>
      <p:sp>
        <p:nvSpPr>
          <p:cNvPr id="93" name="Oval 92"/>
          <p:cNvSpPr/>
          <p:nvPr/>
        </p:nvSpPr>
        <p:spPr>
          <a:xfrm>
            <a:off x="2133253" y="3385567"/>
            <a:ext cx="288032" cy="288032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600" dirty="0" smtClean="0"/>
              <a:t>2</a:t>
            </a:r>
            <a:endParaRPr lang="sl-SI" sz="1600" dirty="0"/>
          </a:p>
        </p:txBody>
      </p:sp>
      <p:sp>
        <p:nvSpPr>
          <p:cNvPr id="94" name="Oval 93"/>
          <p:cNvSpPr/>
          <p:nvPr/>
        </p:nvSpPr>
        <p:spPr>
          <a:xfrm>
            <a:off x="3487688" y="3639691"/>
            <a:ext cx="288032" cy="288032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600" dirty="0" smtClean="0"/>
              <a:t>3</a:t>
            </a:r>
            <a:endParaRPr lang="sl-SI" sz="1600" dirty="0"/>
          </a:p>
        </p:txBody>
      </p:sp>
      <p:sp>
        <p:nvSpPr>
          <p:cNvPr id="98" name="Oval 97"/>
          <p:cNvSpPr/>
          <p:nvPr/>
        </p:nvSpPr>
        <p:spPr>
          <a:xfrm>
            <a:off x="5402188" y="3707507"/>
            <a:ext cx="288032" cy="288032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600" dirty="0" smtClean="0"/>
              <a:t>4</a:t>
            </a:r>
            <a:endParaRPr lang="sl-SI" sz="1600" dirty="0"/>
          </a:p>
        </p:txBody>
      </p:sp>
      <p:sp>
        <p:nvSpPr>
          <p:cNvPr id="99" name="Oval 98"/>
          <p:cNvSpPr/>
          <p:nvPr/>
        </p:nvSpPr>
        <p:spPr>
          <a:xfrm>
            <a:off x="6775673" y="5244058"/>
            <a:ext cx="288032" cy="288032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600" dirty="0" smtClean="0"/>
              <a:t>5</a:t>
            </a:r>
            <a:endParaRPr lang="sl-SI" sz="1600" dirty="0"/>
          </a:p>
        </p:txBody>
      </p:sp>
      <p:sp>
        <p:nvSpPr>
          <p:cNvPr id="100" name="Oval 99"/>
          <p:cNvSpPr/>
          <p:nvPr/>
        </p:nvSpPr>
        <p:spPr>
          <a:xfrm>
            <a:off x="8316416" y="5445224"/>
            <a:ext cx="288032" cy="288032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600" dirty="0" smtClean="0"/>
              <a:t>6</a:t>
            </a:r>
            <a:endParaRPr lang="sl-SI" sz="1600" dirty="0"/>
          </a:p>
        </p:txBody>
      </p:sp>
      <p:sp>
        <p:nvSpPr>
          <p:cNvPr id="101" name="Oval 100"/>
          <p:cNvSpPr/>
          <p:nvPr/>
        </p:nvSpPr>
        <p:spPr>
          <a:xfrm>
            <a:off x="6789390" y="5757639"/>
            <a:ext cx="288032" cy="288032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600" dirty="0" smtClean="0"/>
              <a:t>7</a:t>
            </a:r>
            <a:endParaRPr lang="sl-SI" sz="1600" dirty="0"/>
          </a:p>
        </p:txBody>
      </p:sp>
      <p:sp>
        <p:nvSpPr>
          <p:cNvPr id="102" name="Oval 101"/>
          <p:cNvSpPr/>
          <p:nvPr/>
        </p:nvSpPr>
        <p:spPr>
          <a:xfrm>
            <a:off x="3491880" y="6237312"/>
            <a:ext cx="288032" cy="288032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600" dirty="0" smtClean="0"/>
              <a:t>8</a:t>
            </a:r>
            <a:endParaRPr lang="sl-SI" sz="1600" dirty="0"/>
          </a:p>
        </p:txBody>
      </p:sp>
      <p:sp>
        <p:nvSpPr>
          <p:cNvPr id="105" name="TextBox 104"/>
          <p:cNvSpPr txBox="1"/>
          <p:nvPr/>
        </p:nvSpPr>
        <p:spPr>
          <a:xfrm>
            <a:off x="1043608" y="2276872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b="1" dirty="0" smtClean="0">
                <a:solidFill>
                  <a:schemeClr val="accent2">
                    <a:lumMod val="75000"/>
                  </a:schemeClr>
                </a:solidFill>
              </a:rPr>
              <a:t>X</a:t>
            </a:r>
            <a:endParaRPr lang="sl-SI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724128" y="2668850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b="1" dirty="0" smtClean="0">
                <a:solidFill>
                  <a:schemeClr val="accent2">
                    <a:lumMod val="75000"/>
                  </a:schemeClr>
                </a:solidFill>
              </a:rPr>
              <a:t>Y</a:t>
            </a:r>
            <a:endParaRPr lang="sl-SI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8604448" y="1844824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b="1" dirty="0" smtClean="0">
                <a:solidFill>
                  <a:schemeClr val="accent2">
                    <a:lumMod val="75000"/>
                  </a:schemeClr>
                </a:solidFill>
              </a:rPr>
              <a:t>Z</a:t>
            </a:r>
            <a:endParaRPr lang="sl-SI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6516216" y="1484784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b="1" dirty="0" smtClean="0">
                <a:solidFill>
                  <a:schemeClr val="accent2">
                    <a:lumMod val="75000"/>
                  </a:schemeClr>
                </a:solidFill>
              </a:rPr>
              <a:t>C</a:t>
            </a:r>
            <a:endParaRPr lang="sl-SI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6433898" y="1865622"/>
            <a:ext cx="574675" cy="303784"/>
            <a:chOff x="5540821" y="5429721"/>
            <a:chExt cx="574675" cy="303784"/>
          </a:xfrm>
        </p:grpSpPr>
        <p:grpSp>
          <p:nvGrpSpPr>
            <p:cNvPr id="24" name="Group 257"/>
            <p:cNvGrpSpPr>
              <a:grpSpLocks/>
            </p:cNvGrpSpPr>
            <p:nvPr/>
          </p:nvGrpSpPr>
          <p:grpSpPr bwMode="auto">
            <a:xfrm>
              <a:off x="5540821" y="5429721"/>
              <a:ext cx="574675" cy="303784"/>
              <a:chOff x="3600" y="219"/>
              <a:chExt cx="360" cy="184"/>
            </a:xfrm>
            <a:solidFill>
              <a:schemeClr val="tx2">
                <a:lumMod val="60000"/>
                <a:lumOff val="40000"/>
              </a:schemeClr>
            </a:solidFill>
          </p:grpSpPr>
          <p:sp>
            <p:nvSpPr>
              <p:cNvPr id="31" name="Oval 258"/>
              <p:cNvSpPr>
                <a:spLocks noChangeArrowheads="1"/>
              </p:cNvSpPr>
              <p:nvPr/>
            </p:nvSpPr>
            <p:spPr bwMode="auto">
              <a:xfrm>
                <a:off x="3603" y="306"/>
                <a:ext cx="357" cy="97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32" name="Line 259"/>
              <p:cNvSpPr>
                <a:spLocks noChangeShapeType="1"/>
              </p:cNvSpPr>
              <p:nvPr/>
            </p:nvSpPr>
            <p:spPr bwMode="auto">
              <a:xfrm>
                <a:off x="3603" y="272"/>
                <a:ext cx="0" cy="6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33" name="Line 260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34" name="Rectangle 261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35" name="Oval 262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sl-SI"/>
              </a:p>
            </p:txBody>
          </p:sp>
        </p:grpSp>
        <p:sp>
          <p:nvSpPr>
            <p:cNvPr id="25" name="Line 217"/>
            <p:cNvSpPr>
              <a:spLocks noChangeShapeType="1"/>
            </p:cNvSpPr>
            <p:nvPr/>
          </p:nvSpPr>
          <p:spPr bwMode="auto">
            <a:xfrm flipV="1">
              <a:off x="5698728" y="5487006"/>
              <a:ext cx="100340" cy="165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26" name="Line 218"/>
            <p:cNvSpPr>
              <a:spLocks noChangeShapeType="1"/>
            </p:cNvSpPr>
            <p:nvPr/>
          </p:nvSpPr>
          <p:spPr bwMode="auto">
            <a:xfrm>
              <a:off x="5876236" y="5563840"/>
              <a:ext cx="8829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27" name="Line 219"/>
            <p:cNvSpPr>
              <a:spLocks noChangeShapeType="1"/>
            </p:cNvSpPr>
            <p:nvPr/>
          </p:nvSpPr>
          <p:spPr bwMode="auto">
            <a:xfrm>
              <a:off x="5791348" y="5481417"/>
              <a:ext cx="104354" cy="792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28" name="Line 221"/>
            <p:cNvSpPr>
              <a:spLocks noChangeShapeType="1"/>
            </p:cNvSpPr>
            <p:nvPr/>
          </p:nvSpPr>
          <p:spPr bwMode="auto">
            <a:xfrm>
              <a:off x="5685161" y="5561555"/>
              <a:ext cx="100195" cy="165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29" name="Line 222"/>
            <p:cNvSpPr>
              <a:spLocks noChangeShapeType="1"/>
            </p:cNvSpPr>
            <p:nvPr/>
          </p:nvSpPr>
          <p:spPr bwMode="auto">
            <a:xfrm flipV="1">
              <a:off x="5879539" y="5483958"/>
              <a:ext cx="8817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30" name="Line 223"/>
            <p:cNvSpPr>
              <a:spLocks noChangeShapeType="1"/>
            </p:cNvSpPr>
            <p:nvPr/>
          </p:nvSpPr>
          <p:spPr bwMode="auto">
            <a:xfrm flipV="1">
              <a:off x="5777340" y="5482307"/>
              <a:ext cx="104202" cy="792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</p:grpSp>
      <p:sp>
        <p:nvSpPr>
          <p:cNvPr id="109" name="TextBox 108"/>
          <p:cNvSpPr txBox="1"/>
          <p:nvPr/>
        </p:nvSpPr>
        <p:spPr>
          <a:xfrm>
            <a:off x="3683521" y="2521471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b="1" dirty="0" smtClean="0">
                <a:solidFill>
                  <a:schemeClr val="accent2">
                    <a:lumMod val="75000"/>
                  </a:schemeClr>
                </a:solidFill>
              </a:rPr>
              <a:t>B</a:t>
            </a:r>
            <a:endParaRPr lang="sl-SI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2267744" y="1556792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b="1" dirty="0" smtClean="0">
                <a:solidFill>
                  <a:schemeClr val="accent2">
                    <a:lumMod val="75000"/>
                  </a:schemeClr>
                </a:solidFill>
              </a:rPr>
              <a:t>A</a:t>
            </a:r>
            <a:endParaRPr lang="sl-SI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7082755" y="5733256"/>
            <a:ext cx="1080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600" b="1" dirty="0" smtClean="0">
                <a:latin typeface="+mj-lt"/>
              </a:rPr>
              <a:t>zavrže</a:t>
            </a:r>
            <a:endParaRPr lang="sl-SI" sz="1600" b="1" dirty="0">
              <a:latin typeface="+mj-lt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2843808" y="6205840"/>
            <a:ext cx="1080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600" b="1" dirty="0" smtClean="0">
                <a:latin typeface="+mj-lt"/>
              </a:rPr>
              <a:t>zavrže</a:t>
            </a:r>
            <a:endParaRPr lang="sl-SI" sz="1600" b="1" dirty="0">
              <a:latin typeface="+mj-lt"/>
            </a:endParaRPr>
          </a:p>
        </p:txBody>
      </p:sp>
      <p:sp>
        <p:nvSpPr>
          <p:cNvPr id="82" name="Slide Number Placeholder 8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F11A-9AF4-43BA-8944-6FBCB8994D45}" type="slidenum">
              <a:rPr lang="sl-SI" smtClean="0"/>
              <a:pPr/>
              <a:t>20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 animBg="1"/>
      <p:bldP spid="93" grpId="0" animBg="1"/>
      <p:bldP spid="94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11" grpId="0"/>
      <p:bldP spid="1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600" dirty="0" smtClean="0"/>
              <a:t>Protokol MLD</a:t>
            </a:r>
            <a:endParaRPr lang="sl-SI" sz="36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507288" cy="5040560"/>
          </a:xfrm>
        </p:spPr>
        <p:txBody>
          <a:bodyPr>
            <a:normAutofit/>
          </a:bodyPr>
          <a:lstStyle/>
          <a:p>
            <a:r>
              <a:rPr lang="sl-SI" sz="2000" dirty="0" smtClean="0"/>
              <a:t>Multicast Listener Discovery, RFC 2710, </a:t>
            </a:r>
            <a:r>
              <a:rPr lang="en-US" sz="2000" i="1" dirty="0" smtClean="0"/>
              <a:t>Multicast Listener Discovery (MLD) for IPv6</a:t>
            </a:r>
            <a:endParaRPr lang="sl-SI" sz="2000" i="1" dirty="0" smtClean="0"/>
          </a:p>
          <a:p>
            <a:pPr lvl="1"/>
            <a:r>
              <a:rPr lang="sl-SI" sz="1600" i="1" dirty="0" smtClean="0">
                <a:solidFill>
                  <a:srgbClr val="FF0000"/>
                </a:solidFill>
              </a:rPr>
              <a:t>obvezno: poiščite ga na spletu ter ga preberite – literatura!</a:t>
            </a:r>
          </a:p>
          <a:p>
            <a:pPr lvl="1"/>
            <a:r>
              <a:rPr lang="sl-SI" sz="1600" i="1" dirty="0" smtClean="0">
                <a:solidFill>
                  <a:srgbClr val="3366FF"/>
                </a:solidFill>
              </a:rPr>
              <a:t>izziv: poiščite razlike med MLD in IGMP</a:t>
            </a:r>
          </a:p>
          <a:p>
            <a:pPr lvl="1"/>
            <a:r>
              <a:rPr lang="sl-SI" sz="1600" i="1" dirty="0" smtClean="0">
                <a:solidFill>
                  <a:srgbClr val="3366FF"/>
                </a:solidFill>
              </a:rPr>
              <a:t>izziv: kaj pa sobivanje IGMP (IPv4) in MLD (IPv6)?</a:t>
            </a:r>
          </a:p>
        </p:txBody>
      </p:sp>
      <p:sp>
        <p:nvSpPr>
          <p:cNvPr id="254977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sl-SI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sl-S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49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sl-SI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sl-S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F11A-9AF4-43BA-8944-6FBCB8994D45}" type="slidenum">
              <a:rPr lang="sl-SI" smtClean="0"/>
              <a:pPr/>
              <a:t>21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600" dirty="0" smtClean="0"/>
              <a:t>Protokol MLD</a:t>
            </a:r>
            <a:endParaRPr lang="sl-SI" sz="36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507288" cy="5040560"/>
          </a:xfrm>
        </p:spPr>
        <p:txBody>
          <a:bodyPr>
            <a:normAutofit/>
          </a:bodyPr>
          <a:lstStyle/>
          <a:p>
            <a:r>
              <a:rPr lang="sl-SI" sz="2000" dirty="0" smtClean="0"/>
              <a:t>Dejansko je protokol za IPv6 za razpošiljanje in ima enako funkcionalnost kot IGMP</a:t>
            </a:r>
          </a:p>
        </p:txBody>
      </p:sp>
      <p:sp>
        <p:nvSpPr>
          <p:cNvPr id="254977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sl-SI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sl-S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49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sl-SI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sl-S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49858" name="Picture 2" descr="http://www.cisco.com/en/US/prod/collateral/routers/ps9343/images/solution_overview_c22-450067-3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63688" y="2882651"/>
            <a:ext cx="5772887" cy="3441949"/>
          </a:xfrm>
          <a:prstGeom prst="rect">
            <a:avLst/>
          </a:prstGeom>
          <a:noFill/>
        </p:spPr>
      </p:pic>
      <p:sp>
        <p:nvSpPr>
          <p:cNvPr id="8" name="Oval 7"/>
          <p:cNvSpPr/>
          <p:nvPr/>
        </p:nvSpPr>
        <p:spPr>
          <a:xfrm>
            <a:off x="2483768" y="3971156"/>
            <a:ext cx="720080" cy="216024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9" name="Oval 8"/>
          <p:cNvSpPr/>
          <p:nvPr/>
        </p:nvSpPr>
        <p:spPr>
          <a:xfrm>
            <a:off x="6319242" y="3865240"/>
            <a:ext cx="720080" cy="216024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F11A-9AF4-43BA-8944-6FBCB8994D45}" type="slidenum">
              <a:rPr lang="sl-SI" smtClean="0"/>
              <a:pPr/>
              <a:t>22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600" dirty="0" smtClean="0"/>
              <a:t>Protokol IGMP in MLD</a:t>
            </a:r>
            <a:endParaRPr lang="sl-SI" sz="36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3962400" cy="5040560"/>
          </a:xfrm>
        </p:spPr>
        <p:txBody>
          <a:bodyPr>
            <a:normAutofit/>
          </a:bodyPr>
          <a:lstStyle/>
          <a:p>
            <a:r>
              <a:rPr lang="sl-SI" sz="2000" dirty="0" smtClean="0"/>
              <a:t>MLD:</a:t>
            </a:r>
          </a:p>
          <a:p>
            <a:endParaRPr lang="sl-SI" sz="2000" dirty="0" smtClean="0"/>
          </a:p>
          <a:p>
            <a:endParaRPr lang="sl-SI" sz="2000" dirty="0" smtClean="0"/>
          </a:p>
          <a:p>
            <a:endParaRPr lang="sl-SI" sz="2000" dirty="0" smtClean="0"/>
          </a:p>
          <a:p>
            <a:endParaRPr lang="sl-SI" sz="2000" dirty="0" smtClean="0"/>
          </a:p>
          <a:p>
            <a:endParaRPr lang="sl-SI" sz="2000" dirty="0" smtClean="0"/>
          </a:p>
          <a:p>
            <a:endParaRPr lang="sl-SI" sz="2000" dirty="0" smtClean="0"/>
          </a:p>
          <a:p>
            <a:r>
              <a:rPr lang="sl-SI" sz="2000" dirty="0" smtClean="0"/>
              <a:t>IGMP:</a:t>
            </a:r>
          </a:p>
        </p:txBody>
      </p:sp>
      <p:sp>
        <p:nvSpPr>
          <p:cNvPr id="254977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sl-SI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sl-S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49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sl-SI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sl-S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F11A-9AF4-43BA-8944-6FBCB8994D45}" type="slidenum">
              <a:rPr lang="sl-SI" smtClean="0"/>
              <a:pPr/>
              <a:t>23</a:t>
            </a:fld>
            <a:endParaRPr lang="sl-SI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572000" y="1524000"/>
            <a:ext cx="4267200" cy="504056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en-US" sz="800" b="1" dirty="0" smtClean="0">
                <a:latin typeface="Courier"/>
                <a:cs typeface="Courier"/>
              </a:rPr>
              <a:t> 0                   1                   2                   3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en-US" sz="800" b="1" dirty="0" smtClean="0">
                <a:latin typeface="Courier"/>
                <a:cs typeface="Courier"/>
              </a:rPr>
              <a:t> 0 1 2 3 4 5 6 7 8 9 0 1 2 3 4 5 6 7 8 9 0 1 2 3 4 5 6 7 8 9 0 1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en-US" sz="800" b="1" dirty="0" smtClean="0">
                <a:latin typeface="Courier"/>
                <a:cs typeface="Courier"/>
              </a:rPr>
              <a:t>+-+-+-+-+-+-+-+-+-+-+-+-+-+-+-+-+-+-+-+-+-+-+-+-+-+-+-+-+-+-+-+-+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en-US" sz="800" b="1" dirty="0" smtClean="0">
                <a:latin typeface="Courier"/>
                <a:cs typeface="Courier"/>
              </a:rPr>
              <a:t>|     Type      |     Code      |          Checksum             |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en-US" sz="800" b="1" dirty="0" smtClean="0">
                <a:latin typeface="Courier"/>
                <a:cs typeface="Courier"/>
              </a:rPr>
              <a:t>+-+-+-+-+-+-+-+-+-+-+-+-+-+-+-+-+-+-+-+-+-+-+-+-+-+-+-+-+-+-+-+-+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en-US" sz="800" b="1" dirty="0" smtClean="0">
                <a:latin typeface="Courier"/>
                <a:cs typeface="Courier"/>
              </a:rPr>
              <a:t>|     Maximum Response Delay    |          Reserved             |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en-US" sz="800" b="1" dirty="0" smtClean="0">
                <a:latin typeface="Courier"/>
                <a:cs typeface="Courier"/>
              </a:rPr>
              <a:t>+-+-+-+-+-+-+-+-+-+-+-+-+-+-+-+-+-+-+-+-+-+-+-+-+-+-+-+-+-+-+-+-+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en-US" sz="800" b="1" dirty="0" smtClean="0">
                <a:latin typeface="Courier"/>
                <a:cs typeface="Courier"/>
              </a:rPr>
              <a:t>|                                                               |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en-US" sz="800" b="1" dirty="0" smtClean="0">
                <a:latin typeface="Courier"/>
                <a:cs typeface="Courier"/>
              </a:rPr>
              <a:t>+                                                               +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en-US" sz="800" b="1" dirty="0" smtClean="0">
                <a:latin typeface="Courier"/>
                <a:cs typeface="Courier"/>
              </a:rPr>
              <a:t>|                                                               |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en-US" sz="800" b="1" dirty="0" smtClean="0">
                <a:latin typeface="Courier"/>
                <a:cs typeface="Courier"/>
              </a:rPr>
              <a:t>+                       Multicast Address                       +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en-US" sz="800" b="1" dirty="0" smtClean="0">
                <a:latin typeface="Courier"/>
                <a:cs typeface="Courier"/>
              </a:rPr>
              <a:t>|                                                               |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en-US" sz="800" b="1" dirty="0" smtClean="0">
                <a:latin typeface="Courier"/>
                <a:cs typeface="Courier"/>
              </a:rPr>
              <a:t>+                                                               +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en-US" sz="800" b="1" dirty="0" smtClean="0">
                <a:latin typeface="Courier"/>
                <a:cs typeface="Courier"/>
              </a:rPr>
              <a:t>|                                                               |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en-US" sz="800" b="1" dirty="0" smtClean="0">
                <a:latin typeface="Courier"/>
                <a:cs typeface="Courier"/>
              </a:rPr>
              <a:t>+-+-+-+-+-+-+-+-+-+-+-+-+-+-+-+-+-+-+-+-+-+-+-+-+-+-+-+-+-+-+-+-+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</a:pPr>
            <a:endParaRPr lang="en-US" sz="800" b="1" dirty="0" smtClean="0">
              <a:latin typeface="Courier"/>
              <a:cs typeface="Courier"/>
            </a:endParaRP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</a:pPr>
            <a:endParaRPr lang="en-US" sz="800" b="1" dirty="0" smtClean="0">
              <a:latin typeface="Courier"/>
              <a:cs typeface="Courier"/>
            </a:endParaRP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</a:pPr>
            <a:endParaRPr lang="en-US" sz="800" b="1" dirty="0" smtClean="0">
              <a:latin typeface="Courier"/>
              <a:cs typeface="Courier"/>
            </a:endParaRP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en-US" sz="800" b="1" dirty="0" smtClean="0">
                <a:latin typeface="Courier"/>
                <a:cs typeface="Courier"/>
              </a:rPr>
              <a:t> 0                   1                   2                   3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en-US" sz="800" b="1" dirty="0" smtClean="0">
                <a:latin typeface="Courier"/>
                <a:cs typeface="Courier"/>
              </a:rPr>
              <a:t> 0 1 2 3 4 5 6 7 8 9 0 1 2 3 4 5 6 7 8 9 0 1 2 3 4 5 6 7 8 9 0 1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en-US" sz="800" b="1" dirty="0" smtClean="0">
                <a:latin typeface="Courier"/>
                <a:cs typeface="Courier"/>
              </a:rPr>
              <a:t>+-+-+-+-+-+-+-+-+-+-+-+-+-+-+-+-+-+-+-+-+-+-+-+-+-+-+-+-+-+-+-+-+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en-US" sz="800" b="1" dirty="0" smtClean="0">
                <a:latin typeface="Courier"/>
                <a:cs typeface="Courier"/>
              </a:rPr>
              <a:t>|      Type     | Max </a:t>
            </a:r>
            <a:r>
              <a:rPr lang="en-US" sz="800" b="1" dirty="0" err="1" smtClean="0">
                <a:latin typeface="Courier"/>
                <a:cs typeface="Courier"/>
              </a:rPr>
              <a:t>Resp</a:t>
            </a:r>
            <a:r>
              <a:rPr lang="en-US" sz="800" b="1" dirty="0" smtClean="0">
                <a:latin typeface="Courier"/>
                <a:cs typeface="Courier"/>
              </a:rPr>
              <a:t> Time |           Checksum            |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en-US" sz="800" b="1" dirty="0" smtClean="0">
                <a:latin typeface="Courier"/>
                <a:cs typeface="Courier"/>
              </a:rPr>
              <a:t>+-+-+-+-+-+-+-+-+-+-+-+-+-+-+-+-+-+-+-+-+-+-+-+-+-+-+-+-+-+-+-+-+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en-US" sz="800" b="1" dirty="0" smtClean="0">
                <a:latin typeface="Courier"/>
                <a:cs typeface="Courier"/>
              </a:rPr>
              <a:t>|                         Group Address                         |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en-US" sz="800" b="1" dirty="0" smtClean="0">
                <a:latin typeface="Courier"/>
                <a:cs typeface="Courier"/>
              </a:rPr>
              <a:t>+-+-+-+-+-+-+-+-+-+-+-+-+-+-+-+-+-+-+-+-+-+-+-+-+-+-+-+-+-+-+-+-+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80728"/>
            <a:ext cx="8218112" cy="2112264"/>
          </a:xfrm>
        </p:spPr>
        <p:txBody>
          <a:bodyPr/>
          <a:lstStyle/>
          <a:p>
            <a:r>
              <a:rPr lang="sl-SI" sz="4800" dirty="0" smtClean="0"/>
              <a:t>Razpošiljevalna drevesa</a:t>
            </a:r>
            <a:br>
              <a:rPr lang="sl-SI" sz="4800" dirty="0" smtClean="0"/>
            </a:br>
            <a:endParaRPr lang="sl-SI" sz="3600" dirty="0"/>
          </a:p>
        </p:txBody>
      </p:sp>
      <p:pic>
        <p:nvPicPr>
          <p:cNvPr id="250882" name="Picture 2" descr="http://school.discoveryeducation.com/clipart/images/booktree.gi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46390" y="2190143"/>
            <a:ext cx="2918098" cy="4422540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F11A-9AF4-43BA-8944-6FBCB8994D45}" type="slidenum">
              <a:rPr lang="sl-SI" smtClean="0"/>
              <a:pPr/>
              <a:t>24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8" name="Straight Connector 177"/>
          <p:cNvCxnSpPr/>
          <p:nvPr/>
        </p:nvCxnSpPr>
        <p:spPr>
          <a:xfrm rot="16200000" flipH="1">
            <a:off x="5597866" y="4988106"/>
            <a:ext cx="2485106" cy="133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Straight Connector 338"/>
          <p:cNvCxnSpPr/>
          <p:nvPr/>
        </p:nvCxnSpPr>
        <p:spPr>
          <a:xfrm rot="16200000" flipH="1">
            <a:off x="6648612" y="3853618"/>
            <a:ext cx="360040" cy="2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Freeform 155"/>
          <p:cNvSpPr/>
          <p:nvPr/>
        </p:nvSpPr>
        <p:spPr>
          <a:xfrm flipH="1">
            <a:off x="2411760" y="4077072"/>
            <a:ext cx="1657556" cy="2484276"/>
          </a:xfrm>
          <a:custGeom>
            <a:avLst/>
            <a:gdLst>
              <a:gd name="connsiteX0" fmla="*/ 1682750 w 1682750"/>
              <a:gd name="connsiteY0" fmla="*/ 0 h 2781300"/>
              <a:gd name="connsiteX1" fmla="*/ 273050 w 1682750"/>
              <a:gd name="connsiteY1" fmla="*/ 1400175 h 2781300"/>
              <a:gd name="connsiteX2" fmla="*/ 44450 w 1682750"/>
              <a:gd name="connsiteY2" fmla="*/ 2781300 h 2781300"/>
              <a:gd name="connsiteX0" fmla="*/ 1666875 w 1666875"/>
              <a:gd name="connsiteY0" fmla="*/ 0 h 2781300"/>
              <a:gd name="connsiteX1" fmla="*/ 329329 w 1666875"/>
              <a:gd name="connsiteY1" fmla="*/ 758536 h 2781300"/>
              <a:gd name="connsiteX2" fmla="*/ 28575 w 1666875"/>
              <a:gd name="connsiteY2" fmla="*/ 2781300 h 2781300"/>
              <a:gd name="connsiteX0" fmla="*/ 1666875 w 1889797"/>
              <a:gd name="connsiteY0" fmla="*/ 126423 h 2907723"/>
              <a:gd name="connsiteX1" fmla="*/ 1666873 w 1889797"/>
              <a:gd name="connsiteY1" fmla="*/ 126423 h 2907723"/>
              <a:gd name="connsiteX2" fmla="*/ 329329 w 1889797"/>
              <a:gd name="connsiteY2" fmla="*/ 884959 h 2907723"/>
              <a:gd name="connsiteX3" fmla="*/ 28575 w 1889797"/>
              <a:gd name="connsiteY3" fmla="*/ 2907723 h 2907723"/>
              <a:gd name="connsiteX0" fmla="*/ 1666875 w 1889797"/>
              <a:gd name="connsiteY0" fmla="*/ 126423 h 2907723"/>
              <a:gd name="connsiteX1" fmla="*/ 1666873 w 1889797"/>
              <a:gd name="connsiteY1" fmla="*/ 126423 h 2907723"/>
              <a:gd name="connsiteX2" fmla="*/ 802465 w 1889797"/>
              <a:gd name="connsiteY2" fmla="*/ 462897 h 2907723"/>
              <a:gd name="connsiteX3" fmla="*/ 329329 w 1889797"/>
              <a:gd name="connsiteY3" fmla="*/ 884959 h 2907723"/>
              <a:gd name="connsiteX4" fmla="*/ 28575 w 1889797"/>
              <a:gd name="connsiteY4" fmla="*/ 2907723 h 2907723"/>
              <a:gd name="connsiteX0" fmla="*/ 1666875 w 2034042"/>
              <a:gd name="connsiteY0" fmla="*/ 252846 h 3034146"/>
              <a:gd name="connsiteX1" fmla="*/ 1811118 w 2034042"/>
              <a:gd name="connsiteY1" fmla="*/ 126423 h 3034146"/>
              <a:gd name="connsiteX2" fmla="*/ 802465 w 2034042"/>
              <a:gd name="connsiteY2" fmla="*/ 589320 h 3034146"/>
              <a:gd name="connsiteX3" fmla="*/ 329329 w 2034042"/>
              <a:gd name="connsiteY3" fmla="*/ 1011382 h 3034146"/>
              <a:gd name="connsiteX4" fmla="*/ 28575 w 2034042"/>
              <a:gd name="connsiteY4" fmla="*/ 3034146 h 3034146"/>
              <a:gd name="connsiteX0" fmla="*/ 1666875 w 2034042"/>
              <a:gd name="connsiteY0" fmla="*/ 252846 h 3034146"/>
              <a:gd name="connsiteX1" fmla="*/ 1811118 w 2034042"/>
              <a:gd name="connsiteY1" fmla="*/ 126423 h 3034146"/>
              <a:gd name="connsiteX2" fmla="*/ 788289 w 2034042"/>
              <a:gd name="connsiteY2" fmla="*/ 463550 h 3034146"/>
              <a:gd name="connsiteX3" fmla="*/ 329329 w 2034042"/>
              <a:gd name="connsiteY3" fmla="*/ 1011382 h 3034146"/>
              <a:gd name="connsiteX4" fmla="*/ 28575 w 2034042"/>
              <a:gd name="connsiteY4" fmla="*/ 3034146 h 3034146"/>
              <a:gd name="connsiteX0" fmla="*/ 1811118 w 1811118"/>
              <a:gd name="connsiteY0" fmla="*/ 0 h 2907723"/>
              <a:gd name="connsiteX1" fmla="*/ 788289 w 1811118"/>
              <a:gd name="connsiteY1" fmla="*/ 337127 h 2907723"/>
              <a:gd name="connsiteX2" fmla="*/ 329329 w 1811118"/>
              <a:gd name="connsiteY2" fmla="*/ 884959 h 2907723"/>
              <a:gd name="connsiteX3" fmla="*/ 28575 w 1811118"/>
              <a:gd name="connsiteY3" fmla="*/ 2907723 h 2907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11118" h="2907723">
                <a:moveTo>
                  <a:pt x="1811118" y="0"/>
                </a:moveTo>
                <a:cubicBezTo>
                  <a:pt x="1667050" y="56079"/>
                  <a:pt x="1035254" y="189634"/>
                  <a:pt x="788289" y="337127"/>
                </a:cubicBezTo>
                <a:cubicBezTo>
                  <a:pt x="541324" y="484620"/>
                  <a:pt x="455948" y="456526"/>
                  <a:pt x="329329" y="884959"/>
                </a:cubicBezTo>
                <a:cubicBezTo>
                  <a:pt x="202710" y="1313392"/>
                  <a:pt x="0" y="2717223"/>
                  <a:pt x="28575" y="290772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70" name="Freeform 169"/>
          <p:cNvSpPr/>
          <p:nvPr/>
        </p:nvSpPr>
        <p:spPr>
          <a:xfrm>
            <a:off x="566790" y="4041068"/>
            <a:ext cx="1556938" cy="2484276"/>
          </a:xfrm>
          <a:custGeom>
            <a:avLst/>
            <a:gdLst>
              <a:gd name="connsiteX0" fmla="*/ 1682750 w 1682750"/>
              <a:gd name="connsiteY0" fmla="*/ 0 h 2781300"/>
              <a:gd name="connsiteX1" fmla="*/ 273050 w 1682750"/>
              <a:gd name="connsiteY1" fmla="*/ 1400175 h 2781300"/>
              <a:gd name="connsiteX2" fmla="*/ 44450 w 1682750"/>
              <a:gd name="connsiteY2" fmla="*/ 2781300 h 2781300"/>
              <a:gd name="connsiteX0" fmla="*/ 1666875 w 1666875"/>
              <a:gd name="connsiteY0" fmla="*/ 0 h 2781300"/>
              <a:gd name="connsiteX1" fmla="*/ 329329 w 1666875"/>
              <a:gd name="connsiteY1" fmla="*/ 758536 h 2781300"/>
              <a:gd name="connsiteX2" fmla="*/ 28575 w 1666875"/>
              <a:gd name="connsiteY2" fmla="*/ 2781300 h 2781300"/>
              <a:gd name="connsiteX0" fmla="*/ 1666875 w 1889797"/>
              <a:gd name="connsiteY0" fmla="*/ 126423 h 2907723"/>
              <a:gd name="connsiteX1" fmla="*/ 1666873 w 1889797"/>
              <a:gd name="connsiteY1" fmla="*/ 126423 h 2907723"/>
              <a:gd name="connsiteX2" fmla="*/ 329329 w 1889797"/>
              <a:gd name="connsiteY2" fmla="*/ 884959 h 2907723"/>
              <a:gd name="connsiteX3" fmla="*/ 28575 w 1889797"/>
              <a:gd name="connsiteY3" fmla="*/ 2907723 h 2907723"/>
              <a:gd name="connsiteX0" fmla="*/ 1666875 w 1889797"/>
              <a:gd name="connsiteY0" fmla="*/ 126423 h 2907723"/>
              <a:gd name="connsiteX1" fmla="*/ 1666873 w 1889797"/>
              <a:gd name="connsiteY1" fmla="*/ 126423 h 2907723"/>
              <a:gd name="connsiteX2" fmla="*/ 802465 w 1889797"/>
              <a:gd name="connsiteY2" fmla="*/ 462897 h 2907723"/>
              <a:gd name="connsiteX3" fmla="*/ 329329 w 1889797"/>
              <a:gd name="connsiteY3" fmla="*/ 884959 h 2907723"/>
              <a:gd name="connsiteX4" fmla="*/ 28575 w 1889797"/>
              <a:gd name="connsiteY4" fmla="*/ 2907723 h 2907723"/>
              <a:gd name="connsiteX0" fmla="*/ 1666875 w 2034042"/>
              <a:gd name="connsiteY0" fmla="*/ 252846 h 3034146"/>
              <a:gd name="connsiteX1" fmla="*/ 1811118 w 2034042"/>
              <a:gd name="connsiteY1" fmla="*/ 126423 h 3034146"/>
              <a:gd name="connsiteX2" fmla="*/ 802465 w 2034042"/>
              <a:gd name="connsiteY2" fmla="*/ 589320 h 3034146"/>
              <a:gd name="connsiteX3" fmla="*/ 329329 w 2034042"/>
              <a:gd name="connsiteY3" fmla="*/ 1011382 h 3034146"/>
              <a:gd name="connsiteX4" fmla="*/ 28575 w 2034042"/>
              <a:gd name="connsiteY4" fmla="*/ 3034146 h 3034146"/>
              <a:gd name="connsiteX0" fmla="*/ 1666875 w 2034042"/>
              <a:gd name="connsiteY0" fmla="*/ 252846 h 3034146"/>
              <a:gd name="connsiteX1" fmla="*/ 1811118 w 2034042"/>
              <a:gd name="connsiteY1" fmla="*/ 126423 h 3034146"/>
              <a:gd name="connsiteX2" fmla="*/ 788289 w 2034042"/>
              <a:gd name="connsiteY2" fmla="*/ 463550 h 3034146"/>
              <a:gd name="connsiteX3" fmla="*/ 329329 w 2034042"/>
              <a:gd name="connsiteY3" fmla="*/ 1011382 h 3034146"/>
              <a:gd name="connsiteX4" fmla="*/ 28575 w 2034042"/>
              <a:gd name="connsiteY4" fmla="*/ 3034146 h 3034146"/>
              <a:gd name="connsiteX0" fmla="*/ 1811118 w 1811118"/>
              <a:gd name="connsiteY0" fmla="*/ 0 h 2907723"/>
              <a:gd name="connsiteX1" fmla="*/ 788289 w 1811118"/>
              <a:gd name="connsiteY1" fmla="*/ 337127 h 2907723"/>
              <a:gd name="connsiteX2" fmla="*/ 329329 w 1811118"/>
              <a:gd name="connsiteY2" fmla="*/ 884959 h 2907723"/>
              <a:gd name="connsiteX3" fmla="*/ 28575 w 1811118"/>
              <a:gd name="connsiteY3" fmla="*/ 2907723 h 2907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11118" h="2907723">
                <a:moveTo>
                  <a:pt x="1811118" y="0"/>
                </a:moveTo>
                <a:cubicBezTo>
                  <a:pt x="1667050" y="56079"/>
                  <a:pt x="1035254" y="189634"/>
                  <a:pt x="788289" y="337127"/>
                </a:cubicBezTo>
                <a:cubicBezTo>
                  <a:pt x="541324" y="484620"/>
                  <a:pt x="455948" y="456526"/>
                  <a:pt x="329329" y="884959"/>
                </a:cubicBezTo>
                <a:cubicBezTo>
                  <a:pt x="202710" y="1313392"/>
                  <a:pt x="0" y="2717223"/>
                  <a:pt x="28575" y="290772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cxnSp>
        <p:nvCxnSpPr>
          <p:cNvPr id="172" name="Straight Connector 171"/>
          <p:cNvCxnSpPr/>
          <p:nvPr/>
        </p:nvCxnSpPr>
        <p:spPr>
          <a:xfrm rot="16200000" flipH="1">
            <a:off x="1079470" y="4988106"/>
            <a:ext cx="2485106" cy="13306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/>
          <p:nvPr/>
        </p:nvCxnSpPr>
        <p:spPr>
          <a:xfrm rot="10800000" flipV="1">
            <a:off x="755576" y="6300935"/>
            <a:ext cx="3362686" cy="8384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600" dirty="0" smtClean="0"/>
              <a:t>Razpošiljanje prometa	</a:t>
            </a:r>
            <a:endParaRPr lang="sl-SI" sz="36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435280" cy="5040560"/>
          </a:xfrm>
        </p:spPr>
        <p:txBody>
          <a:bodyPr>
            <a:normAutofit/>
          </a:bodyPr>
          <a:lstStyle/>
          <a:p>
            <a:r>
              <a:rPr lang="sl-SI" sz="2000" dirty="0" smtClean="0"/>
              <a:t>paketi se gibljejo v obliki razpošiljevalnega drevesa</a:t>
            </a:r>
          </a:p>
          <a:p>
            <a:r>
              <a:rPr lang="sl-SI" sz="2000" dirty="0" smtClean="0"/>
              <a:t>drevo lahko optimizira različne kriterije:</a:t>
            </a:r>
          </a:p>
          <a:p>
            <a:pPr lvl="1"/>
            <a:r>
              <a:rPr lang="sl-SI" sz="1600" dirty="0" smtClean="0"/>
              <a:t>slika 1: skupna dolžina poti (število hopov) vseh datagramov</a:t>
            </a:r>
          </a:p>
          <a:p>
            <a:pPr lvl="1"/>
            <a:r>
              <a:rPr lang="sl-SI" sz="1600" dirty="0" smtClean="0"/>
              <a:t>slika 2: najkrajša pot za vsak datagram posebej (minimalno vpeto drevo)</a:t>
            </a:r>
          </a:p>
          <a:p>
            <a:pPr lvl="1"/>
            <a:endParaRPr lang="sl-SI" sz="2000" dirty="0" smtClean="0"/>
          </a:p>
        </p:txBody>
      </p:sp>
      <p:sp>
        <p:nvSpPr>
          <p:cNvPr id="254977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sl-SI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sl-S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49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sl-SI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sl-S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99592" y="4221088"/>
            <a:ext cx="574675" cy="303784"/>
            <a:chOff x="5540821" y="5429721"/>
            <a:chExt cx="574675" cy="303784"/>
          </a:xfrm>
        </p:grpSpPr>
        <p:grpSp>
          <p:nvGrpSpPr>
            <p:cNvPr id="8" name="Group 257"/>
            <p:cNvGrpSpPr>
              <a:grpSpLocks/>
            </p:cNvGrpSpPr>
            <p:nvPr/>
          </p:nvGrpSpPr>
          <p:grpSpPr bwMode="auto">
            <a:xfrm>
              <a:off x="5540821" y="5429721"/>
              <a:ext cx="574675" cy="303784"/>
              <a:chOff x="3600" y="219"/>
              <a:chExt cx="360" cy="184"/>
            </a:xfrm>
            <a:solidFill>
              <a:schemeClr val="tx2">
                <a:lumMod val="60000"/>
                <a:lumOff val="40000"/>
              </a:schemeClr>
            </a:solidFill>
          </p:grpSpPr>
          <p:sp>
            <p:nvSpPr>
              <p:cNvPr id="15" name="Oval 258"/>
              <p:cNvSpPr>
                <a:spLocks noChangeArrowheads="1"/>
              </p:cNvSpPr>
              <p:nvPr/>
            </p:nvSpPr>
            <p:spPr bwMode="auto">
              <a:xfrm>
                <a:off x="3603" y="306"/>
                <a:ext cx="357" cy="97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16" name="Line 259"/>
              <p:cNvSpPr>
                <a:spLocks noChangeShapeType="1"/>
              </p:cNvSpPr>
              <p:nvPr/>
            </p:nvSpPr>
            <p:spPr bwMode="auto">
              <a:xfrm>
                <a:off x="3603" y="272"/>
                <a:ext cx="0" cy="6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17" name="Line 260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18" name="Rectangle 261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19" name="Oval 262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sl-SI"/>
              </a:p>
            </p:txBody>
          </p:sp>
        </p:grpSp>
        <p:sp>
          <p:nvSpPr>
            <p:cNvPr id="9" name="Line 217"/>
            <p:cNvSpPr>
              <a:spLocks noChangeShapeType="1"/>
            </p:cNvSpPr>
            <p:nvPr/>
          </p:nvSpPr>
          <p:spPr bwMode="auto">
            <a:xfrm flipV="1">
              <a:off x="5698728" y="5487006"/>
              <a:ext cx="100340" cy="165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0" name="Line 218"/>
            <p:cNvSpPr>
              <a:spLocks noChangeShapeType="1"/>
            </p:cNvSpPr>
            <p:nvPr/>
          </p:nvSpPr>
          <p:spPr bwMode="auto">
            <a:xfrm>
              <a:off x="5876236" y="5563840"/>
              <a:ext cx="8829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1" name="Line 219"/>
            <p:cNvSpPr>
              <a:spLocks noChangeShapeType="1"/>
            </p:cNvSpPr>
            <p:nvPr/>
          </p:nvSpPr>
          <p:spPr bwMode="auto">
            <a:xfrm>
              <a:off x="5791348" y="5481417"/>
              <a:ext cx="104354" cy="792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2" name="Line 221"/>
            <p:cNvSpPr>
              <a:spLocks noChangeShapeType="1"/>
            </p:cNvSpPr>
            <p:nvPr/>
          </p:nvSpPr>
          <p:spPr bwMode="auto">
            <a:xfrm>
              <a:off x="5685161" y="5561555"/>
              <a:ext cx="100195" cy="165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3" name="Line 222"/>
            <p:cNvSpPr>
              <a:spLocks noChangeShapeType="1"/>
            </p:cNvSpPr>
            <p:nvPr/>
          </p:nvSpPr>
          <p:spPr bwMode="auto">
            <a:xfrm flipV="1">
              <a:off x="5879539" y="5483958"/>
              <a:ext cx="8817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4" name="Line 223"/>
            <p:cNvSpPr>
              <a:spLocks noChangeShapeType="1"/>
            </p:cNvSpPr>
            <p:nvPr/>
          </p:nvSpPr>
          <p:spPr bwMode="auto">
            <a:xfrm flipV="1">
              <a:off x="5777340" y="5482307"/>
              <a:ext cx="104202" cy="792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</p:grpSp>
      <p:graphicFrame>
        <p:nvGraphicFramePr>
          <p:cNvPr id="20" name="Object 49"/>
          <p:cNvGraphicFramePr>
            <a:graphicFrameLocks noChangeAspect="1"/>
          </p:cNvGraphicFramePr>
          <p:nvPr/>
        </p:nvGraphicFramePr>
        <p:xfrm>
          <a:off x="1930580" y="3140968"/>
          <a:ext cx="738188" cy="633413"/>
        </p:xfrm>
        <a:graphic>
          <a:graphicData uri="http://schemas.openxmlformats.org/presentationml/2006/ole">
            <p:oleObj spid="_x0000_s251905" name="Clip" r:id="rId3" imgW="1305000" imgH="1085760" progId="">
              <p:embed/>
            </p:oleObj>
          </a:graphicData>
        </a:graphic>
      </p:graphicFrame>
      <p:grpSp>
        <p:nvGrpSpPr>
          <p:cNvPr id="21" name="Group 20"/>
          <p:cNvGrpSpPr/>
          <p:nvPr/>
        </p:nvGrpSpPr>
        <p:grpSpPr>
          <a:xfrm>
            <a:off x="539552" y="4797152"/>
            <a:ext cx="574675" cy="303784"/>
            <a:chOff x="5540821" y="5429721"/>
            <a:chExt cx="574675" cy="303784"/>
          </a:xfrm>
        </p:grpSpPr>
        <p:grpSp>
          <p:nvGrpSpPr>
            <p:cNvPr id="22" name="Group 257"/>
            <p:cNvGrpSpPr>
              <a:grpSpLocks/>
            </p:cNvGrpSpPr>
            <p:nvPr/>
          </p:nvGrpSpPr>
          <p:grpSpPr bwMode="auto">
            <a:xfrm>
              <a:off x="5540821" y="5429721"/>
              <a:ext cx="574675" cy="303784"/>
              <a:chOff x="3600" y="219"/>
              <a:chExt cx="360" cy="184"/>
            </a:xfrm>
            <a:solidFill>
              <a:schemeClr val="tx2">
                <a:lumMod val="60000"/>
                <a:lumOff val="40000"/>
              </a:schemeClr>
            </a:solidFill>
          </p:grpSpPr>
          <p:sp>
            <p:nvSpPr>
              <p:cNvPr id="29" name="Oval 258"/>
              <p:cNvSpPr>
                <a:spLocks noChangeArrowheads="1"/>
              </p:cNvSpPr>
              <p:nvPr/>
            </p:nvSpPr>
            <p:spPr bwMode="auto">
              <a:xfrm>
                <a:off x="3603" y="306"/>
                <a:ext cx="357" cy="97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30" name="Line 259"/>
              <p:cNvSpPr>
                <a:spLocks noChangeShapeType="1"/>
              </p:cNvSpPr>
              <p:nvPr/>
            </p:nvSpPr>
            <p:spPr bwMode="auto">
              <a:xfrm>
                <a:off x="3603" y="272"/>
                <a:ext cx="0" cy="6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31" name="Line 260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32" name="Rectangle 261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33" name="Oval 262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sl-SI"/>
              </a:p>
            </p:txBody>
          </p:sp>
        </p:grpSp>
        <p:sp>
          <p:nvSpPr>
            <p:cNvPr id="23" name="Line 217"/>
            <p:cNvSpPr>
              <a:spLocks noChangeShapeType="1"/>
            </p:cNvSpPr>
            <p:nvPr/>
          </p:nvSpPr>
          <p:spPr bwMode="auto">
            <a:xfrm flipV="1">
              <a:off x="5698728" y="5487006"/>
              <a:ext cx="100340" cy="165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24" name="Line 218"/>
            <p:cNvSpPr>
              <a:spLocks noChangeShapeType="1"/>
            </p:cNvSpPr>
            <p:nvPr/>
          </p:nvSpPr>
          <p:spPr bwMode="auto">
            <a:xfrm>
              <a:off x="5876236" y="5563840"/>
              <a:ext cx="8829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25" name="Line 219"/>
            <p:cNvSpPr>
              <a:spLocks noChangeShapeType="1"/>
            </p:cNvSpPr>
            <p:nvPr/>
          </p:nvSpPr>
          <p:spPr bwMode="auto">
            <a:xfrm>
              <a:off x="5791348" y="5481417"/>
              <a:ext cx="104354" cy="792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26" name="Line 221"/>
            <p:cNvSpPr>
              <a:spLocks noChangeShapeType="1"/>
            </p:cNvSpPr>
            <p:nvPr/>
          </p:nvSpPr>
          <p:spPr bwMode="auto">
            <a:xfrm>
              <a:off x="5685161" y="5561555"/>
              <a:ext cx="100195" cy="165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27" name="Line 222"/>
            <p:cNvSpPr>
              <a:spLocks noChangeShapeType="1"/>
            </p:cNvSpPr>
            <p:nvPr/>
          </p:nvSpPr>
          <p:spPr bwMode="auto">
            <a:xfrm flipV="1">
              <a:off x="5879539" y="5483958"/>
              <a:ext cx="8817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28" name="Line 223"/>
            <p:cNvSpPr>
              <a:spLocks noChangeShapeType="1"/>
            </p:cNvSpPr>
            <p:nvPr/>
          </p:nvSpPr>
          <p:spPr bwMode="auto">
            <a:xfrm flipV="1">
              <a:off x="5777340" y="5482307"/>
              <a:ext cx="104202" cy="792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395536" y="5429472"/>
            <a:ext cx="574675" cy="303784"/>
            <a:chOff x="5540821" y="5429721"/>
            <a:chExt cx="574675" cy="303784"/>
          </a:xfrm>
        </p:grpSpPr>
        <p:grpSp>
          <p:nvGrpSpPr>
            <p:cNvPr id="35" name="Group 257"/>
            <p:cNvGrpSpPr>
              <a:grpSpLocks/>
            </p:cNvGrpSpPr>
            <p:nvPr/>
          </p:nvGrpSpPr>
          <p:grpSpPr bwMode="auto">
            <a:xfrm>
              <a:off x="5540821" y="5429721"/>
              <a:ext cx="574675" cy="303784"/>
              <a:chOff x="3600" y="219"/>
              <a:chExt cx="360" cy="184"/>
            </a:xfrm>
            <a:solidFill>
              <a:schemeClr val="tx2">
                <a:lumMod val="60000"/>
                <a:lumOff val="40000"/>
              </a:schemeClr>
            </a:solidFill>
          </p:grpSpPr>
          <p:sp>
            <p:nvSpPr>
              <p:cNvPr id="42" name="Oval 258"/>
              <p:cNvSpPr>
                <a:spLocks noChangeArrowheads="1"/>
              </p:cNvSpPr>
              <p:nvPr/>
            </p:nvSpPr>
            <p:spPr bwMode="auto">
              <a:xfrm>
                <a:off x="3603" y="306"/>
                <a:ext cx="357" cy="97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43" name="Line 259"/>
              <p:cNvSpPr>
                <a:spLocks noChangeShapeType="1"/>
              </p:cNvSpPr>
              <p:nvPr/>
            </p:nvSpPr>
            <p:spPr bwMode="auto">
              <a:xfrm>
                <a:off x="3603" y="272"/>
                <a:ext cx="0" cy="6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44" name="Line 260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45" name="Rectangle 261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46" name="Oval 262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sl-SI"/>
              </a:p>
            </p:txBody>
          </p:sp>
        </p:grpSp>
        <p:sp>
          <p:nvSpPr>
            <p:cNvPr id="36" name="Line 217"/>
            <p:cNvSpPr>
              <a:spLocks noChangeShapeType="1"/>
            </p:cNvSpPr>
            <p:nvPr/>
          </p:nvSpPr>
          <p:spPr bwMode="auto">
            <a:xfrm flipV="1">
              <a:off x="5698728" y="5487006"/>
              <a:ext cx="100340" cy="165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37" name="Line 218"/>
            <p:cNvSpPr>
              <a:spLocks noChangeShapeType="1"/>
            </p:cNvSpPr>
            <p:nvPr/>
          </p:nvSpPr>
          <p:spPr bwMode="auto">
            <a:xfrm>
              <a:off x="5876236" y="5563840"/>
              <a:ext cx="8829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38" name="Line 219"/>
            <p:cNvSpPr>
              <a:spLocks noChangeShapeType="1"/>
            </p:cNvSpPr>
            <p:nvPr/>
          </p:nvSpPr>
          <p:spPr bwMode="auto">
            <a:xfrm>
              <a:off x="5791348" y="5481417"/>
              <a:ext cx="104354" cy="792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39" name="Line 221"/>
            <p:cNvSpPr>
              <a:spLocks noChangeShapeType="1"/>
            </p:cNvSpPr>
            <p:nvPr/>
          </p:nvSpPr>
          <p:spPr bwMode="auto">
            <a:xfrm>
              <a:off x="5685161" y="5561555"/>
              <a:ext cx="100195" cy="165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40" name="Line 222"/>
            <p:cNvSpPr>
              <a:spLocks noChangeShapeType="1"/>
            </p:cNvSpPr>
            <p:nvPr/>
          </p:nvSpPr>
          <p:spPr bwMode="auto">
            <a:xfrm flipV="1">
              <a:off x="5879539" y="5483958"/>
              <a:ext cx="8817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41" name="Line 223"/>
            <p:cNvSpPr>
              <a:spLocks noChangeShapeType="1"/>
            </p:cNvSpPr>
            <p:nvPr/>
          </p:nvSpPr>
          <p:spPr bwMode="auto">
            <a:xfrm flipV="1">
              <a:off x="5777340" y="5482307"/>
              <a:ext cx="104202" cy="792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2012337" y="4581128"/>
            <a:ext cx="574675" cy="303784"/>
            <a:chOff x="5540821" y="5429721"/>
            <a:chExt cx="574675" cy="303784"/>
          </a:xfrm>
        </p:grpSpPr>
        <p:grpSp>
          <p:nvGrpSpPr>
            <p:cNvPr id="48" name="Group 257"/>
            <p:cNvGrpSpPr>
              <a:grpSpLocks/>
            </p:cNvGrpSpPr>
            <p:nvPr/>
          </p:nvGrpSpPr>
          <p:grpSpPr bwMode="auto">
            <a:xfrm>
              <a:off x="5540821" y="5429721"/>
              <a:ext cx="574675" cy="303784"/>
              <a:chOff x="3600" y="219"/>
              <a:chExt cx="360" cy="184"/>
            </a:xfrm>
            <a:solidFill>
              <a:schemeClr val="tx2">
                <a:lumMod val="60000"/>
                <a:lumOff val="40000"/>
              </a:schemeClr>
            </a:solidFill>
          </p:grpSpPr>
          <p:sp>
            <p:nvSpPr>
              <p:cNvPr id="55" name="Oval 258"/>
              <p:cNvSpPr>
                <a:spLocks noChangeArrowheads="1"/>
              </p:cNvSpPr>
              <p:nvPr/>
            </p:nvSpPr>
            <p:spPr bwMode="auto">
              <a:xfrm>
                <a:off x="3603" y="306"/>
                <a:ext cx="357" cy="97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56" name="Line 259"/>
              <p:cNvSpPr>
                <a:spLocks noChangeShapeType="1"/>
              </p:cNvSpPr>
              <p:nvPr/>
            </p:nvSpPr>
            <p:spPr bwMode="auto">
              <a:xfrm>
                <a:off x="3603" y="272"/>
                <a:ext cx="0" cy="6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57" name="Line 260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58" name="Rectangle 261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59" name="Oval 262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sl-SI"/>
              </a:p>
            </p:txBody>
          </p:sp>
        </p:grpSp>
        <p:sp>
          <p:nvSpPr>
            <p:cNvPr id="49" name="Line 217"/>
            <p:cNvSpPr>
              <a:spLocks noChangeShapeType="1"/>
            </p:cNvSpPr>
            <p:nvPr/>
          </p:nvSpPr>
          <p:spPr bwMode="auto">
            <a:xfrm flipV="1">
              <a:off x="5698728" y="5487006"/>
              <a:ext cx="100340" cy="165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50" name="Line 218"/>
            <p:cNvSpPr>
              <a:spLocks noChangeShapeType="1"/>
            </p:cNvSpPr>
            <p:nvPr/>
          </p:nvSpPr>
          <p:spPr bwMode="auto">
            <a:xfrm>
              <a:off x="5876236" y="5563840"/>
              <a:ext cx="8829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51" name="Line 219"/>
            <p:cNvSpPr>
              <a:spLocks noChangeShapeType="1"/>
            </p:cNvSpPr>
            <p:nvPr/>
          </p:nvSpPr>
          <p:spPr bwMode="auto">
            <a:xfrm>
              <a:off x="5791348" y="5481417"/>
              <a:ext cx="104354" cy="792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52" name="Line 221"/>
            <p:cNvSpPr>
              <a:spLocks noChangeShapeType="1"/>
            </p:cNvSpPr>
            <p:nvPr/>
          </p:nvSpPr>
          <p:spPr bwMode="auto">
            <a:xfrm>
              <a:off x="5685161" y="5561555"/>
              <a:ext cx="100195" cy="165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53" name="Line 222"/>
            <p:cNvSpPr>
              <a:spLocks noChangeShapeType="1"/>
            </p:cNvSpPr>
            <p:nvPr/>
          </p:nvSpPr>
          <p:spPr bwMode="auto">
            <a:xfrm flipV="1">
              <a:off x="5879539" y="5483958"/>
              <a:ext cx="8817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54" name="Line 223"/>
            <p:cNvSpPr>
              <a:spLocks noChangeShapeType="1"/>
            </p:cNvSpPr>
            <p:nvPr/>
          </p:nvSpPr>
          <p:spPr bwMode="auto">
            <a:xfrm flipV="1">
              <a:off x="5777340" y="5482307"/>
              <a:ext cx="104202" cy="792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2012337" y="5357464"/>
            <a:ext cx="574675" cy="303784"/>
            <a:chOff x="5540821" y="5429721"/>
            <a:chExt cx="574675" cy="303784"/>
          </a:xfrm>
        </p:grpSpPr>
        <p:grpSp>
          <p:nvGrpSpPr>
            <p:cNvPr id="61" name="Group 257"/>
            <p:cNvGrpSpPr>
              <a:grpSpLocks/>
            </p:cNvGrpSpPr>
            <p:nvPr/>
          </p:nvGrpSpPr>
          <p:grpSpPr bwMode="auto">
            <a:xfrm>
              <a:off x="5540821" y="5429721"/>
              <a:ext cx="574675" cy="303784"/>
              <a:chOff x="3600" y="219"/>
              <a:chExt cx="360" cy="184"/>
            </a:xfrm>
            <a:solidFill>
              <a:schemeClr val="tx2">
                <a:lumMod val="60000"/>
                <a:lumOff val="40000"/>
              </a:schemeClr>
            </a:solidFill>
          </p:grpSpPr>
          <p:sp>
            <p:nvSpPr>
              <p:cNvPr id="68" name="Oval 258"/>
              <p:cNvSpPr>
                <a:spLocks noChangeArrowheads="1"/>
              </p:cNvSpPr>
              <p:nvPr/>
            </p:nvSpPr>
            <p:spPr bwMode="auto">
              <a:xfrm>
                <a:off x="3603" y="306"/>
                <a:ext cx="357" cy="97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69" name="Line 259"/>
              <p:cNvSpPr>
                <a:spLocks noChangeShapeType="1"/>
              </p:cNvSpPr>
              <p:nvPr/>
            </p:nvSpPr>
            <p:spPr bwMode="auto">
              <a:xfrm>
                <a:off x="3603" y="272"/>
                <a:ext cx="0" cy="6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70" name="Line 260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71" name="Rectangle 261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72" name="Oval 262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sl-SI"/>
              </a:p>
            </p:txBody>
          </p:sp>
        </p:grpSp>
        <p:sp>
          <p:nvSpPr>
            <p:cNvPr id="62" name="Line 217"/>
            <p:cNvSpPr>
              <a:spLocks noChangeShapeType="1"/>
            </p:cNvSpPr>
            <p:nvPr/>
          </p:nvSpPr>
          <p:spPr bwMode="auto">
            <a:xfrm flipV="1">
              <a:off x="5698728" y="5487006"/>
              <a:ext cx="100340" cy="165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63" name="Line 218"/>
            <p:cNvSpPr>
              <a:spLocks noChangeShapeType="1"/>
            </p:cNvSpPr>
            <p:nvPr/>
          </p:nvSpPr>
          <p:spPr bwMode="auto">
            <a:xfrm>
              <a:off x="5876236" y="5563840"/>
              <a:ext cx="8829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64" name="Line 219"/>
            <p:cNvSpPr>
              <a:spLocks noChangeShapeType="1"/>
            </p:cNvSpPr>
            <p:nvPr/>
          </p:nvSpPr>
          <p:spPr bwMode="auto">
            <a:xfrm>
              <a:off x="5791348" y="5481417"/>
              <a:ext cx="104354" cy="792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65" name="Line 221"/>
            <p:cNvSpPr>
              <a:spLocks noChangeShapeType="1"/>
            </p:cNvSpPr>
            <p:nvPr/>
          </p:nvSpPr>
          <p:spPr bwMode="auto">
            <a:xfrm>
              <a:off x="5685161" y="5561555"/>
              <a:ext cx="100195" cy="165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66" name="Line 222"/>
            <p:cNvSpPr>
              <a:spLocks noChangeShapeType="1"/>
            </p:cNvSpPr>
            <p:nvPr/>
          </p:nvSpPr>
          <p:spPr bwMode="auto">
            <a:xfrm flipV="1">
              <a:off x="5879539" y="5483958"/>
              <a:ext cx="8817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67" name="Line 223"/>
            <p:cNvSpPr>
              <a:spLocks noChangeShapeType="1"/>
            </p:cNvSpPr>
            <p:nvPr/>
          </p:nvSpPr>
          <p:spPr bwMode="auto">
            <a:xfrm flipV="1">
              <a:off x="5777340" y="5482307"/>
              <a:ext cx="104202" cy="792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2012337" y="6149552"/>
            <a:ext cx="574675" cy="303784"/>
            <a:chOff x="5540821" y="5429721"/>
            <a:chExt cx="574675" cy="303784"/>
          </a:xfrm>
        </p:grpSpPr>
        <p:grpSp>
          <p:nvGrpSpPr>
            <p:cNvPr id="74" name="Group 257"/>
            <p:cNvGrpSpPr>
              <a:grpSpLocks/>
            </p:cNvGrpSpPr>
            <p:nvPr/>
          </p:nvGrpSpPr>
          <p:grpSpPr bwMode="auto">
            <a:xfrm>
              <a:off x="5540821" y="5429721"/>
              <a:ext cx="574675" cy="303784"/>
              <a:chOff x="3600" y="219"/>
              <a:chExt cx="360" cy="184"/>
            </a:xfrm>
            <a:solidFill>
              <a:schemeClr val="tx2">
                <a:lumMod val="60000"/>
                <a:lumOff val="40000"/>
              </a:schemeClr>
            </a:solidFill>
          </p:grpSpPr>
          <p:sp>
            <p:nvSpPr>
              <p:cNvPr id="81" name="Oval 258"/>
              <p:cNvSpPr>
                <a:spLocks noChangeArrowheads="1"/>
              </p:cNvSpPr>
              <p:nvPr/>
            </p:nvSpPr>
            <p:spPr bwMode="auto">
              <a:xfrm>
                <a:off x="3603" y="306"/>
                <a:ext cx="357" cy="97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82" name="Line 259"/>
              <p:cNvSpPr>
                <a:spLocks noChangeShapeType="1"/>
              </p:cNvSpPr>
              <p:nvPr/>
            </p:nvSpPr>
            <p:spPr bwMode="auto">
              <a:xfrm>
                <a:off x="3603" y="272"/>
                <a:ext cx="0" cy="6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83" name="Line 260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84" name="Rectangle 261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85" name="Oval 262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sl-SI"/>
              </a:p>
            </p:txBody>
          </p:sp>
        </p:grpSp>
        <p:sp>
          <p:nvSpPr>
            <p:cNvPr id="75" name="Line 217"/>
            <p:cNvSpPr>
              <a:spLocks noChangeShapeType="1"/>
            </p:cNvSpPr>
            <p:nvPr/>
          </p:nvSpPr>
          <p:spPr bwMode="auto">
            <a:xfrm flipV="1">
              <a:off x="5698728" y="5487006"/>
              <a:ext cx="100340" cy="165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76" name="Line 218"/>
            <p:cNvSpPr>
              <a:spLocks noChangeShapeType="1"/>
            </p:cNvSpPr>
            <p:nvPr/>
          </p:nvSpPr>
          <p:spPr bwMode="auto">
            <a:xfrm>
              <a:off x="5876236" y="5563840"/>
              <a:ext cx="8829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77" name="Line 219"/>
            <p:cNvSpPr>
              <a:spLocks noChangeShapeType="1"/>
            </p:cNvSpPr>
            <p:nvPr/>
          </p:nvSpPr>
          <p:spPr bwMode="auto">
            <a:xfrm>
              <a:off x="5791348" y="5481417"/>
              <a:ext cx="104354" cy="792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78" name="Line 221"/>
            <p:cNvSpPr>
              <a:spLocks noChangeShapeType="1"/>
            </p:cNvSpPr>
            <p:nvPr/>
          </p:nvSpPr>
          <p:spPr bwMode="auto">
            <a:xfrm>
              <a:off x="5685161" y="5561555"/>
              <a:ext cx="100195" cy="165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79" name="Line 222"/>
            <p:cNvSpPr>
              <a:spLocks noChangeShapeType="1"/>
            </p:cNvSpPr>
            <p:nvPr/>
          </p:nvSpPr>
          <p:spPr bwMode="auto">
            <a:xfrm flipV="1">
              <a:off x="5879539" y="5483958"/>
              <a:ext cx="8817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80" name="Line 223"/>
            <p:cNvSpPr>
              <a:spLocks noChangeShapeType="1"/>
            </p:cNvSpPr>
            <p:nvPr/>
          </p:nvSpPr>
          <p:spPr bwMode="auto">
            <a:xfrm flipV="1">
              <a:off x="5777340" y="5482307"/>
              <a:ext cx="104202" cy="792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3061221" y="4205336"/>
            <a:ext cx="574675" cy="303784"/>
            <a:chOff x="5540821" y="5429721"/>
            <a:chExt cx="574675" cy="303784"/>
          </a:xfrm>
        </p:grpSpPr>
        <p:grpSp>
          <p:nvGrpSpPr>
            <p:cNvPr id="87" name="Group 257"/>
            <p:cNvGrpSpPr>
              <a:grpSpLocks/>
            </p:cNvGrpSpPr>
            <p:nvPr/>
          </p:nvGrpSpPr>
          <p:grpSpPr bwMode="auto">
            <a:xfrm>
              <a:off x="5540821" y="5429721"/>
              <a:ext cx="574675" cy="303784"/>
              <a:chOff x="3600" y="219"/>
              <a:chExt cx="360" cy="184"/>
            </a:xfrm>
            <a:solidFill>
              <a:schemeClr val="tx2">
                <a:lumMod val="60000"/>
                <a:lumOff val="40000"/>
              </a:schemeClr>
            </a:solidFill>
          </p:grpSpPr>
          <p:sp>
            <p:nvSpPr>
              <p:cNvPr id="94" name="Oval 258"/>
              <p:cNvSpPr>
                <a:spLocks noChangeArrowheads="1"/>
              </p:cNvSpPr>
              <p:nvPr/>
            </p:nvSpPr>
            <p:spPr bwMode="auto">
              <a:xfrm>
                <a:off x="3603" y="306"/>
                <a:ext cx="357" cy="97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95" name="Line 259"/>
              <p:cNvSpPr>
                <a:spLocks noChangeShapeType="1"/>
              </p:cNvSpPr>
              <p:nvPr/>
            </p:nvSpPr>
            <p:spPr bwMode="auto">
              <a:xfrm>
                <a:off x="3603" y="272"/>
                <a:ext cx="0" cy="6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96" name="Line 260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97" name="Rectangle 261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98" name="Oval 262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sl-SI"/>
              </a:p>
            </p:txBody>
          </p:sp>
        </p:grpSp>
        <p:sp>
          <p:nvSpPr>
            <p:cNvPr id="88" name="Line 217"/>
            <p:cNvSpPr>
              <a:spLocks noChangeShapeType="1"/>
            </p:cNvSpPr>
            <p:nvPr/>
          </p:nvSpPr>
          <p:spPr bwMode="auto">
            <a:xfrm flipV="1">
              <a:off x="5698728" y="5487006"/>
              <a:ext cx="100340" cy="165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89" name="Line 218"/>
            <p:cNvSpPr>
              <a:spLocks noChangeShapeType="1"/>
            </p:cNvSpPr>
            <p:nvPr/>
          </p:nvSpPr>
          <p:spPr bwMode="auto">
            <a:xfrm>
              <a:off x="5876236" y="5563840"/>
              <a:ext cx="8829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90" name="Line 219"/>
            <p:cNvSpPr>
              <a:spLocks noChangeShapeType="1"/>
            </p:cNvSpPr>
            <p:nvPr/>
          </p:nvSpPr>
          <p:spPr bwMode="auto">
            <a:xfrm>
              <a:off x="5791348" y="5481417"/>
              <a:ext cx="104354" cy="792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91" name="Line 221"/>
            <p:cNvSpPr>
              <a:spLocks noChangeShapeType="1"/>
            </p:cNvSpPr>
            <p:nvPr/>
          </p:nvSpPr>
          <p:spPr bwMode="auto">
            <a:xfrm>
              <a:off x="5685161" y="5561555"/>
              <a:ext cx="100195" cy="165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92" name="Line 222"/>
            <p:cNvSpPr>
              <a:spLocks noChangeShapeType="1"/>
            </p:cNvSpPr>
            <p:nvPr/>
          </p:nvSpPr>
          <p:spPr bwMode="auto">
            <a:xfrm flipV="1">
              <a:off x="5879539" y="5483958"/>
              <a:ext cx="8817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93" name="Line 223"/>
            <p:cNvSpPr>
              <a:spLocks noChangeShapeType="1"/>
            </p:cNvSpPr>
            <p:nvPr/>
          </p:nvSpPr>
          <p:spPr bwMode="auto">
            <a:xfrm flipV="1">
              <a:off x="5777340" y="5482307"/>
              <a:ext cx="104202" cy="792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3493269" y="4853408"/>
            <a:ext cx="574675" cy="303784"/>
            <a:chOff x="5540821" y="5429721"/>
            <a:chExt cx="574675" cy="303784"/>
          </a:xfrm>
        </p:grpSpPr>
        <p:grpSp>
          <p:nvGrpSpPr>
            <p:cNvPr id="100" name="Group 257"/>
            <p:cNvGrpSpPr>
              <a:grpSpLocks/>
            </p:cNvGrpSpPr>
            <p:nvPr/>
          </p:nvGrpSpPr>
          <p:grpSpPr bwMode="auto">
            <a:xfrm>
              <a:off x="5540821" y="5429721"/>
              <a:ext cx="574675" cy="303784"/>
              <a:chOff x="3600" y="219"/>
              <a:chExt cx="360" cy="184"/>
            </a:xfrm>
            <a:solidFill>
              <a:schemeClr val="tx2">
                <a:lumMod val="60000"/>
                <a:lumOff val="40000"/>
              </a:schemeClr>
            </a:solidFill>
          </p:grpSpPr>
          <p:sp>
            <p:nvSpPr>
              <p:cNvPr id="107" name="Oval 258"/>
              <p:cNvSpPr>
                <a:spLocks noChangeArrowheads="1"/>
              </p:cNvSpPr>
              <p:nvPr/>
            </p:nvSpPr>
            <p:spPr bwMode="auto">
              <a:xfrm>
                <a:off x="3603" y="306"/>
                <a:ext cx="357" cy="97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108" name="Line 259"/>
              <p:cNvSpPr>
                <a:spLocks noChangeShapeType="1"/>
              </p:cNvSpPr>
              <p:nvPr/>
            </p:nvSpPr>
            <p:spPr bwMode="auto">
              <a:xfrm>
                <a:off x="3603" y="272"/>
                <a:ext cx="0" cy="6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109" name="Line 260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110" name="Rectangle 261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111" name="Oval 262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sl-SI"/>
              </a:p>
            </p:txBody>
          </p:sp>
        </p:grpSp>
        <p:sp>
          <p:nvSpPr>
            <p:cNvPr id="101" name="Line 217"/>
            <p:cNvSpPr>
              <a:spLocks noChangeShapeType="1"/>
            </p:cNvSpPr>
            <p:nvPr/>
          </p:nvSpPr>
          <p:spPr bwMode="auto">
            <a:xfrm flipV="1">
              <a:off x="5698728" y="5487006"/>
              <a:ext cx="100340" cy="165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02" name="Line 218"/>
            <p:cNvSpPr>
              <a:spLocks noChangeShapeType="1"/>
            </p:cNvSpPr>
            <p:nvPr/>
          </p:nvSpPr>
          <p:spPr bwMode="auto">
            <a:xfrm>
              <a:off x="5876236" y="5563840"/>
              <a:ext cx="8829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03" name="Line 219"/>
            <p:cNvSpPr>
              <a:spLocks noChangeShapeType="1"/>
            </p:cNvSpPr>
            <p:nvPr/>
          </p:nvSpPr>
          <p:spPr bwMode="auto">
            <a:xfrm>
              <a:off x="5791348" y="5481417"/>
              <a:ext cx="104354" cy="792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04" name="Line 221"/>
            <p:cNvSpPr>
              <a:spLocks noChangeShapeType="1"/>
            </p:cNvSpPr>
            <p:nvPr/>
          </p:nvSpPr>
          <p:spPr bwMode="auto">
            <a:xfrm>
              <a:off x="5685161" y="5561555"/>
              <a:ext cx="100195" cy="165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05" name="Line 222"/>
            <p:cNvSpPr>
              <a:spLocks noChangeShapeType="1"/>
            </p:cNvSpPr>
            <p:nvPr/>
          </p:nvSpPr>
          <p:spPr bwMode="auto">
            <a:xfrm flipV="1">
              <a:off x="5879539" y="5483958"/>
              <a:ext cx="8817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06" name="Line 223"/>
            <p:cNvSpPr>
              <a:spLocks noChangeShapeType="1"/>
            </p:cNvSpPr>
            <p:nvPr/>
          </p:nvSpPr>
          <p:spPr bwMode="auto">
            <a:xfrm flipV="1">
              <a:off x="5777340" y="5482307"/>
              <a:ext cx="104202" cy="792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3637285" y="5429472"/>
            <a:ext cx="574675" cy="303784"/>
            <a:chOff x="5540821" y="5429721"/>
            <a:chExt cx="574675" cy="303784"/>
          </a:xfrm>
        </p:grpSpPr>
        <p:grpSp>
          <p:nvGrpSpPr>
            <p:cNvPr id="113" name="Group 257"/>
            <p:cNvGrpSpPr>
              <a:grpSpLocks/>
            </p:cNvGrpSpPr>
            <p:nvPr/>
          </p:nvGrpSpPr>
          <p:grpSpPr bwMode="auto">
            <a:xfrm>
              <a:off x="5540821" y="5429721"/>
              <a:ext cx="574675" cy="303784"/>
              <a:chOff x="3600" y="219"/>
              <a:chExt cx="360" cy="184"/>
            </a:xfrm>
            <a:solidFill>
              <a:schemeClr val="tx2">
                <a:lumMod val="60000"/>
                <a:lumOff val="40000"/>
              </a:schemeClr>
            </a:solidFill>
          </p:grpSpPr>
          <p:sp>
            <p:nvSpPr>
              <p:cNvPr id="120" name="Oval 258"/>
              <p:cNvSpPr>
                <a:spLocks noChangeArrowheads="1"/>
              </p:cNvSpPr>
              <p:nvPr/>
            </p:nvSpPr>
            <p:spPr bwMode="auto">
              <a:xfrm>
                <a:off x="3603" y="306"/>
                <a:ext cx="357" cy="97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121" name="Line 259"/>
              <p:cNvSpPr>
                <a:spLocks noChangeShapeType="1"/>
              </p:cNvSpPr>
              <p:nvPr/>
            </p:nvSpPr>
            <p:spPr bwMode="auto">
              <a:xfrm>
                <a:off x="3603" y="272"/>
                <a:ext cx="0" cy="6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122" name="Line 260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123" name="Rectangle 261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124" name="Oval 262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sl-SI"/>
              </a:p>
            </p:txBody>
          </p:sp>
        </p:grpSp>
        <p:sp>
          <p:nvSpPr>
            <p:cNvPr id="114" name="Line 217"/>
            <p:cNvSpPr>
              <a:spLocks noChangeShapeType="1"/>
            </p:cNvSpPr>
            <p:nvPr/>
          </p:nvSpPr>
          <p:spPr bwMode="auto">
            <a:xfrm flipV="1">
              <a:off x="5698728" y="5487006"/>
              <a:ext cx="100340" cy="165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15" name="Line 218"/>
            <p:cNvSpPr>
              <a:spLocks noChangeShapeType="1"/>
            </p:cNvSpPr>
            <p:nvPr/>
          </p:nvSpPr>
          <p:spPr bwMode="auto">
            <a:xfrm>
              <a:off x="5876236" y="5563840"/>
              <a:ext cx="8829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16" name="Line 219"/>
            <p:cNvSpPr>
              <a:spLocks noChangeShapeType="1"/>
            </p:cNvSpPr>
            <p:nvPr/>
          </p:nvSpPr>
          <p:spPr bwMode="auto">
            <a:xfrm>
              <a:off x="5791348" y="5481417"/>
              <a:ext cx="104354" cy="792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17" name="Line 221"/>
            <p:cNvSpPr>
              <a:spLocks noChangeShapeType="1"/>
            </p:cNvSpPr>
            <p:nvPr/>
          </p:nvSpPr>
          <p:spPr bwMode="auto">
            <a:xfrm>
              <a:off x="5685161" y="5561555"/>
              <a:ext cx="100195" cy="165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18" name="Line 222"/>
            <p:cNvSpPr>
              <a:spLocks noChangeShapeType="1"/>
            </p:cNvSpPr>
            <p:nvPr/>
          </p:nvSpPr>
          <p:spPr bwMode="auto">
            <a:xfrm flipV="1">
              <a:off x="5879539" y="5483958"/>
              <a:ext cx="8817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19" name="Line 223"/>
            <p:cNvSpPr>
              <a:spLocks noChangeShapeType="1"/>
            </p:cNvSpPr>
            <p:nvPr/>
          </p:nvSpPr>
          <p:spPr bwMode="auto">
            <a:xfrm flipV="1">
              <a:off x="5777340" y="5482307"/>
              <a:ext cx="104202" cy="792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</p:grpSp>
      <p:grpSp>
        <p:nvGrpSpPr>
          <p:cNvPr id="125" name="Group 124"/>
          <p:cNvGrpSpPr/>
          <p:nvPr/>
        </p:nvGrpSpPr>
        <p:grpSpPr>
          <a:xfrm>
            <a:off x="2917205" y="6149552"/>
            <a:ext cx="574675" cy="303784"/>
            <a:chOff x="5540821" y="5429721"/>
            <a:chExt cx="574675" cy="303784"/>
          </a:xfrm>
        </p:grpSpPr>
        <p:grpSp>
          <p:nvGrpSpPr>
            <p:cNvPr id="126" name="Group 257"/>
            <p:cNvGrpSpPr>
              <a:grpSpLocks/>
            </p:cNvGrpSpPr>
            <p:nvPr/>
          </p:nvGrpSpPr>
          <p:grpSpPr bwMode="auto">
            <a:xfrm>
              <a:off x="5540821" y="5429721"/>
              <a:ext cx="574675" cy="303784"/>
              <a:chOff x="3600" y="219"/>
              <a:chExt cx="360" cy="184"/>
            </a:xfrm>
            <a:solidFill>
              <a:schemeClr val="tx2">
                <a:lumMod val="60000"/>
                <a:lumOff val="40000"/>
              </a:schemeClr>
            </a:solidFill>
          </p:grpSpPr>
          <p:sp>
            <p:nvSpPr>
              <p:cNvPr id="133" name="Oval 258"/>
              <p:cNvSpPr>
                <a:spLocks noChangeArrowheads="1"/>
              </p:cNvSpPr>
              <p:nvPr/>
            </p:nvSpPr>
            <p:spPr bwMode="auto">
              <a:xfrm>
                <a:off x="3603" y="306"/>
                <a:ext cx="357" cy="97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134" name="Line 259"/>
              <p:cNvSpPr>
                <a:spLocks noChangeShapeType="1"/>
              </p:cNvSpPr>
              <p:nvPr/>
            </p:nvSpPr>
            <p:spPr bwMode="auto">
              <a:xfrm>
                <a:off x="3603" y="272"/>
                <a:ext cx="0" cy="6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135" name="Line 260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136" name="Rectangle 261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137" name="Oval 262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sl-SI"/>
              </a:p>
            </p:txBody>
          </p:sp>
        </p:grpSp>
        <p:sp>
          <p:nvSpPr>
            <p:cNvPr id="127" name="Line 217"/>
            <p:cNvSpPr>
              <a:spLocks noChangeShapeType="1"/>
            </p:cNvSpPr>
            <p:nvPr/>
          </p:nvSpPr>
          <p:spPr bwMode="auto">
            <a:xfrm flipV="1">
              <a:off x="5698728" y="5487006"/>
              <a:ext cx="100340" cy="165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28" name="Line 218"/>
            <p:cNvSpPr>
              <a:spLocks noChangeShapeType="1"/>
            </p:cNvSpPr>
            <p:nvPr/>
          </p:nvSpPr>
          <p:spPr bwMode="auto">
            <a:xfrm>
              <a:off x="5876236" y="5563840"/>
              <a:ext cx="8829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29" name="Line 219"/>
            <p:cNvSpPr>
              <a:spLocks noChangeShapeType="1"/>
            </p:cNvSpPr>
            <p:nvPr/>
          </p:nvSpPr>
          <p:spPr bwMode="auto">
            <a:xfrm>
              <a:off x="5791348" y="5481417"/>
              <a:ext cx="104354" cy="792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30" name="Line 221"/>
            <p:cNvSpPr>
              <a:spLocks noChangeShapeType="1"/>
            </p:cNvSpPr>
            <p:nvPr/>
          </p:nvSpPr>
          <p:spPr bwMode="auto">
            <a:xfrm>
              <a:off x="5685161" y="5561555"/>
              <a:ext cx="100195" cy="165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31" name="Line 222"/>
            <p:cNvSpPr>
              <a:spLocks noChangeShapeType="1"/>
            </p:cNvSpPr>
            <p:nvPr/>
          </p:nvSpPr>
          <p:spPr bwMode="auto">
            <a:xfrm flipV="1">
              <a:off x="5879539" y="5483958"/>
              <a:ext cx="8817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32" name="Line 223"/>
            <p:cNvSpPr>
              <a:spLocks noChangeShapeType="1"/>
            </p:cNvSpPr>
            <p:nvPr/>
          </p:nvSpPr>
          <p:spPr bwMode="auto">
            <a:xfrm flipV="1">
              <a:off x="5777340" y="5482307"/>
              <a:ext cx="104202" cy="792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</p:grpSp>
      <p:grpSp>
        <p:nvGrpSpPr>
          <p:cNvPr id="138" name="Group 137"/>
          <p:cNvGrpSpPr/>
          <p:nvPr/>
        </p:nvGrpSpPr>
        <p:grpSpPr>
          <a:xfrm>
            <a:off x="1190402" y="6149552"/>
            <a:ext cx="574675" cy="303784"/>
            <a:chOff x="5540821" y="5429721"/>
            <a:chExt cx="574675" cy="303784"/>
          </a:xfrm>
        </p:grpSpPr>
        <p:grpSp>
          <p:nvGrpSpPr>
            <p:cNvPr id="139" name="Group 257"/>
            <p:cNvGrpSpPr>
              <a:grpSpLocks/>
            </p:cNvGrpSpPr>
            <p:nvPr/>
          </p:nvGrpSpPr>
          <p:grpSpPr bwMode="auto">
            <a:xfrm>
              <a:off x="5540821" y="5429721"/>
              <a:ext cx="574675" cy="303784"/>
              <a:chOff x="3600" y="219"/>
              <a:chExt cx="360" cy="184"/>
            </a:xfrm>
            <a:solidFill>
              <a:schemeClr val="tx2">
                <a:lumMod val="60000"/>
                <a:lumOff val="40000"/>
              </a:schemeClr>
            </a:solidFill>
          </p:grpSpPr>
          <p:sp>
            <p:nvSpPr>
              <p:cNvPr id="146" name="Oval 258"/>
              <p:cNvSpPr>
                <a:spLocks noChangeArrowheads="1"/>
              </p:cNvSpPr>
              <p:nvPr/>
            </p:nvSpPr>
            <p:spPr bwMode="auto">
              <a:xfrm>
                <a:off x="3603" y="306"/>
                <a:ext cx="357" cy="97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147" name="Line 259"/>
              <p:cNvSpPr>
                <a:spLocks noChangeShapeType="1"/>
              </p:cNvSpPr>
              <p:nvPr/>
            </p:nvSpPr>
            <p:spPr bwMode="auto">
              <a:xfrm>
                <a:off x="3603" y="272"/>
                <a:ext cx="0" cy="6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148" name="Line 260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149" name="Rectangle 261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150" name="Oval 262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sl-SI"/>
              </a:p>
            </p:txBody>
          </p:sp>
        </p:grpSp>
        <p:sp>
          <p:nvSpPr>
            <p:cNvPr id="140" name="Line 217"/>
            <p:cNvSpPr>
              <a:spLocks noChangeShapeType="1"/>
            </p:cNvSpPr>
            <p:nvPr/>
          </p:nvSpPr>
          <p:spPr bwMode="auto">
            <a:xfrm flipV="1">
              <a:off x="5698728" y="5487006"/>
              <a:ext cx="100340" cy="165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41" name="Line 218"/>
            <p:cNvSpPr>
              <a:spLocks noChangeShapeType="1"/>
            </p:cNvSpPr>
            <p:nvPr/>
          </p:nvSpPr>
          <p:spPr bwMode="auto">
            <a:xfrm>
              <a:off x="5876236" y="5563840"/>
              <a:ext cx="8829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42" name="Line 219"/>
            <p:cNvSpPr>
              <a:spLocks noChangeShapeType="1"/>
            </p:cNvSpPr>
            <p:nvPr/>
          </p:nvSpPr>
          <p:spPr bwMode="auto">
            <a:xfrm>
              <a:off x="5791348" y="5481417"/>
              <a:ext cx="104354" cy="792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43" name="Line 221"/>
            <p:cNvSpPr>
              <a:spLocks noChangeShapeType="1"/>
            </p:cNvSpPr>
            <p:nvPr/>
          </p:nvSpPr>
          <p:spPr bwMode="auto">
            <a:xfrm>
              <a:off x="5685161" y="5561555"/>
              <a:ext cx="100195" cy="165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44" name="Line 222"/>
            <p:cNvSpPr>
              <a:spLocks noChangeShapeType="1"/>
            </p:cNvSpPr>
            <p:nvPr/>
          </p:nvSpPr>
          <p:spPr bwMode="auto">
            <a:xfrm flipV="1">
              <a:off x="5879539" y="5483958"/>
              <a:ext cx="8817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45" name="Line 223"/>
            <p:cNvSpPr>
              <a:spLocks noChangeShapeType="1"/>
            </p:cNvSpPr>
            <p:nvPr/>
          </p:nvSpPr>
          <p:spPr bwMode="auto">
            <a:xfrm flipV="1">
              <a:off x="5777340" y="5482307"/>
              <a:ext cx="104202" cy="792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</p:grpSp>
      <p:graphicFrame>
        <p:nvGraphicFramePr>
          <p:cNvPr id="151" name="Object 49"/>
          <p:cNvGraphicFramePr>
            <a:graphicFrameLocks noChangeAspect="1"/>
          </p:cNvGraphicFramePr>
          <p:nvPr/>
        </p:nvGraphicFramePr>
        <p:xfrm>
          <a:off x="3635896" y="6035947"/>
          <a:ext cx="738188" cy="633413"/>
        </p:xfrm>
        <a:graphic>
          <a:graphicData uri="http://schemas.openxmlformats.org/presentationml/2006/ole">
            <p:oleObj spid="_x0000_s251906" name="Clip" r:id="rId4" imgW="1305000" imgH="1085760" progId="">
              <p:embed/>
            </p:oleObj>
          </a:graphicData>
        </a:graphic>
      </p:graphicFrame>
      <p:graphicFrame>
        <p:nvGraphicFramePr>
          <p:cNvPr id="152" name="Object 49"/>
          <p:cNvGraphicFramePr>
            <a:graphicFrameLocks noChangeAspect="1"/>
          </p:cNvGraphicFramePr>
          <p:nvPr/>
        </p:nvGraphicFramePr>
        <p:xfrm>
          <a:off x="251520" y="6035947"/>
          <a:ext cx="738188" cy="633413"/>
        </p:xfrm>
        <a:graphic>
          <a:graphicData uri="http://schemas.openxmlformats.org/presentationml/2006/ole">
            <p:oleObj spid="_x0000_s251907" name="Clip" r:id="rId5" imgW="1305000" imgH="1085760" progId="">
              <p:embed/>
            </p:oleObj>
          </a:graphicData>
        </a:graphic>
      </p:graphicFrame>
      <p:grpSp>
        <p:nvGrpSpPr>
          <p:cNvPr id="157" name="Group 156"/>
          <p:cNvGrpSpPr/>
          <p:nvPr/>
        </p:nvGrpSpPr>
        <p:grpSpPr>
          <a:xfrm>
            <a:off x="2015009" y="3917304"/>
            <a:ext cx="574675" cy="303784"/>
            <a:chOff x="5540821" y="5429721"/>
            <a:chExt cx="574675" cy="303784"/>
          </a:xfrm>
        </p:grpSpPr>
        <p:grpSp>
          <p:nvGrpSpPr>
            <p:cNvPr id="158" name="Group 257"/>
            <p:cNvGrpSpPr>
              <a:grpSpLocks/>
            </p:cNvGrpSpPr>
            <p:nvPr/>
          </p:nvGrpSpPr>
          <p:grpSpPr bwMode="auto">
            <a:xfrm>
              <a:off x="5540821" y="5429721"/>
              <a:ext cx="574675" cy="303784"/>
              <a:chOff x="3600" y="219"/>
              <a:chExt cx="360" cy="184"/>
            </a:xfrm>
            <a:solidFill>
              <a:schemeClr val="tx2">
                <a:lumMod val="60000"/>
                <a:lumOff val="40000"/>
              </a:schemeClr>
            </a:solidFill>
          </p:grpSpPr>
          <p:sp>
            <p:nvSpPr>
              <p:cNvPr id="165" name="Oval 258"/>
              <p:cNvSpPr>
                <a:spLocks noChangeArrowheads="1"/>
              </p:cNvSpPr>
              <p:nvPr/>
            </p:nvSpPr>
            <p:spPr bwMode="auto">
              <a:xfrm>
                <a:off x="3603" y="306"/>
                <a:ext cx="357" cy="97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166" name="Line 259"/>
              <p:cNvSpPr>
                <a:spLocks noChangeShapeType="1"/>
              </p:cNvSpPr>
              <p:nvPr/>
            </p:nvSpPr>
            <p:spPr bwMode="auto">
              <a:xfrm>
                <a:off x="3603" y="272"/>
                <a:ext cx="0" cy="6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167" name="Line 260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168" name="Rectangle 261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169" name="Oval 262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sl-SI"/>
              </a:p>
            </p:txBody>
          </p:sp>
        </p:grpSp>
        <p:sp>
          <p:nvSpPr>
            <p:cNvPr id="159" name="Line 217"/>
            <p:cNvSpPr>
              <a:spLocks noChangeShapeType="1"/>
            </p:cNvSpPr>
            <p:nvPr/>
          </p:nvSpPr>
          <p:spPr bwMode="auto">
            <a:xfrm flipV="1">
              <a:off x="5698728" y="5487006"/>
              <a:ext cx="100340" cy="165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60" name="Line 218"/>
            <p:cNvSpPr>
              <a:spLocks noChangeShapeType="1"/>
            </p:cNvSpPr>
            <p:nvPr/>
          </p:nvSpPr>
          <p:spPr bwMode="auto">
            <a:xfrm>
              <a:off x="5876236" y="5563840"/>
              <a:ext cx="8829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61" name="Line 219"/>
            <p:cNvSpPr>
              <a:spLocks noChangeShapeType="1"/>
            </p:cNvSpPr>
            <p:nvPr/>
          </p:nvSpPr>
          <p:spPr bwMode="auto">
            <a:xfrm>
              <a:off x="5791348" y="5481417"/>
              <a:ext cx="104354" cy="792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62" name="Line 221"/>
            <p:cNvSpPr>
              <a:spLocks noChangeShapeType="1"/>
            </p:cNvSpPr>
            <p:nvPr/>
          </p:nvSpPr>
          <p:spPr bwMode="auto">
            <a:xfrm>
              <a:off x="5685161" y="5561555"/>
              <a:ext cx="100195" cy="165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63" name="Line 222"/>
            <p:cNvSpPr>
              <a:spLocks noChangeShapeType="1"/>
            </p:cNvSpPr>
            <p:nvPr/>
          </p:nvSpPr>
          <p:spPr bwMode="auto">
            <a:xfrm flipV="1">
              <a:off x="5879539" y="5483958"/>
              <a:ext cx="8817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64" name="Line 223"/>
            <p:cNvSpPr>
              <a:spLocks noChangeShapeType="1"/>
            </p:cNvSpPr>
            <p:nvPr/>
          </p:nvSpPr>
          <p:spPr bwMode="auto">
            <a:xfrm flipV="1">
              <a:off x="5777340" y="5482307"/>
              <a:ext cx="104202" cy="792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</p:grpSp>
      <p:sp>
        <p:nvSpPr>
          <p:cNvPr id="176" name="Freeform 175"/>
          <p:cNvSpPr/>
          <p:nvPr/>
        </p:nvSpPr>
        <p:spPr>
          <a:xfrm flipH="1">
            <a:off x="6930156" y="4048497"/>
            <a:ext cx="1657556" cy="2484276"/>
          </a:xfrm>
          <a:custGeom>
            <a:avLst/>
            <a:gdLst>
              <a:gd name="connsiteX0" fmla="*/ 1682750 w 1682750"/>
              <a:gd name="connsiteY0" fmla="*/ 0 h 2781300"/>
              <a:gd name="connsiteX1" fmla="*/ 273050 w 1682750"/>
              <a:gd name="connsiteY1" fmla="*/ 1400175 h 2781300"/>
              <a:gd name="connsiteX2" fmla="*/ 44450 w 1682750"/>
              <a:gd name="connsiteY2" fmla="*/ 2781300 h 2781300"/>
              <a:gd name="connsiteX0" fmla="*/ 1666875 w 1666875"/>
              <a:gd name="connsiteY0" fmla="*/ 0 h 2781300"/>
              <a:gd name="connsiteX1" fmla="*/ 329329 w 1666875"/>
              <a:gd name="connsiteY1" fmla="*/ 758536 h 2781300"/>
              <a:gd name="connsiteX2" fmla="*/ 28575 w 1666875"/>
              <a:gd name="connsiteY2" fmla="*/ 2781300 h 2781300"/>
              <a:gd name="connsiteX0" fmla="*/ 1666875 w 1889797"/>
              <a:gd name="connsiteY0" fmla="*/ 126423 h 2907723"/>
              <a:gd name="connsiteX1" fmla="*/ 1666873 w 1889797"/>
              <a:gd name="connsiteY1" fmla="*/ 126423 h 2907723"/>
              <a:gd name="connsiteX2" fmla="*/ 329329 w 1889797"/>
              <a:gd name="connsiteY2" fmla="*/ 884959 h 2907723"/>
              <a:gd name="connsiteX3" fmla="*/ 28575 w 1889797"/>
              <a:gd name="connsiteY3" fmla="*/ 2907723 h 2907723"/>
              <a:gd name="connsiteX0" fmla="*/ 1666875 w 1889797"/>
              <a:gd name="connsiteY0" fmla="*/ 126423 h 2907723"/>
              <a:gd name="connsiteX1" fmla="*/ 1666873 w 1889797"/>
              <a:gd name="connsiteY1" fmla="*/ 126423 h 2907723"/>
              <a:gd name="connsiteX2" fmla="*/ 802465 w 1889797"/>
              <a:gd name="connsiteY2" fmla="*/ 462897 h 2907723"/>
              <a:gd name="connsiteX3" fmla="*/ 329329 w 1889797"/>
              <a:gd name="connsiteY3" fmla="*/ 884959 h 2907723"/>
              <a:gd name="connsiteX4" fmla="*/ 28575 w 1889797"/>
              <a:gd name="connsiteY4" fmla="*/ 2907723 h 2907723"/>
              <a:gd name="connsiteX0" fmla="*/ 1666875 w 2034042"/>
              <a:gd name="connsiteY0" fmla="*/ 252846 h 3034146"/>
              <a:gd name="connsiteX1" fmla="*/ 1811118 w 2034042"/>
              <a:gd name="connsiteY1" fmla="*/ 126423 h 3034146"/>
              <a:gd name="connsiteX2" fmla="*/ 802465 w 2034042"/>
              <a:gd name="connsiteY2" fmla="*/ 589320 h 3034146"/>
              <a:gd name="connsiteX3" fmla="*/ 329329 w 2034042"/>
              <a:gd name="connsiteY3" fmla="*/ 1011382 h 3034146"/>
              <a:gd name="connsiteX4" fmla="*/ 28575 w 2034042"/>
              <a:gd name="connsiteY4" fmla="*/ 3034146 h 3034146"/>
              <a:gd name="connsiteX0" fmla="*/ 1666875 w 2034042"/>
              <a:gd name="connsiteY0" fmla="*/ 252846 h 3034146"/>
              <a:gd name="connsiteX1" fmla="*/ 1811118 w 2034042"/>
              <a:gd name="connsiteY1" fmla="*/ 126423 h 3034146"/>
              <a:gd name="connsiteX2" fmla="*/ 788289 w 2034042"/>
              <a:gd name="connsiteY2" fmla="*/ 463550 h 3034146"/>
              <a:gd name="connsiteX3" fmla="*/ 329329 w 2034042"/>
              <a:gd name="connsiteY3" fmla="*/ 1011382 h 3034146"/>
              <a:gd name="connsiteX4" fmla="*/ 28575 w 2034042"/>
              <a:gd name="connsiteY4" fmla="*/ 3034146 h 3034146"/>
              <a:gd name="connsiteX0" fmla="*/ 1811118 w 1811118"/>
              <a:gd name="connsiteY0" fmla="*/ 0 h 2907723"/>
              <a:gd name="connsiteX1" fmla="*/ 788289 w 1811118"/>
              <a:gd name="connsiteY1" fmla="*/ 337127 h 2907723"/>
              <a:gd name="connsiteX2" fmla="*/ 329329 w 1811118"/>
              <a:gd name="connsiteY2" fmla="*/ 884959 h 2907723"/>
              <a:gd name="connsiteX3" fmla="*/ 28575 w 1811118"/>
              <a:gd name="connsiteY3" fmla="*/ 2907723 h 2907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11118" h="2907723">
                <a:moveTo>
                  <a:pt x="1811118" y="0"/>
                </a:moveTo>
                <a:cubicBezTo>
                  <a:pt x="1667050" y="56079"/>
                  <a:pt x="1035254" y="189634"/>
                  <a:pt x="788289" y="337127"/>
                </a:cubicBezTo>
                <a:cubicBezTo>
                  <a:pt x="541324" y="484620"/>
                  <a:pt x="455948" y="456526"/>
                  <a:pt x="329329" y="884959"/>
                </a:cubicBezTo>
                <a:cubicBezTo>
                  <a:pt x="202710" y="1313392"/>
                  <a:pt x="0" y="2717223"/>
                  <a:pt x="28575" y="2907723"/>
                </a:cubicBezTo>
              </a:path>
            </a:pathLst>
          </a:cu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l-SI" dirty="0"/>
          </a:p>
        </p:txBody>
      </p:sp>
      <p:sp>
        <p:nvSpPr>
          <p:cNvPr id="177" name="Freeform 176"/>
          <p:cNvSpPr/>
          <p:nvPr/>
        </p:nvSpPr>
        <p:spPr>
          <a:xfrm>
            <a:off x="5085186" y="4041068"/>
            <a:ext cx="1556938" cy="2484276"/>
          </a:xfrm>
          <a:custGeom>
            <a:avLst/>
            <a:gdLst>
              <a:gd name="connsiteX0" fmla="*/ 1682750 w 1682750"/>
              <a:gd name="connsiteY0" fmla="*/ 0 h 2781300"/>
              <a:gd name="connsiteX1" fmla="*/ 273050 w 1682750"/>
              <a:gd name="connsiteY1" fmla="*/ 1400175 h 2781300"/>
              <a:gd name="connsiteX2" fmla="*/ 44450 w 1682750"/>
              <a:gd name="connsiteY2" fmla="*/ 2781300 h 2781300"/>
              <a:gd name="connsiteX0" fmla="*/ 1666875 w 1666875"/>
              <a:gd name="connsiteY0" fmla="*/ 0 h 2781300"/>
              <a:gd name="connsiteX1" fmla="*/ 329329 w 1666875"/>
              <a:gd name="connsiteY1" fmla="*/ 758536 h 2781300"/>
              <a:gd name="connsiteX2" fmla="*/ 28575 w 1666875"/>
              <a:gd name="connsiteY2" fmla="*/ 2781300 h 2781300"/>
              <a:gd name="connsiteX0" fmla="*/ 1666875 w 1889797"/>
              <a:gd name="connsiteY0" fmla="*/ 126423 h 2907723"/>
              <a:gd name="connsiteX1" fmla="*/ 1666873 w 1889797"/>
              <a:gd name="connsiteY1" fmla="*/ 126423 h 2907723"/>
              <a:gd name="connsiteX2" fmla="*/ 329329 w 1889797"/>
              <a:gd name="connsiteY2" fmla="*/ 884959 h 2907723"/>
              <a:gd name="connsiteX3" fmla="*/ 28575 w 1889797"/>
              <a:gd name="connsiteY3" fmla="*/ 2907723 h 2907723"/>
              <a:gd name="connsiteX0" fmla="*/ 1666875 w 1889797"/>
              <a:gd name="connsiteY0" fmla="*/ 126423 h 2907723"/>
              <a:gd name="connsiteX1" fmla="*/ 1666873 w 1889797"/>
              <a:gd name="connsiteY1" fmla="*/ 126423 h 2907723"/>
              <a:gd name="connsiteX2" fmla="*/ 802465 w 1889797"/>
              <a:gd name="connsiteY2" fmla="*/ 462897 h 2907723"/>
              <a:gd name="connsiteX3" fmla="*/ 329329 w 1889797"/>
              <a:gd name="connsiteY3" fmla="*/ 884959 h 2907723"/>
              <a:gd name="connsiteX4" fmla="*/ 28575 w 1889797"/>
              <a:gd name="connsiteY4" fmla="*/ 2907723 h 2907723"/>
              <a:gd name="connsiteX0" fmla="*/ 1666875 w 2034042"/>
              <a:gd name="connsiteY0" fmla="*/ 252846 h 3034146"/>
              <a:gd name="connsiteX1" fmla="*/ 1811118 w 2034042"/>
              <a:gd name="connsiteY1" fmla="*/ 126423 h 3034146"/>
              <a:gd name="connsiteX2" fmla="*/ 802465 w 2034042"/>
              <a:gd name="connsiteY2" fmla="*/ 589320 h 3034146"/>
              <a:gd name="connsiteX3" fmla="*/ 329329 w 2034042"/>
              <a:gd name="connsiteY3" fmla="*/ 1011382 h 3034146"/>
              <a:gd name="connsiteX4" fmla="*/ 28575 w 2034042"/>
              <a:gd name="connsiteY4" fmla="*/ 3034146 h 3034146"/>
              <a:gd name="connsiteX0" fmla="*/ 1666875 w 2034042"/>
              <a:gd name="connsiteY0" fmla="*/ 252846 h 3034146"/>
              <a:gd name="connsiteX1" fmla="*/ 1811118 w 2034042"/>
              <a:gd name="connsiteY1" fmla="*/ 126423 h 3034146"/>
              <a:gd name="connsiteX2" fmla="*/ 788289 w 2034042"/>
              <a:gd name="connsiteY2" fmla="*/ 463550 h 3034146"/>
              <a:gd name="connsiteX3" fmla="*/ 329329 w 2034042"/>
              <a:gd name="connsiteY3" fmla="*/ 1011382 h 3034146"/>
              <a:gd name="connsiteX4" fmla="*/ 28575 w 2034042"/>
              <a:gd name="connsiteY4" fmla="*/ 3034146 h 3034146"/>
              <a:gd name="connsiteX0" fmla="*/ 1811118 w 1811118"/>
              <a:gd name="connsiteY0" fmla="*/ 0 h 2907723"/>
              <a:gd name="connsiteX1" fmla="*/ 788289 w 1811118"/>
              <a:gd name="connsiteY1" fmla="*/ 337127 h 2907723"/>
              <a:gd name="connsiteX2" fmla="*/ 329329 w 1811118"/>
              <a:gd name="connsiteY2" fmla="*/ 884959 h 2907723"/>
              <a:gd name="connsiteX3" fmla="*/ 28575 w 1811118"/>
              <a:gd name="connsiteY3" fmla="*/ 2907723 h 2907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11118" h="2907723">
                <a:moveTo>
                  <a:pt x="1811118" y="0"/>
                </a:moveTo>
                <a:cubicBezTo>
                  <a:pt x="1667050" y="56079"/>
                  <a:pt x="1035254" y="189634"/>
                  <a:pt x="788289" y="337127"/>
                </a:cubicBezTo>
                <a:cubicBezTo>
                  <a:pt x="541324" y="484620"/>
                  <a:pt x="455948" y="456526"/>
                  <a:pt x="329329" y="884959"/>
                </a:cubicBezTo>
                <a:cubicBezTo>
                  <a:pt x="202710" y="1313392"/>
                  <a:pt x="0" y="2717223"/>
                  <a:pt x="28575" y="2907723"/>
                </a:cubicBezTo>
              </a:path>
            </a:pathLst>
          </a:cu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cxnSp>
        <p:nvCxnSpPr>
          <p:cNvPr id="179" name="Straight Connector 178"/>
          <p:cNvCxnSpPr/>
          <p:nvPr/>
        </p:nvCxnSpPr>
        <p:spPr>
          <a:xfrm rot="10800000" flipV="1">
            <a:off x="5273972" y="6300935"/>
            <a:ext cx="3362686" cy="83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0" name="Group 179"/>
          <p:cNvGrpSpPr/>
          <p:nvPr/>
        </p:nvGrpSpPr>
        <p:grpSpPr>
          <a:xfrm>
            <a:off x="5417988" y="4221088"/>
            <a:ext cx="574675" cy="303784"/>
            <a:chOff x="5540821" y="5429721"/>
            <a:chExt cx="574675" cy="303784"/>
          </a:xfrm>
        </p:grpSpPr>
        <p:grpSp>
          <p:nvGrpSpPr>
            <p:cNvPr id="181" name="Group 257"/>
            <p:cNvGrpSpPr>
              <a:grpSpLocks/>
            </p:cNvGrpSpPr>
            <p:nvPr/>
          </p:nvGrpSpPr>
          <p:grpSpPr bwMode="auto">
            <a:xfrm>
              <a:off x="5540821" y="5429721"/>
              <a:ext cx="574675" cy="303784"/>
              <a:chOff x="3600" y="219"/>
              <a:chExt cx="360" cy="184"/>
            </a:xfrm>
            <a:solidFill>
              <a:schemeClr val="tx2">
                <a:lumMod val="60000"/>
                <a:lumOff val="40000"/>
              </a:schemeClr>
            </a:solidFill>
          </p:grpSpPr>
          <p:sp>
            <p:nvSpPr>
              <p:cNvPr id="188" name="Oval 258"/>
              <p:cNvSpPr>
                <a:spLocks noChangeArrowheads="1"/>
              </p:cNvSpPr>
              <p:nvPr/>
            </p:nvSpPr>
            <p:spPr bwMode="auto">
              <a:xfrm>
                <a:off x="3603" y="306"/>
                <a:ext cx="357" cy="97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189" name="Line 259"/>
              <p:cNvSpPr>
                <a:spLocks noChangeShapeType="1"/>
              </p:cNvSpPr>
              <p:nvPr/>
            </p:nvSpPr>
            <p:spPr bwMode="auto">
              <a:xfrm>
                <a:off x="3603" y="272"/>
                <a:ext cx="0" cy="6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190" name="Line 260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191" name="Rectangle 261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192" name="Oval 262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sl-SI"/>
              </a:p>
            </p:txBody>
          </p:sp>
        </p:grpSp>
        <p:sp>
          <p:nvSpPr>
            <p:cNvPr id="182" name="Line 217"/>
            <p:cNvSpPr>
              <a:spLocks noChangeShapeType="1"/>
            </p:cNvSpPr>
            <p:nvPr/>
          </p:nvSpPr>
          <p:spPr bwMode="auto">
            <a:xfrm flipV="1">
              <a:off x="5698728" y="5487006"/>
              <a:ext cx="100340" cy="165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83" name="Line 218"/>
            <p:cNvSpPr>
              <a:spLocks noChangeShapeType="1"/>
            </p:cNvSpPr>
            <p:nvPr/>
          </p:nvSpPr>
          <p:spPr bwMode="auto">
            <a:xfrm>
              <a:off x="5876236" y="5563840"/>
              <a:ext cx="8829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84" name="Line 219"/>
            <p:cNvSpPr>
              <a:spLocks noChangeShapeType="1"/>
            </p:cNvSpPr>
            <p:nvPr/>
          </p:nvSpPr>
          <p:spPr bwMode="auto">
            <a:xfrm>
              <a:off x="5791348" y="5481417"/>
              <a:ext cx="104354" cy="792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85" name="Line 221"/>
            <p:cNvSpPr>
              <a:spLocks noChangeShapeType="1"/>
            </p:cNvSpPr>
            <p:nvPr/>
          </p:nvSpPr>
          <p:spPr bwMode="auto">
            <a:xfrm>
              <a:off x="5685161" y="5561555"/>
              <a:ext cx="100195" cy="165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86" name="Line 222"/>
            <p:cNvSpPr>
              <a:spLocks noChangeShapeType="1"/>
            </p:cNvSpPr>
            <p:nvPr/>
          </p:nvSpPr>
          <p:spPr bwMode="auto">
            <a:xfrm flipV="1">
              <a:off x="5879539" y="5483958"/>
              <a:ext cx="8817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87" name="Line 223"/>
            <p:cNvSpPr>
              <a:spLocks noChangeShapeType="1"/>
            </p:cNvSpPr>
            <p:nvPr/>
          </p:nvSpPr>
          <p:spPr bwMode="auto">
            <a:xfrm flipV="1">
              <a:off x="5777340" y="5482307"/>
              <a:ext cx="104202" cy="792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</p:grpSp>
      <p:graphicFrame>
        <p:nvGraphicFramePr>
          <p:cNvPr id="193" name="Object 49"/>
          <p:cNvGraphicFramePr>
            <a:graphicFrameLocks noChangeAspect="1"/>
          </p:cNvGraphicFramePr>
          <p:nvPr/>
        </p:nvGraphicFramePr>
        <p:xfrm>
          <a:off x="6448976" y="3140968"/>
          <a:ext cx="738188" cy="633413"/>
        </p:xfrm>
        <a:graphic>
          <a:graphicData uri="http://schemas.openxmlformats.org/presentationml/2006/ole">
            <p:oleObj spid="_x0000_s251908" name="Clip" r:id="rId6" imgW="1305000" imgH="1085760" progId="">
              <p:embed/>
            </p:oleObj>
          </a:graphicData>
        </a:graphic>
      </p:graphicFrame>
      <p:grpSp>
        <p:nvGrpSpPr>
          <p:cNvPr id="194" name="Group 193"/>
          <p:cNvGrpSpPr/>
          <p:nvPr/>
        </p:nvGrpSpPr>
        <p:grpSpPr>
          <a:xfrm>
            <a:off x="5057948" y="4797152"/>
            <a:ext cx="574675" cy="303784"/>
            <a:chOff x="5540821" y="5429721"/>
            <a:chExt cx="574675" cy="303784"/>
          </a:xfrm>
        </p:grpSpPr>
        <p:grpSp>
          <p:nvGrpSpPr>
            <p:cNvPr id="195" name="Group 257"/>
            <p:cNvGrpSpPr>
              <a:grpSpLocks/>
            </p:cNvGrpSpPr>
            <p:nvPr/>
          </p:nvGrpSpPr>
          <p:grpSpPr bwMode="auto">
            <a:xfrm>
              <a:off x="5540821" y="5429721"/>
              <a:ext cx="574675" cy="303784"/>
              <a:chOff x="3600" y="219"/>
              <a:chExt cx="360" cy="184"/>
            </a:xfrm>
            <a:solidFill>
              <a:schemeClr val="tx2">
                <a:lumMod val="60000"/>
                <a:lumOff val="40000"/>
              </a:schemeClr>
            </a:solidFill>
          </p:grpSpPr>
          <p:sp>
            <p:nvSpPr>
              <p:cNvPr id="202" name="Oval 258"/>
              <p:cNvSpPr>
                <a:spLocks noChangeArrowheads="1"/>
              </p:cNvSpPr>
              <p:nvPr/>
            </p:nvSpPr>
            <p:spPr bwMode="auto">
              <a:xfrm>
                <a:off x="3603" y="306"/>
                <a:ext cx="357" cy="97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203" name="Line 259"/>
              <p:cNvSpPr>
                <a:spLocks noChangeShapeType="1"/>
              </p:cNvSpPr>
              <p:nvPr/>
            </p:nvSpPr>
            <p:spPr bwMode="auto">
              <a:xfrm>
                <a:off x="3603" y="272"/>
                <a:ext cx="0" cy="6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204" name="Line 260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205" name="Rectangle 261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206" name="Oval 262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sl-SI"/>
              </a:p>
            </p:txBody>
          </p:sp>
        </p:grpSp>
        <p:sp>
          <p:nvSpPr>
            <p:cNvPr id="196" name="Line 217"/>
            <p:cNvSpPr>
              <a:spLocks noChangeShapeType="1"/>
            </p:cNvSpPr>
            <p:nvPr/>
          </p:nvSpPr>
          <p:spPr bwMode="auto">
            <a:xfrm flipV="1">
              <a:off x="5698728" y="5487006"/>
              <a:ext cx="100340" cy="165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97" name="Line 218"/>
            <p:cNvSpPr>
              <a:spLocks noChangeShapeType="1"/>
            </p:cNvSpPr>
            <p:nvPr/>
          </p:nvSpPr>
          <p:spPr bwMode="auto">
            <a:xfrm>
              <a:off x="5876236" y="5563840"/>
              <a:ext cx="8829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98" name="Line 219"/>
            <p:cNvSpPr>
              <a:spLocks noChangeShapeType="1"/>
            </p:cNvSpPr>
            <p:nvPr/>
          </p:nvSpPr>
          <p:spPr bwMode="auto">
            <a:xfrm>
              <a:off x="5791348" y="5481417"/>
              <a:ext cx="104354" cy="792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99" name="Line 221"/>
            <p:cNvSpPr>
              <a:spLocks noChangeShapeType="1"/>
            </p:cNvSpPr>
            <p:nvPr/>
          </p:nvSpPr>
          <p:spPr bwMode="auto">
            <a:xfrm>
              <a:off x="5685161" y="5561555"/>
              <a:ext cx="100195" cy="165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200" name="Line 222"/>
            <p:cNvSpPr>
              <a:spLocks noChangeShapeType="1"/>
            </p:cNvSpPr>
            <p:nvPr/>
          </p:nvSpPr>
          <p:spPr bwMode="auto">
            <a:xfrm flipV="1">
              <a:off x="5879539" y="5483958"/>
              <a:ext cx="8817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201" name="Line 223"/>
            <p:cNvSpPr>
              <a:spLocks noChangeShapeType="1"/>
            </p:cNvSpPr>
            <p:nvPr/>
          </p:nvSpPr>
          <p:spPr bwMode="auto">
            <a:xfrm flipV="1">
              <a:off x="5777340" y="5482307"/>
              <a:ext cx="104202" cy="792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</p:grpSp>
      <p:grpSp>
        <p:nvGrpSpPr>
          <p:cNvPr id="207" name="Group 206"/>
          <p:cNvGrpSpPr/>
          <p:nvPr/>
        </p:nvGrpSpPr>
        <p:grpSpPr>
          <a:xfrm>
            <a:off x="4913932" y="5429472"/>
            <a:ext cx="574675" cy="303784"/>
            <a:chOff x="5540821" y="5429721"/>
            <a:chExt cx="574675" cy="303784"/>
          </a:xfrm>
        </p:grpSpPr>
        <p:grpSp>
          <p:nvGrpSpPr>
            <p:cNvPr id="208" name="Group 257"/>
            <p:cNvGrpSpPr>
              <a:grpSpLocks/>
            </p:cNvGrpSpPr>
            <p:nvPr/>
          </p:nvGrpSpPr>
          <p:grpSpPr bwMode="auto">
            <a:xfrm>
              <a:off x="5540821" y="5429721"/>
              <a:ext cx="574675" cy="303784"/>
              <a:chOff x="3600" y="219"/>
              <a:chExt cx="360" cy="184"/>
            </a:xfrm>
            <a:solidFill>
              <a:schemeClr val="tx2">
                <a:lumMod val="60000"/>
                <a:lumOff val="40000"/>
              </a:schemeClr>
            </a:solidFill>
          </p:grpSpPr>
          <p:sp>
            <p:nvSpPr>
              <p:cNvPr id="215" name="Oval 258"/>
              <p:cNvSpPr>
                <a:spLocks noChangeArrowheads="1"/>
              </p:cNvSpPr>
              <p:nvPr/>
            </p:nvSpPr>
            <p:spPr bwMode="auto">
              <a:xfrm>
                <a:off x="3603" y="306"/>
                <a:ext cx="357" cy="97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216" name="Line 259"/>
              <p:cNvSpPr>
                <a:spLocks noChangeShapeType="1"/>
              </p:cNvSpPr>
              <p:nvPr/>
            </p:nvSpPr>
            <p:spPr bwMode="auto">
              <a:xfrm>
                <a:off x="3603" y="272"/>
                <a:ext cx="0" cy="6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217" name="Line 260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218" name="Rectangle 261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219" name="Oval 262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sl-SI"/>
              </a:p>
            </p:txBody>
          </p:sp>
        </p:grpSp>
        <p:sp>
          <p:nvSpPr>
            <p:cNvPr id="209" name="Line 217"/>
            <p:cNvSpPr>
              <a:spLocks noChangeShapeType="1"/>
            </p:cNvSpPr>
            <p:nvPr/>
          </p:nvSpPr>
          <p:spPr bwMode="auto">
            <a:xfrm flipV="1">
              <a:off x="5698728" y="5487006"/>
              <a:ext cx="100340" cy="165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210" name="Line 218"/>
            <p:cNvSpPr>
              <a:spLocks noChangeShapeType="1"/>
            </p:cNvSpPr>
            <p:nvPr/>
          </p:nvSpPr>
          <p:spPr bwMode="auto">
            <a:xfrm>
              <a:off x="5876236" y="5563840"/>
              <a:ext cx="8829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211" name="Line 219"/>
            <p:cNvSpPr>
              <a:spLocks noChangeShapeType="1"/>
            </p:cNvSpPr>
            <p:nvPr/>
          </p:nvSpPr>
          <p:spPr bwMode="auto">
            <a:xfrm>
              <a:off x="5791348" y="5481417"/>
              <a:ext cx="104354" cy="792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212" name="Line 221"/>
            <p:cNvSpPr>
              <a:spLocks noChangeShapeType="1"/>
            </p:cNvSpPr>
            <p:nvPr/>
          </p:nvSpPr>
          <p:spPr bwMode="auto">
            <a:xfrm>
              <a:off x="5685161" y="5561555"/>
              <a:ext cx="100195" cy="165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213" name="Line 222"/>
            <p:cNvSpPr>
              <a:spLocks noChangeShapeType="1"/>
            </p:cNvSpPr>
            <p:nvPr/>
          </p:nvSpPr>
          <p:spPr bwMode="auto">
            <a:xfrm flipV="1">
              <a:off x="5879539" y="5483958"/>
              <a:ext cx="8817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214" name="Line 223"/>
            <p:cNvSpPr>
              <a:spLocks noChangeShapeType="1"/>
            </p:cNvSpPr>
            <p:nvPr/>
          </p:nvSpPr>
          <p:spPr bwMode="auto">
            <a:xfrm flipV="1">
              <a:off x="5777340" y="5482307"/>
              <a:ext cx="104202" cy="792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</p:grpSp>
      <p:grpSp>
        <p:nvGrpSpPr>
          <p:cNvPr id="220" name="Group 219"/>
          <p:cNvGrpSpPr/>
          <p:nvPr/>
        </p:nvGrpSpPr>
        <p:grpSpPr>
          <a:xfrm>
            <a:off x="6530733" y="4581128"/>
            <a:ext cx="574675" cy="303784"/>
            <a:chOff x="5540821" y="5429721"/>
            <a:chExt cx="574675" cy="303784"/>
          </a:xfrm>
        </p:grpSpPr>
        <p:grpSp>
          <p:nvGrpSpPr>
            <p:cNvPr id="221" name="Group 257"/>
            <p:cNvGrpSpPr>
              <a:grpSpLocks/>
            </p:cNvGrpSpPr>
            <p:nvPr/>
          </p:nvGrpSpPr>
          <p:grpSpPr bwMode="auto">
            <a:xfrm>
              <a:off x="5540821" y="5429721"/>
              <a:ext cx="574675" cy="303784"/>
              <a:chOff x="3600" y="219"/>
              <a:chExt cx="360" cy="184"/>
            </a:xfrm>
            <a:solidFill>
              <a:schemeClr val="tx2">
                <a:lumMod val="60000"/>
                <a:lumOff val="40000"/>
              </a:schemeClr>
            </a:solidFill>
          </p:grpSpPr>
          <p:sp>
            <p:nvSpPr>
              <p:cNvPr id="228" name="Oval 258"/>
              <p:cNvSpPr>
                <a:spLocks noChangeArrowheads="1"/>
              </p:cNvSpPr>
              <p:nvPr/>
            </p:nvSpPr>
            <p:spPr bwMode="auto">
              <a:xfrm>
                <a:off x="3603" y="306"/>
                <a:ext cx="357" cy="97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229" name="Line 259"/>
              <p:cNvSpPr>
                <a:spLocks noChangeShapeType="1"/>
              </p:cNvSpPr>
              <p:nvPr/>
            </p:nvSpPr>
            <p:spPr bwMode="auto">
              <a:xfrm>
                <a:off x="3603" y="272"/>
                <a:ext cx="0" cy="6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230" name="Line 260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231" name="Rectangle 261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232" name="Oval 262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sl-SI"/>
              </a:p>
            </p:txBody>
          </p:sp>
        </p:grpSp>
        <p:sp>
          <p:nvSpPr>
            <p:cNvPr id="222" name="Line 217"/>
            <p:cNvSpPr>
              <a:spLocks noChangeShapeType="1"/>
            </p:cNvSpPr>
            <p:nvPr/>
          </p:nvSpPr>
          <p:spPr bwMode="auto">
            <a:xfrm flipV="1">
              <a:off x="5698728" y="5487006"/>
              <a:ext cx="100340" cy="165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223" name="Line 218"/>
            <p:cNvSpPr>
              <a:spLocks noChangeShapeType="1"/>
            </p:cNvSpPr>
            <p:nvPr/>
          </p:nvSpPr>
          <p:spPr bwMode="auto">
            <a:xfrm>
              <a:off x="5876236" y="5563840"/>
              <a:ext cx="8829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224" name="Line 219"/>
            <p:cNvSpPr>
              <a:spLocks noChangeShapeType="1"/>
            </p:cNvSpPr>
            <p:nvPr/>
          </p:nvSpPr>
          <p:spPr bwMode="auto">
            <a:xfrm>
              <a:off x="5791348" y="5481417"/>
              <a:ext cx="104354" cy="792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225" name="Line 221"/>
            <p:cNvSpPr>
              <a:spLocks noChangeShapeType="1"/>
            </p:cNvSpPr>
            <p:nvPr/>
          </p:nvSpPr>
          <p:spPr bwMode="auto">
            <a:xfrm>
              <a:off x="5685161" y="5561555"/>
              <a:ext cx="100195" cy="165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226" name="Line 222"/>
            <p:cNvSpPr>
              <a:spLocks noChangeShapeType="1"/>
            </p:cNvSpPr>
            <p:nvPr/>
          </p:nvSpPr>
          <p:spPr bwMode="auto">
            <a:xfrm flipV="1">
              <a:off x="5879539" y="5483958"/>
              <a:ext cx="8817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227" name="Line 223"/>
            <p:cNvSpPr>
              <a:spLocks noChangeShapeType="1"/>
            </p:cNvSpPr>
            <p:nvPr/>
          </p:nvSpPr>
          <p:spPr bwMode="auto">
            <a:xfrm flipV="1">
              <a:off x="5777340" y="5482307"/>
              <a:ext cx="104202" cy="792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</p:grpSp>
      <p:grpSp>
        <p:nvGrpSpPr>
          <p:cNvPr id="233" name="Group 232"/>
          <p:cNvGrpSpPr/>
          <p:nvPr/>
        </p:nvGrpSpPr>
        <p:grpSpPr>
          <a:xfrm>
            <a:off x="6530733" y="5357464"/>
            <a:ext cx="574675" cy="303784"/>
            <a:chOff x="5540821" y="5429721"/>
            <a:chExt cx="574675" cy="303784"/>
          </a:xfrm>
        </p:grpSpPr>
        <p:grpSp>
          <p:nvGrpSpPr>
            <p:cNvPr id="234" name="Group 257"/>
            <p:cNvGrpSpPr>
              <a:grpSpLocks/>
            </p:cNvGrpSpPr>
            <p:nvPr/>
          </p:nvGrpSpPr>
          <p:grpSpPr bwMode="auto">
            <a:xfrm>
              <a:off x="5540821" y="5429721"/>
              <a:ext cx="574675" cy="303784"/>
              <a:chOff x="3600" y="219"/>
              <a:chExt cx="360" cy="184"/>
            </a:xfrm>
            <a:solidFill>
              <a:schemeClr val="tx2">
                <a:lumMod val="60000"/>
                <a:lumOff val="40000"/>
              </a:schemeClr>
            </a:solidFill>
          </p:grpSpPr>
          <p:sp>
            <p:nvSpPr>
              <p:cNvPr id="241" name="Oval 258"/>
              <p:cNvSpPr>
                <a:spLocks noChangeArrowheads="1"/>
              </p:cNvSpPr>
              <p:nvPr/>
            </p:nvSpPr>
            <p:spPr bwMode="auto">
              <a:xfrm>
                <a:off x="3603" y="306"/>
                <a:ext cx="357" cy="97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242" name="Line 259"/>
              <p:cNvSpPr>
                <a:spLocks noChangeShapeType="1"/>
              </p:cNvSpPr>
              <p:nvPr/>
            </p:nvSpPr>
            <p:spPr bwMode="auto">
              <a:xfrm>
                <a:off x="3603" y="272"/>
                <a:ext cx="0" cy="6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243" name="Line 260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244" name="Rectangle 261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245" name="Oval 262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sl-SI"/>
              </a:p>
            </p:txBody>
          </p:sp>
        </p:grpSp>
        <p:sp>
          <p:nvSpPr>
            <p:cNvPr id="235" name="Line 217"/>
            <p:cNvSpPr>
              <a:spLocks noChangeShapeType="1"/>
            </p:cNvSpPr>
            <p:nvPr/>
          </p:nvSpPr>
          <p:spPr bwMode="auto">
            <a:xfrm flipV="1">
              <a:off x="5698728" y="5487006"/>
              <a:ext cx="100340" cy="165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236" name="Line 218"/>
            <p:cNvSpPr>
              <a:spLocks noChangeShapeType="1"/>
            </p:cNvSpPr>
            <p:nvPr/>
          </p:nvSpPr>
          <p:spPr bwMode="auto">
            <a:xfrm>
              <a:off x="5876236" y="5563840"/>
              <a:ext cx="8829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237" name="Line 219"/>
            <p:cNvSpPr>
              <a:spLocks noChangeShapeType="1"/>
            </p:cNvSpPr>
            <p:nvPr/>
          </p:nvSpPr>
          <p:spPr bwMode="auto">
            <a:xfrm>
              <a:off x="5791348" y="5481417"/>
              <a:ext cx="104354" cy="792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238" name="Line 221"/>
            <p:cNvSpPr>
              <a:spLocks noChangeShapeType="1"/>
            </p:cNvSpPr>
            <p:nvPr/>
          </p:nvSpPr>
          <p:spPr bwMode="auto">
            <a:xfrm>
              <a:off x="5685161" y="5561555"/>
              <a:ext cx="100195" cy="165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239" name="Line 222"/>
            <p:cNvSpPr>
              <a:spLocks noChangeShapeType="1"/>
            </p:cNvSpPr>
            <p:nvPr/>
          </p:nvSpPr>
          <p:spPr bwMode="auto">
            <a:xfrm flipV="1">
              <a:off x="5879539" y="5483958"/>
              <a:ext cx="8817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240" name="Line 223"/>
            <p:cNvSpPr>
              <a:spLocks noChangeShapeType="1"/>
            </p:cNvSpPr>
            <p:nvPr/>
          </p:nvSpPr>
          <p:spPr bwMode="auto">
            <a:xfrm flipV="1">
              <a:off x="5777340" y="5482307"/>
              <a:ext cx="104202" cy="792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</p:grpSp>
      <p:grpSp>
        <p:nvGrpSpPr>
          <p:cNvPr id="246" name="Group 245"/>
          <p:cNvGrpSpPr/>
          <p:nvPr/>
        </p:nvGrpSpPr>
        <p:grpSpPr>
          <a:xfrm>
            <a:off x="6530733" y="6149552"/>
            <a:ext cx="574675" cy="303784"/>
            <a:chOff x="5540821" y="5429721"/>
            <a:chExt cx="574675" cy="303784"/>
          </a:xfrm>
        </p:grpSpPr>
        <p:grpSp>
          <p:nvGrpSpPr>
            <p:cNvPr id="247" name="Group 257"/>
            <p:cNvGrpSpPr>
              <a:grpSpLocks/>
            </p:cNvGrpSpPr>
            <p:nvPr/>
          </p:nvGrpSpPr>
          <p:grpSpPr bwMode="auto">
            <a:xfrm>
              <a:off x="5540821" y="5429721"/>
              <a:ext cx="574675" cy="303784"/>
              <a:chOff x="3600" y="219"/>
              <a:chExt cx="360" cy="184"/>
            </a:xfrm>
            <a:solidFill>
              <a:schemeClr val="tx2">
                <a:lumMod val="60000"/>
                <a:lumOff val="40000"/>
              </a:schemeClr>
            </a:solidFill>
          </p:grpSpPr>
          <p:sp>
            <p:nvSpPr>
              <p:cNvPr id="254" name="Oval 258"/>
              <p:cNvSpPr>
                <a:spLocks noChangeArrowheads="1"/>
              </p:cNvSpPr>
              <p:nvPr/>
            </p:nvSpPr>
            <p:spPr bwMode="auto">
              <a:xfrm>
                <a:off x="3603" y="306"/>
                <a:ext cx="357" cy="97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255" name="Line 259"/>
              <p:cNvSpPr>
                <a:spLocks noChangeShapeType="1"/>
              </p:cNvSpPr>
              <p:nvPr/>
            </p:nvSpPr>
            <p:spPr bwMode="auto">
              <a:xfrm>
                <a:off x="3603" y="272"/>
                <a:ext cx="0" cy="6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256" name="Line 260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257" name="Rectangle 261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258" name="Oval 262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sl-SI"/>
              </a:p>
            </p:txBody>
          </p:sp>
        </p:grpSp>
        <p:sp>
          <p:nvSpPr>
            <p:cNvPr id="248" name="Line 217"/>
            <p:cNvSpPr>
              <a:spLocks noChangeShapeType="1"/>
            </p:cNvSpPr>
            <p:nvPr/>
          </p:nvSpPr>
          <p:spPr bwMode="auto">
            <a:xfrm flipV="1">
              <a:off x="5698728" y="5487006"/>
              <a:ext cx="100340" cy="165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249" name="Line 218"/>
            <p:cNvSpPr>
              <a:spLocks noChangeShapeType="1"/>
            </p:cNvSpPr>
            <p:nvPr/>
          </p:nvSpPr>
          <p:spPr bwMode="auto">
            <a:xfrm>
              <a:off x="5876236" y="5563840"/>
              <a:ext cx="8829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250" name="Line 219"/>
            <p:cNvSpPr>
              <a:spLocks noChangeShapeType="1"/>
            </p:cNvSpPr>
            <p:nvPr/>
          </p:nvSpPr>
          <p:spPr bwMode="auto">
            <a:xfrm>
              <a:off x="5791348" y="5481417"/>
              <a:ext cx="104354" cy="792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251" name="Line 221"/>
            <p:cNvSpPr>
              <a:spLocks noChangeShapeType="1"/>
            </p:cNvSpPr>
            <p:nvPr/>
          </p:nvSpPr>
          <p:spPr bwMode="auto">
            <a:xfrm>
              <a:off x="5685161" y="5561555"/>
              <a:ext cx="100195" cy="165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252" name="Line 222"/>
            <p:cNvSpPr>
              <a:spLocks noChangeShapeType="1"/>
            </p:cNvSpPr>
            <p:nvPr/>
          </p:nvSpPr>
          <p:spPr bwMode="auto">
            <a:xfrm flipV="1">
              <a:off x="5879539" y="5483958"/>
              <a:ext cx="8817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253" name="Line 223"/>
            <p:cNvSpPr>
              <a:spLocks noChangeShapeType="1"/>
            </p:cNvSpPr>
            <p:nvPr/>
          </p:nvSpPr>
          <p:spPr bwMode="auto">
            <a:xfrm flipV="1">
              <a:off x="5777340" y="5482307"/>
              <a:ext cx="104202" cy="792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</p:grpSp>
      <p:grpSp>
        <p:nvGrpSpPr>
          <p:cNvPr id="259" name="Group 258"/>
          <p:cNvGrpSpPr/>
          <p:nvPr/>
        </p:nvGrpSpPr>
        <p:grpSpPr>
          <a:xfrm>
            <a:off x="7579617" y="4205336"/>
            <a:ext cx="574675" cy="303784"/>
            <a:chOff x="5540821" y="5429721"/>
            <a:chExt cx="574675" cy="303784"/>
          </a:xfrm>
        </p:grpSpPr>
        <p:grpSp>
          <p:nvGrpSpPr>
            <p:cNvPr id="260" name="Group 257"/>
            <p:cNvGrpSpPr>
              <a:grpSpLocks/>
            </p:cNvGrpSpPr>
            <p:nvPr/>
          </p:nvGrpSpPr>
          <p:grpSpPr bwMode="auto">
            <a:xfrm>
              <a:off x="5540821" y="5429721"/>
              <a:ext cx="574675" cy="303784"/>
              <a:chOff x="3600" y="219"/>
              <a:chExt cx="360" cy="184"/>
            </a:xfrm>
            <a:solidFill>
              <a:schemeClr val="tx2">
                <a:lumMod val="60000"/>
                <a:lumOff val="40000"/>
              </a:schemeClr>
            </a:solidFill>
          </p:grpSpPr>
          <p:sp>
            <p:nvSpPr>
              <p:cNvPr id="267" name="Oval 258"/>
              <p:cNvSpPr>
                <a:spLocks noChangeArrowheads="1"/>
              </p:cNvSpPr>
              <p:nvPr/>
            </p:nvSpPr>
            <p:spPr bwMode="auto">
              <a:xfrm>
                <a:off x="3603" y="306"/>
                <a:ext cx="357" cy="97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268" name="Line 259"/>
              <p:cNvSpPr>
                <a:spLocks noChangeShapeType="1"/>
              </p:cNvSpPr>
              <p:nvPr/>
            </p:nvSpPr>
            <p:spPr bwMode="auto">
              <a:xfrm>
                <a:off x="3603" y="272"/>
                <a:ext cx="0" cy="6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269" name="Line 260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270" name="Rectangle 261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271" name="Oval 262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sl-SI"/>
              </a:p>
            </p:txBody>
          </p:sp>
        </p:grpSp>
        <p:sp>
          <p:nvSpPr>
            <p:cNvPr id="261" name="Line 217"/>
            <p:cNvSpPr>
              <a:spLocks noChangeShapeType="1"/>
            </p:cNvSpPr>
            <p:nvPr/>
          </p:nvSpPr>
          <p:spPr bwMode="auto">
            <a:xfrm flipV="1">
              <a:off x="5698728" y="5487006"/>
              <a:ext cx="100340" cy="165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262" name="Line 218"/>
            <p:cNvSpPr>
              <a:spLocks noChangeShapeType="1"/>
            </p:cNvSpPr>
            <p:nvPr/>
          </p:nvSpPr>
          <p:spPr bwMode="auto">
            <a:xfrm>
              <a:off x="5876236" y="5563840"/>
              <a:ext cx="8829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263" name="Line 219"/>
            <p:cNvSpPr>
              <a:spLocks noChangeShapeType="1"/>
            </p:cNvSpPr>
            <p:nvPr/>
          </p:nvSpPr>
          <p:spPr bwMode="auto">
            <a:xfrm>
              <a:off x="5791348" y="5481417"/>
              <a:ext cx="104354" cy="792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264" name="Line 221"/>
            <p:cNvSpPr>
              <a:spLocks noChangeShapeType="1"/>
            </p:cNvSpPr>
            <p:nvPr/>
          </p:nvSpPr>
          <p:spPr bwMode="auto">
            <a:xfrm>
              <a:off x="5685161" y="5561555"/>
              <a:ext cx="100195" cy="165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265" name="Line 222"/>
            <p:cNvSpPr>
              <a:spLocks noChangeShapeType="1"/>
            </p:cNvSpPr>
            <p:nvPr/>
          </p:nvSpPr>
          <p:spPr bwMode="auto">
            <a:xfrm flipV="1">
              <a:off x="5879539" y="5483958"/>
              <a:ext cx="8817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266" name="Line 223"/>
            <p:cNvSpPr>
              <a:spLocks noChangeShapeType="1"/>
            </p:cNvSpPr>
            <p:nvPr/>
          </p:nvSpPr>
          <p:spPr bwMode="auto">
            <a:xfrm flipV="1">
              <a:off x="5777340" y="5482307"/>
              <a:ext cx="104202" cy="792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</p:grpSp>
      <p:grpSp>
        <p:nvGrpSpPr>
          <p:cNvPr id="272" name="Group 271"/>
          <p:cNvGrpSpPr/>
          <p:nvPr/>
        </p:nvGrpSpPr>
        <p:grpSpPr>
          <a:xfrm>
            <a:off x="8011665" y="4853408"/>
            <a:ext cx="574675" cy="303784"/>
            <a:chOff x="5540821" y="5429721"/>
            <a:chExt cx="574675" cy="303784"/>
          </a:xfrm>
        </p:grpSpPr>
        <p:grpSp>
          <p:nvGrpSpPr>
            <p:cNvPr id="273" name="Group 257"/>
            <p:cNvGrpSpPr>
              <a:grpSpLocks/>
            </p:cNvGrpSpPr>
            <p:nvPr/>
          </p:nvGrpSpPr>
          <p:grpSpPr bwMode="auto">
            <a:xfrm>
              <a:off x="5540821" y="5429721"/>
              <a:ext cx="574675" cy="303784"/>
              <a:chOff x="3600" y="219"/>
              <a:chExt cx="360" cy="184"/>
            </a:xfrm>
            <a:solidFill>
              <a:schemeClr val="tx2">
                <a:lumMod val="60000"/>
                <a:lumOff val="40000"/>
              </a:schemeClr>
            </a:solidFill>
          </p:grpSpPr>
          <p:sp>
            <p:nvSpPr>
              <p:cNvPr id="280" name="Oval 258"/>
              <p:cNvSpPr>
                <a:spLocks noChangeArrowheads="1"/>
              </p:cNvSpPr>
              <p:nvPr/>
            </p:nvSpPr>
            <p:spPr bwMode="auto">
              <a:xfrm>
                <a:off x="3603" y="306"/>
                <a:ext cx="357" cy="97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281" name="Line 259"/>
              <p:cNvSpPr>
                <a:spLocks noChangeShapeType="1"/>
              </p:cNvSpPr>
              <p:nvPr/>
            </p:nvSpPr>
            <p:spPr bwMode="auto">
              <a:xfrm>
                <a:off x="3603" y="272"/>
                <a:ext cx="0" cy="6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282" name="Line 260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283" name="Rectangle 261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284" name="Oval 262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sl-SI"/>
              </a:p>
            </p:txBody>
          </p:sp>
        </p:grpSp>
        <p:sp>
          <p:nvSpPr>
            <p:cNvPr id="274" name="Line 217"/>
            <p:cNvSpPr>
              <a:spLocks noChangeShapeType="1"/>
            </p:cNvSpPr>
            <p:nvPr/>
          </p:nvSpPr>
          <p:spPr bwMode="auto">
            <a:xfrm flipV="1">
              <a:off x="5698728" y="5487006"/>
              <a:ext cx="100340" cy="165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275" name="Line 218"/>
            <p:cNvSpPr>
              <a:spLocks noChangeShapeType="1"/>
            </p:cNvSpPr>
            <p:nvPr/>
          </p:nvSpPr>
          <p:spPr bwMode="auto">
            <a:xfrm>
              <a:off x="5876236" y="5563840"/>
              <a:ext cx="8829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276" name="Line 219"/>
            <p:cNvSpPr>
              <a:spLocks noChangeShapeType="1"/>
            </p:cNvSpPr>
            <p:nvPr/>
          </p:nvSpPr>
          <p:spPr bwMode="auto">
            <a:xfrm>
              <a:off x="5791348" y="5481417"/>
              <a:ext cx="104354" cy="792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277" name="Line 221"/>
            <p:cNvSpPr>
              <a:spLocks noChangeShapeType="1"/>
            </p:cNvSpPr>
            <p:nvPr/>
          </p:nvSpPr>
          <p:spPr bwMode="auto">
            <a:xfrm>
              <a:off x="5685161" y="5561555"/>
              <a:ext cx="100195" cy="165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278" name="Line 222"/>
            <p:cNvSpPr>
              <a:spLocks noChangeShapeType="1"/>
            </p:cNvSpPr>
            <p:nvPr/>
          </p:nvSpPr>
          <p:spPr bwMode="auto">
            <a:xfrm flipV="1">
              <a:off x="5879539" y="5483958"/>
              <a:ext cx="8817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279" name="Line 223"/>
            <p:cNvSpPr>
              <a:spLocks noChangeShapeType="1"/>
            </p:cNvSpPr>
            <p:nvPr/>
          </p:nvSpPr>
          <p:spPr bwMode="auto">
            <a:xfrm flipV="1">
              <a:off x="5777340" y="5482307"/>
              <a:ext cx="104202" cy="792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</p:grpSp>
      <p:grpSp>
        <p:nvGrpSpPr>
          <p:cNvPr id="285" name="Group 284"/>
          <p:cNvGrpSpPr/>
          <p:nvPr/>
        </p:nvGrpSpPr>
        <p:grpSpPr>
          <a:xfrm>
            <a:off x="8155681" y="5429472"/>
            <a:ext cx="574675" cy="303784"/>
            <a:chOff x="5540821" y="5429721"/>
            <a:chExt cx="574675" cy="303784"/>
          </a:xfrm>
        </p:grpSpPr>
        <p:grpSp>
          <p:nvGrpSpPr>
            <p:cNvPr id="286" name="Group 257"/>
            <p:cNvGrpSpPr>
              <a:grpSpLocks/>
            </p:cNvGrpSpPr>
            <p:nvPr/>
          </p:nvGrpSpPr>
          <p:grpSpPr bwMode="auto">
            <a:xfrm>
              <a:off x="5540821" y="5429721"/>
              <a:ext cx="574675" cy="303784"/>
              <a:chOff x="3600" y="219"/>
              <a:chExt cx="360" cy="184"/>
            </a:xfrm>
            <a:solidFill>
              <a:schemeClr val="tx2">
                <a:lumMod val="60000"/>
                <a:lumOff val="40000"/>
              </a:schemeClr>
            </a:solidFill>
          </p:grpSpPr>
          <p:sp>
            <p:nvSpPr>
              <p:cNvPr id="293" name="Oval 258"/>
              <p:cNvSpPr>
                <a:spLocks noChangeArrowheads="1"/>
              </p:cNvSpPr>
              <p:nvPr/>
            </p:nvSpPr>
            <p:spPr bwMode="auto">
              <a:xfrm>
                <a:off x="3603" y="306"/>
                <a:ext cx="357" cy="97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294" name="Line 259"/>
              <p:cNvSpPr>
                <a:spLocks noChangeShapeType="1"/>
              </p:cNvSpPr>
              <p:nvPr/>
            </p:nvSpPr>
            <p:spPr bwMode="auto">
              <a:xfrm>
                <a:off x="3603" y="272"/>
                <a:ext cx="0" cy="6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295" name="Line 260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296" name="Rectangle 261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297" name="Oval 262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sl-SI"/>
              </a:p>
            </p:txBody>
          </p:sp>
        </p:grpSp>
        <p:sp>
          <p:nvSpPr>
            <p:cNvPr id="287" name="Line 217"/>
            <p:cNvSpPr>
              <a:spLocks noChangeShapeType="1"/>
            </p:cNvSpPr>
            <p:nvPr/>
          </p:nvSpPr>
          <p:spPr bwMode="auto">
            <a:xfrm flipV="1">
              <a:off x="5698728" y="5487006"/>
              <a:ext cx="100340" cy="165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288" name="Line 218"/>
            <p:cNvSpPr>
              <a:spLocks noChangeShapeType="1"/>
            </p:cNvSpPr>
            <p:nvPr/>
          </p:nvSpPr>
          <p:spPr bwMode="auto">
            <a:xfrm>
              <a:off x="5876236" y="5563840"/>
              <a:ext cx="8829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289" name="Line 219"/>
            <p:cNvSpPr>
              <a:spLocks noChangeShapeType="1"/>
            </p:cNvSpPr>
            <p:nvPr/>
          </p:nvSpPr>
          <p:spPr bwMode="auto">
            <a:xfrm>
              <a:off x="5791348" y="5481417"/>
              <a:ext cx="104354" cy="792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290" name="Line 221"/>
            <p:cNvSpPr>
              <a:spLocks noChangeShapeType="1"/>
            </p:cNvSpPr>
            <p:nvPr/>
          </p:nvSpPr>
          <p:spPr bwMode="auto">
            <a:xfrm>
              <a:off x="5685161" y="5561555"/>
              <a:ext cx="100195" cy="165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291" name="Line 222"/>
            <p:cNvSpPr>
              <a:spLocks noChangeShapeType="1"/>
            </p:cNvSpPr>
            <p:nvPr/>
          </p:nvSpPr>
          <p:spPr bwMode="auto">
            <a:xfrm flipV="1">
              <a:off x="5879539" y="5483958"/>
              <a:ext cx="8817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292" name="Line 223"/>
            <p:cNvSpPr>
              <a:spLocks noChangeShapeType="1"/>
            </p:cNvSpPr>
            <p:nvPr/>
          </p:nvSpPr>
          <p:spPr bwMode="auto">
            <a:xfrm flipV="1">
              <a:off x="5777340" y="5482307"/>
              <a:ext cx="104202" cy="792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</p:grpSp>
      <p:grpSp>
        <p:nvGrpSpPr>
          <p:cNvPr id="298" name="Group 297"/>
          <p:cNvGrpSpPr/>
          <p:nvPr/>
        </p:nvGrpSpPr>
        <p:grpSpPr>
          <a:xfrm>
            <a:off x="7435601" y="6149552"/>
            <a:ext cx="574675" cy="303784"/>
            <a:chOff x="5540821" y="5429721"/>
            <a:chExt cx="574675" cy="303784"/>
          </a:xfrm>
        </p:grpSpPr>
        <p:grpSp>
          <p:nvGrpSpPr>
            <p:cNvPr id="299" name="Group 257"/>
            <p:cNvGrpSpPr>
              <a:grpSpLocks/>
            </p:cNvGrpSpPr>
            <p:nvPr/>
          </p:nvGrpSpPr>
          <p:grpSpPr bwMode="auto">
            <a:xfrm>
              <a:off x="5540821" y="5429721"/>
              <a:ext cx="574675" cy="303784"/>
              <a:chOff x="3600" y="219"/>
              <a:chExt cx="360" cy="184"/>
            </a:xfrm>
            <a:solidFill>
              <a:schemeClr val="tx2">
                <a:lumMod val="60000"/>
                <a:lumOff val="40000"/>
              </a:schemeClr>
            </a:solidFill>
          </p:grpSpPr>
          <p:sp>
            <p:nvSpPr>
              <p:cNvPr id="306" name="Oval 258"/>
              <p:cNvSpPr>
                <a:spLocks noChangeArrowheads="1"/>
              </p:cNvSpPr>
              <p:nvPr/>
            </p:nvSpPr>
            <p:spPr bwMode="auto">
              <a:xfrm>
                <a:off x="3603" y="306"/>
                <a:ext cx="357" cy="97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307" name="Line 259"/>
              <p:cNvSpPr>
                <a:spLocks noChangeShapeType="1"/>
              </p:cNvSpPr>
              <p:nvPr/>
            </p:nvSpPr>
            <p:spPr bwMode="auto">
              <a:xfrm>
                <a:off x="3603" y="272"/>
                <a:ext cx="0" cy="6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308" name="Line 260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309" name="Rectangle 261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310" name="Oval 262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sl-SI"/>
              </a:p>
            </p:txBody>
          </p:sp>
        </p:grpSp>
        <p:sp>
          <p:nvSpPr>
            <p:cNvPr id="300" name="Line 217"/>
            <p:cNvSpPr>
              <a:spLocks noChangeShapeType="1"/>
            </p:cNvSpPr>
            <p:nvPr/>
          </p:nvSpPr>
          <p:spPr bwMode="auto">
            <a:xfrm flipV="1">
              <a:off x="5698728" y="5487006"/>
              <a:ext cx="100340" cy="165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301" name="Line 218"/>
            <p:cNvSpPr>
              <a:spLocks noChangeShapeType="1"/>
            </p:cNvSpPr>
            <p:nvPr/>
          </p:nvSpPr>
          <p:spPr bwMode="auto">
            <a:xfrm>
              <a:off x="5876236" y="5563840"/>
              <a:ext cx="8829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302" name="Line 219"/>
            <p:cNvSpPr>
              <a:spLocks noChangeShapeType="1"/>
            </p:cNvSpPr>
            <p:nvPr/>
          </p:nvSpPr>
          <p:spPr bwMode="auto">
            <a:xfrm>
              <a:off x="5791348" y="5481417"/>
              <a:ext cx="104354" cy="792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303" name="Line 221"/>
            <p:cNvSpPr>
              <a:spLocks noChangeShapeType="1"/>
            </p:cNvSpPr>
            <p:nvPr/>
          </p:nvSpPr>
          <p:spPr bwMode="auto">
            <a:xfrm>
              <a:off x="5685161" y="5561555"/>
              <a:ext cx="100195" cy="165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304" name="Line 222"/>
            <p:cNvSpPr>
              <a:spLocks noChangeShapeType="1"/>
            </p:cNvSpPr>
            <p:nvPr/>
          </p:nvSpPr>
          <p:spPr bwMode="auto">
            <a:xfrm flipV="1">
              <a:off x="5879539" y="5483958"/>
              <a:ext cx="8817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305" name="Line 223"/>
            <p:cNvSpPr>
              <a:spLocks noChangeShapeType="1"/>
            </p:cNvSpPr>
            <p:nvPr/>
          </p:nvSpPr>
          <p:spPr bwMode="auto">
            <a:xfrm flipV="1">
              <a:off x="5777340" y="5482307"/>
              <a:ext cx="104202" cy="792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</p:grpSp>
      <p:grpSp>
        <p:nvGrpSpPr>
          <p:cNvPr id="311" name="Group 310"/>
          <p:cNvGrpSpPr/>
          <p:nvPr/>
        </p:nvGrpSpPr>
        <p:grpSpPr>
          <a:xfrm>
            <a:off x="5708798" y="6149552"/>
            <a:ext cx="574675" cy="303784"/>
            <a:chOff x="5540821" y="5429721"/>
            <a:chExt cx="574675" cy="303784"/>
          </a:xfrm>
        </p:grpSpPr>
        <p:grpSp>
          <p:nvGrpSpPr>
            <p:cNvPr id="312" name="Group 257"/>
            <p:cNvGrpSpPr>
              <a:grpSpLocks/>
            </p:cNvGrpSpPr>
            <p:nvPr/>
          </p:nvGrpSpPr>
          <p:grpSpPr bwMode="auto">
            <a:xfrm>
              <a:off x="5540821" y="5429721"/>
              <a:ext cx="574675" cy="303784"/>
              <a:chOff x="3600" y="219"/>
              <a:chExt cx="360" cy="184"/>
            </a:xfrm>
            <a:solidFill>
              <a:schemeClr val="tx2">
                <a:lumMod val="60000"/>
                <a:lumOff val="40000"/>
              </a:schemeClr>
            </a:solidFill>
          </p:grpSpPr>
          <p:sp>
            <p:nvSpPr>
              <p:cNvPr id="319" name="Oval 258"/>
              <p:cNvSpPr>
                <a:spLocks noChangeArrowheads="1"/>
              </p:cNvSpPr>
              <p:nvPr/>
            </p:nvSpPr>
            <p:spPr bwMode="auto">
              <a:xfrm>
                <a:off x="3603" y="306"/>
                <a:ext cx="357" cy="97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320" name="Line 259"/>
              <p:cNvSpPr>
                <a:spLocks noChangeShapeType="1"/>
              </p:cNvSpPr>
              <p:nvPr/>
            </p:nvSpPr>
            <p:spPr bwMode="auto">
              <a:xfrm>
                <a:off x="3603" y="272"/>
                <a:ext cx="0" cy="6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321" name="Line 260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322" name="Rectangle 261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323" name="Oval 262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sl-SI"/>
              </a:p>
            </p:txBody>
          </p:sp>
        </p:grpSp>
        <p:sp>
          <p:nvSpPr>
            <p:cNvPr id="313" name="Line 217"/>
            <p:cNvSpPr>
              <a:spLocks noChangeShapeType="1"/>
            </p:cNvSpPr>
            <p:nvPr/>
          </p:nvSpPr>
          <p:spPr bwMode="auto">
            <a:xfrm flipV="1">
              <a:off x="5698728" y="5487006"/>
              <a:ext cx="100340" cy="165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314" name="Line 218"/>
            <p:cNvSpPr>
              <a:spLocks noChangeShapeType="1"/>
            </p:cNvSpPr>
            <p:nvPr/>
          </p:nvSpPr>
          <p:spPr bwMode="auto">
            <a:xfrm>
              <a:off x="5876236" y="5563840"/>
              <a:ext cx="8829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315" name="Line 219"/>
            <p:cNvSpPr>
              <a:spLocks noChangeShapeType="1"/>
            </p:cNvSpPr>
            <p:nvPr/>
          </p:nvSpPr>
          <p:spPr bwMode="auto">
            <a:xfrm>
              <a:off x="5791348" y="5481417"/>
              <a:ext cx="104354" cy="792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316" name="Line 221"/>
            <p:cNvSpPr>
              <a:spLocks noChangeShapeType="1"/>
            </p:cNvSpPr>
            <p:nvPr/>
          </p:nvSpPr>
          <p:spPr bwMode="auto">
            <a:xfrm>
              <a:off x="5685161" y="5561555"/>
              <a:ext cx="100195" cy="165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317" name="Line 222"/>
            <p:cNvSpPr>
              <a:spLocks noChangeShapeType="1"/>
            </p:cNvSpPr>
            <p:nvPr/>
          </p:nvSpPr>
          <p:spPr bwMode="auto">
            <a:xfrm flipV="1">
              <a:off x="5879539" y="5483958"/>
              <a:ext cx="8817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318" name="Line 223"/>
            <p:cNvSpPr>
              <a:spLocks noChangeShapeType="1"/>
            </p:cNvSpPr>
            <p:nvPr/>
          </p:nvSpPr>
          <p:spPr bwMode="auto">
            <a:xfrm flipV="1">
              <a:off x="5777340" y="5482307"/>
              <a:ext cx="104202" cy="792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</p:grpSp>
      <p:graphicFrame>
        <p:nvGraphicFramePr>
          <p:cNvPr id="324" name="Object 49"/>
          <p:cNvGraphicFramePr>
            <a:graphicFrameLocks noChangeAspect="1"/>
          </p:cNvGraphicFramePr>
          <p:nvPr/>
        </p:nvGraphicFramePr>
        <p:xfrm>
          <a:off x="8154292" y="6035947"/>
          <a:ext cx="738188" cy="633413"/>
        </p:xfrm>
        <a:graphic>
          <a:graphicData uri="http://schemas.openxmlformats.org/presentationml/2006/ole">
            <p:oleObj spid="_x0000_s251909" name="Clip" r:id="rId7" imgW="1305000" imgH="1085760" progId="">
              <p:embed/>
            </p:oleObj>
          </a:graphicData>
        </a:graphic>
      </p:graphicFrame>
      <p:graphicFrame>
        <p:nvGraphicFramePr>
          <p:cNvPr id="325" name="Object 49"/>
          <p:cNvGraphicFramePr>
            <a:graphicFrameLocks noChangeAspect="1"/>
          </p:cNvGraphicFramePr>
          <p:nvPr/>
        </p:nvGraphicFramePr>
        <p:xfrm>
          <a:off x="4769916" y="6035947"/>
          <a:ext cx="738188" cy="633413"/>
        </p:xfrm>
        <a:graphic>
          <a:graphicData uri="http://schemas.openxmlformats.org/presentationml/2006/ole">
            <p:oleObj spid="_x0000_s251910" name="Clip" r:id="rId8" imgW="1305000" imgH="1085760" progId="">
              <p:embed/>
            </p:oleObj>
          </a:graphicData>
        </a:graphic>
      </p:graphicFrame>
      <p:grpSp>
        <p:nvGrpSpPr>
          <p:cNvPr id="326" name="Group 325"/>
          <p:cNvGrpSpPr/>
          <p:nvPr/>
        </p:nvGrpSpPr>
        <p:grpSpPr>
          <a:xfrm>
            <a:off x="6533405" y="3917304"/>
            <a:ext cx="574675" cy="303784"/>
            <a:chOff x="5540821" y="5429721"/>
            <a:chExt cx="574675" cy="303784"/>
          </a:xfrm>
        </p:grpSpPr>
        <p:grpSp>
          <p:nvGrpSpPr>
            <p:cNvPr id="327" name="Group 257"/>
            <p:cNvGrpSpPr>
              <a:grpSpLocks/>
            </p:cNvGrpSpPr>
            <p:nvPr/>
          </p:nvGrpSpPr>
          <p:grpSpPr bwMode="auto">
            <a:xfrm>
              <a:off x="5540821" y="5429721"/>
              <a:ext cx="574675" cy="303784"/>
              <a:chOff x="3600" y="219"/>
              <a:chExt cx="360" cy="184"/>
            </a:xfrm>
            <a:solidFill>
              <a:schemeClr val="tx2">
                <a:lumMod val="60000"/>
                <a:lumOff val="40000"/>
              </a:schemeClr>
            </a:solidFill>
          </p:grpSpPr>
          <p:sp>
            <p:nvSpPr>
              <p:cNvPr id="334" name="Oval 258"/>
              <p:cNvSpPr>
                <a:spLocks noChangeArrowheads="1"/>
              </p:cNvSpPr>
              <p:nvPr/>
            </p:nvSpPr>
            <p:spPr bwMode="auto">
              <a:xfrm>
                <a:off x="3603" y="306"/>
                <a:ext cx="357" cy="97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335" name="Line 259"/>
              <p:cNvSpPr>
                <a:spLocks noChangeShapeType="1"/>
              </p:cNvSpPr>
              <p:nvPr/>
            </p:nvSpPr>
            <p:spPr bwMode="auto">
              <a:xfrm>
                <a:off x="3603" y="272"/>
                <a:ext cx="0" cy="6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336" name="Line 260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337" name="Rectangle 261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338" name="Oval 262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sl-SI"/>
              </a:p>
            </p:txBody>
          </p:sp>
        </p:grpSp>
        <p:sp>
          <p:nvSpPr>
            <p:cNvPr id="328" name="Line 217"/>
            <p:cNvSpPr>
              <a:spLocks noChangeShapeType="1"/>
            </p:cNvSpPr>
            <p:nvPr/>
          </p:nvSpPr>
          <p:spPr bwMode="auto">
            <a:xfrm flipV="1">
              <a:off x="5698728" y="5487006"/>
              <a:ext cx="100340" cy="165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329" name="Line 218"/>
            <p:cNvSpPr>
              <a:spLocks noChangeShapeType="1"/>
            </p:cNvSpPr>
            <p:nvPr/>
          </p:nvSpPr>
          <p:spPr bwMode="auto">
            <a:xfrm>
              <a:off x="5876236" y="5563840"/>
              <a:ext cx="8829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330" name="Line 219"/>
            <p:cNvSpPr>
              <a:spLocks noChangeShapeType="1"/>
            </p:cNvSpPr>
            <p:nvPr/>
          </p:nvSpPr>
          <p:spPr bwMode="auto">
            <a:xfrm>
              <a:off x="5791348" y="5481417"/>
              <a:ext cx="104354" cy="792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331" name="Line 221"/>
            <p:cNvSpPr>
              <a:spLocks noChangeShapeType="1"/>
            </p:cNvSpPr>
            <p:nvPr/>
          </p:nvSpPr>
          <p:spPr bwMode="auto">
            <a:xfrm>
              <a:off x="5685161" y="5561555"/>
              <a:ext cx="100195" cy="165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332" name="Line 222"/>
            <p:cNvSpPr>
              <a:spLocks noChangeShapeType="1"/>
            </p:cNvSpPr>
            <p:nvPr/>
          </p:nvSpPr>
          <p:spPr bwMode="auto">
            <a:xfrm flipV="1">
              <a:off x="5879539" y="5483958"/>
              <a:ext cx="8817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333" name="Line 223"/>
            <p:cNvSpPr>
              <a:spLocks noChangeShapeType="1"/>
            </p:cNvSpPr>
            <p:nvPr/>
          </p:nvSpPr>
          <p:spPr bwMode="auto">
            <a:xfrm flipV="1">
              <a:off x="5777340" y="5482307"/>
              <a:ext cx="104202" cy="792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</p:grpSp>
      <p:sp>
        <p:nvSpPr>
          <p:cNvPr id="343" name="TextBox 342"/>
          <p:cNvSpPr txBox="1"/>
          <p:nvPr/>
        </p:nvSpPr>
        <p:spPr>
          <a:xfrm>
            <a:off x="1115616" y="4941168"/>
            <a:ext cx="122413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900" b="1" dirty="0" smtClean="0"/>
              <a:t>skupaj 8 hopov</a:t>
            </a:r>
            <a:r>
              <a:rPr lang="sl-SI" sz="900" dirty="0" smtClean="0"/>
              <a:t>, datagram potuje 6 hopov</a:t>
            </a:r>
            <a:endParaRPr lang="sl-SI" sz="900" dirty="0"/>
          </a:p>
        </p:txBody>
      </p:sp>
      <p:sp>
        <p:nvSpPr>
          <p:cNvPr id="344" name="TextBox 343"/>
          <p:cNvSpPr txBox="1"/>
          <p:nvPr/>
        </p:nvSpPr>
        <p:spPr>
          <a:xfrm>
            <a:off x="5652120" y="4965551"/>
            <a:ext cx="115212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900" dirty="0" smtClean="0"/>
              <a:t>skupaj 9 hopov, </a:t>
            </a:r>
            <a:r>
              <a:rPr lang="sl-SI" sz="900" b="1" dirty="0" smtClean="0"/>
              <a:t>datagram potuje 5 hopov</a:t>
            </a:r>
            <a:endParaRPr lang="sl-SI" sz="900" b="1" dirty="0"/>
          </a:p>
        </p:txBody>
      </p:sp>
      <p:sp>
        <p:nvSpPr>
          <p:cNvPr id="340" name="Slide Number Placeholder 3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F11A-9AF4-43BA-8944-6FBCB8994D45}" type="slidenum">
              <a:rPr lang="sl-SI" smtClean="0"/>
              <a:pPr/>
              <a:t>25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600" dirty="0" smtClean="0"/>
              <a:t>Usmerjanje multicast</a:t>
            </a:r>
            <a:endParaRPr lang="sl-SI" sz="3600" dirty="0"/>
          </a:p>
        </p:txBody>
      </p:sp>
      <p:sp>
        <p:nvSpPr>
          <p:cNvPr id="254977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sl-SI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sl-S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49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sl-SI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sl-S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556792"/>
            <a:ext cx="8435280" cy="50405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sl-SI" sz="2000" dirty="0" smtClean="0"/>
              <a:t>Naloga usmerjanja: najti drevo povezav, ki povezuje vse usmerjevalnike v isti razpošiljevalni skupini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sl-SI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Za komunikacijo med usmerjevalniki potrebujemo</a:t>
            </a:r>
            <a:r>
              <a:rPr kumimoji="0" lang="sl-SI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razpošiljevalne usmerjevalne algoritme (delujejo na omrežni plasti), kot so: PIM, DVMRP, MOSFP in BGP.</a:t>
            </a:r>
          </a:p>
        </p:txBody>
      </p:sp>
      <p:pic>
        <p:nvPicPr>
          <p:cNvPr id="236547" name="Picture 3" descr="http://www3.gdin.edu.cn/jpkc/dzxnw/jsjkj/chapter4/4-8.files/tree1a.gi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79712" y="3501008"/>
            <a:ext cx="3312368" cy="297488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796136" y="4149080"/>
            <a:ext cx="17281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400" dirty="0" smtClean="0">
                <a:latin typeface="+mj-lt"/>
              </a:rPr>
              <a:t>kako rdeče usmerjevalnike povezati v skupno drevo?</a:t>
            </a:r>
            <a:endParaRPr lang="sl-SI" sz="1400" dirty="0">
              <a:latin typeface="+mj-lt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F11A-9AF4-43BA-8944-6FBCB8994D45}" type="slidenum">
              <a:rPr lang="sl-SI" smtClean="0"/>
              <a:pPr/>
              <a:t>26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600" dirty="0" smtClean="0"/>
              <a:t>Dve rešitvi iskanja razpošiljevalnega drevesa</a:t>
            </a:r>
            <a:endParaRPr lang="sl-SI" sz="3600" dirty="0"/>
          </a:p>
        </p:txBody>
      </p:sp>
      <p:sp>
        <p:nvSpPr>
          <p:cNvPr id="254977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sl-SI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sl-S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49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sl-SI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sl-S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700808"/>
            <a:ext cx="8435280" cy="46085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sl-SI" baseline="0" dirty="0" smtClean="0"/>
              <a:t>uporaba enega samega drevesa za vse</a:t>
            </a:r>
            <a:r>
              <a:rPr lang="sl-SI" dirty="0" smtClean="0"/>
              <a:t> usmerjevalnike </a:t>
            </a:r>
            <a:r>
              <a:rPr lang="sl-SI" baseline="0" dirty="0" smtClean="0"/>
              <a:t>za</a:t>
            </a:r>
            <a:r>
              <a:rPr lang="sl-SI" dirty="0" smtClean="0"/>
              <a:t> usmerjanje razpošiljevalnega prometa se določi eno samo drevo (</a:t>
            </a:r>
            <a:r>
              <a:rPr lang="sl-SI" b="1" i="1" dirty="0" smtClean="0"/>
              <a:t>group-shared tree</a:t>
            </a:r>
            <a:r>
              <a:rPr lang="sl-SI" dirty="0" smtClean="0"/>
              <a:t>) - slika levo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endParaRPr lang="sl-SI" sz="900" dirty="0" smtClean="0"/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kumimoji="0" lang="sl-SI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določitev ločenega drevesa za vsakega udeleženca v skupini </a:t>
            </a:r>
            <a:r>
              <a:rPr kumimoji="0" lang="sl-SI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sl-SI" b="1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source-based tree</a:t>
            </a:r>
            <a:r>
              <a:rPr kumimoji="0" lang="sl-SI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); z</a:t>
            </a:r>
            <a:r>
              <a:rPr lang="sl-SI" baseline="0" dirty="0" smtClean="0"/>
              <a:t>a N članov skupine imamo torej N dreves (za vsako razpošiljevalno skupino) - slika desno</a:t>
            </a:r>
            <a:endParaRPr kumimoji="0" lang="sl-SI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37570" name="Picture 2" descr="http://www3.gdin.edu.cn/jpkc/dzxnw/jsjkj/chapter4/4-8.files/tree2a.gi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35696" y="3717032"/>
            <a:ext cx="5305662" cy="217931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7236296" y="4149080"/>
            <a:ext cx="17281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400" dirty="0" smtClean="0">
                <a:latin typeface="+mj-lt"/>
              </a:rPr>
              <a:t>ločeno drevo za A (modro) in drevo za B (roza)</a:t>
            </a:r>
            <a:endParaRPr lang="sl-SI" sz="1400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27584" y="4345359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400" dirty="0" smtClean="0">
                <a:latin typeface="+mj-lt"/>
              </a:rPr>
              <a:t>skupno drevo</a:t>
            </a:r>
            <a:endParaRPr lang="sl-SI" sz="1400" dirty="0">
              <a:latin typeface="+mj-lt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F11A-9AF4-43BA-8944-6FBCB8994D45}" type="slidenum">
              <a:rPr lang="sl-SI" smtClean="0"/>
              <a:pPr/>
              <a:t>27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200" dirty="0" smtClean="0"/>
              <a:t>Določanje skupnega drevesa (</a:t>
            </a:r>
            <a:r>
              <a:rPr lang="sl-SI" sz="3200" i="1" dirty="0" smtClean="0"/>
              <a:t>group-shared</a:t>
            </a:r>
            <a:r>
              <a:rPr lang="sl-SI" sz="3200" dirty="0" smtClean="0"/>
              <a:t>)</a:t>
            </a:r>
            <a:endParaRPr lang="sl-SI" sz="32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628800"/>
            <a:ext cx="8435280" cy="50405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57200" indent="-457200">
              <a:spcBef>
                <a:spcPct val="20000"/>
              </a:spcBef>
              <a:buClr>
                <a:schemeClr val="accent3"/>
              </a:buClr>
              <a:buSzPct val="95000"/>
              <a:buFont typeface="+mj-lt"/>
              <a:buAutoNum type="arabicPeriod"/>
            </a:pPr>
            <a:r>
              <a:rPr lang="sl-SI" baseline="0" dirty="0" smtClean="0"/>
              <a:t>iskanje drevesa z </a:t>
            </a:r>
            <a:r>
              <a:rPr lang="sl-SI" b="1" baseline="0" dirty="0" smtClean="0"/>
              <a:t>minimalno skupno ceno </a:t>
            </a:r>
            <a:r>
              <a:rPr lang="sl-SI" baseline="0" dirty="0" smtClean="0"/>
              <a:t>(uporablja se Steinerjev</a:t>
            </a:r>
            <a:r>
              <a:rPr lang="sl-SI" dirty="0" smtClean="0"/>
              <a:t> algoritem za vpeta drevesa, problem je NP poln), </a:t>
            </a:r>
            <a:r>
              <a:rPr lang="sl-SI" i="1" dirty="0" smtClean="0"/>
              <a:t>slika levo</a:t>
            </a:r>
            <a:br>
              <a:rPr lang="sl-SI" i="1" dirty="0" smtClean="0"/>
            </a:br>
            <a:r>
              <a:rPr lang="sl-SI" i="1" dirty="0" smtClean="0"/>
              <a:t>ali</a:t>
            </a:r>
            <a:endParaRPr kumimoji="0" lang="sl-SI" b="0" i="1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indent="-457200">
              <a:spcBef>
                <a:spcPct val="20000"/>
              </a:spcBef>
              <a:buClr>
                <a:schemeClr val="accent3"/>
              </a:buClr>
              <a:buSzPct val="95000"/>
              <a:buFont typeface="+mj-lt"/>
              <a:buAutoNum type="arabicPeriod"/>
            </a:pPr>
            <a:r>
              <a:rPr kumimoji="0" lang="sl-SI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določitev </a:t>
            </a:r>
            <a:r>
              <a:rPr kumimoji="0" lang="sl-SI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centralnega vozlišča </a:t>
            </a:r>
            <a:r>
              <a:rPr kumimoji="0" lang="sl-SI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"</a:t>
            </a:r>
            <a:r>
              <a:rPr kumimoji="0" lang="sl-SI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rendez-vouz point</a:t>
            </a:r>
            <a:r>
              <a:rPr kumimoji="0" lang="sl-SI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" (kako usmerjati do njega je znano iz pravil za unicast usmerjanje); usmerjevalnik se pridruži drevesu, ko na poti do centralnega vozlišča naleti na prvo vozlišče, ki je že v drevesu, </a:t>
            </a:r>
            <a:r>
              <a:rPr kumimoji="0" lang="sl-SI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slika desno</a:t>
            </a:r>
            <a:endParaRPr kumimoji="0" lang="sl-SI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38594" name="Picture 2" descr="Steps grafting braches to the core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47662"/>
          <a:stretch>
            <a:fillRect/>
          </a:stretch>
        </p:blipFill>
        <p:spPr bwMode="auto">
          <a:xfrm>
            <a:off x="4572000" y="3645024"/>
            <a:ext cx="3461559" cy="2670995"/>
          </a:xfrm>
          <a:prstGeom prst="rect">
            <a:avLst/>
          </a:prstGeom>
          <a:noFill/>
        </p:spPr>
      </p:pic>
      <p:pic>
        <p:nvPicPr>
          <p:cNvPr id="238596" name="Picture 4" descr="http://www3.gdin.edu.cn/jpkc/dzxnw/jsjkj/chapter4/4-8.files/steiner.gif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26286" y="4083771"/>
            <a:ext cx="2369650" cy="216024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467544" y="4496655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400" dirty="0" smtClean="0">
                <a:latin typeface="+mj-lt"/>
              </a:rPr>
              <a:t>minimalna skupna </a:t>
            </a:r>
          </a:p>
          <a:p>
            <a:r>
              <a:rPr lang="sl-SI" sz="1400" dirty="0" smtClean="0">
                <a:latin typeface="+mj-lt"/>
              </a:rPr>
              <a:t>cena</a:t>
            </a:r>
            <a:endParaRPr lang="sl-SI" sz="1400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96336" y="4515819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400" dirty="0" smtClean="0">
                <a:latin typeface="+mj-lt"/>
              </a:rPr>
              <a:t>E je centralno vozlišče</a:t>
            </a:r>
            <a:endParaRPr lang="sl-SI" sz="1400" dirty="0">
              <a:latin typeface="+mj-lt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F11A-9AF4-43BA-8944-6FBCB8994D45}" type="slidenum">
              <a:rPr lang="sl-SI" smtClean="0"/>
              <a:pPr/>
              <a:t>28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507288" cy="722344"/>
          </a:xfrm>
        </p:spPr>
        <p:txBody>
          <a:bodyPr>
            <a:noAutofit/>
          </a:bodyPr>
          <a:lstStyle/>
          <a:p>
            <a:r>
              <a:rPr lang="sl-SI" sz="2800" dirty="0" smtClean="0"/>
              <a:t>Določanje dreves posameznih pošiljateljev (source-based)</a:t>
            </a:r>
            <a:endParaRPr lang="sl-SI" sz="28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556792"/>
            <a:ext cx="8435280" cy="50405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+mj-lt"/>
              <a:buAutoNum type="arabicPeriod"/>
              <a:tabLst/>
              <a:defRPr/>
            </a:pPr>
            <a:r>
              <a:rPr kumimoji="0" lang="sl-SI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Iskanje </a:t>
            </a:r>
            <a:r>
              <a:rPr kumimoji="0" lang="sl-SI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drevesa najkrajših poti </a:t>
            </a:r>
            <a:r>
              <a:rPr kumimoji="0" lang="sl-SI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 grafu (uporaba</a:t>
            </a:r>
            <a:r>
              <a:rPr kumimoji="0" lang="sl-SI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algoritma Dijkstra, ki išče drevo najkrajših povezav glede na podano začetno vozlišče), </a:t>
            </a:r>
            <a:r>
              <a:rPr kumimoji="0" lang="sl-SI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slika levo</a:t>
            </a:r>
          </a:p>
          <a:p>
            <a:pPr marL="1188720" lvl="2" indent="-274320">
              <a:spcBef>
                <a:spcPct val="20000"/>
              </a:spcBef>
              <a:buClr>
                <a:schemeClr val="accent3"/>
              </a:buClr>
              <a:buSzPct val="95000"/>
              <a:buFont typeface="Symbol" pitchFamily="18" charset="2"/>
              <a:buChar char=""/>
            </a:pPr>
            <a:r>
              <a:rPr lang="sl-SI" sz="1600" baseline="0" dirty="0" smtClean="0"/>
              <a:t>usmerjevalniki morajo poznati stanja vseh povezav (</a:t>
            </a:r>
            <a:r>
              <a:rPr lang="sl-SI" sz="1600" i="1" baseline="0" dirty="0" smtClean="0"/>
              <a:t>link-state</a:t>
            </a:r>
            <a:r>
              <a:rPr lang="sl-SI" sz="1600" baseline="0" dirty="0" smtClean="0"/>
              <a:t>)</a:t>
            </a:r>
          </a:p>
          <a:p>
            <a:pPr marL="731520" lvl="1" indent="-274320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sl-SI" i="1" dirty="0" smtClean="0"/>
              <a:t>ali</a:t>
            </a:r>
            <a:endParaRPr lang="sl-SI" i="1" baseline="0" dirty="0" smtClean="0"/>
          </a:p>
          <a:p>
            <a:pPr marL="457200" indent="-457200">
              <a:spcBef>
                <a:spcPct val="20000"/>
              </a:spcBef>
              <a:buClr>
                <a:schemeClr val="accent3"/>
              </a:buClr>
              <a:buSzPct val="95000"/>
              <a:buFont typeface="+mj-lt"/>
              <a:buAutoNum type="arabicPeriod"/>
            </a:pPr>
            <a:r>
              <a:rPr kumimoji="0" lang="sl-SI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Uporaba </a:t>
            </a:r>
            <a:r>
              <a:rPr kumimoji="0" lang="sl-SI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RPL (</a:t>
            </a:r>
            <a:r>
              <a:rPr kumimoji="0" lang="sl-SI" b="1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Reverse Path Lookup</a:t>
            </a:r>
            <a:r>
              <a:rPr kumimoji="0" lang="sl-SI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r>
              <a:rPr kumimoji="0" lang="sl-SI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ne sprejemo sporočil od usmerjevalnikov, ki niso na najbližji poti do izvora sporočila, </a:t>
            </a:r>
            <a:r>
              <a:rPr kumimoji="0" lang="sl-SI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slika desno</a:t>
            </a:r>
          </a:p>
          <a:p>
            <a:pPr marL="457200" indent="-457200">
              <a:spcBef>
                <a:spcPct val="20000"/>
              </a:spcBef>
              <a:buClr>
                <a:schemeClr val="accent3"/>
              </a:buClr>
              <a:buSzPct val="95000"/>
              <a:buFont typeface="+mj-lt"/>
              <a:buAutoNum type="arabicPeriod"/>
            </a:pPr>
            <a:endParaRPr kumimoji="0" lang="sl-SI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39620" name="Picture 4" descr="Reverse path forwardi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49924"/>
          <a:stretch>
            <a:fillRect/>
          </a:stretch>
        </p:blipFill>
        <p:spPr bwMode="auto">
          <a:xfrm>
            <a:off x="4644008" y="3789040"/>
            <a:ext cx="3031616" cy="2457823"/>
          </a:xfrm>
          <a:prstGeom prst="rect">
            <a:avLst/>
          </a:prstGeom>
          <a:noFill/>
        </p:spPr>
      </p:pic>
      <p:pic>
        <p:nvPicPr>
          <p:cNvPr id="188417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624" y="4005064"/>
            <a:ext cx="2881492" cy="1934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F11A-9AF4-43BA-8944-6FBCB8994D45}" type="slidenum">
              <a:rPr lang="sl-SI" smtClean="0"/>
              <a:pPr/>
              <a:t>29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600" dirty="0" smtClean="0"/>
              <a:t>Razpošiljanje</a:t>
            </a:r>
            <a:endParaRPr lang="sl-SI" sz="3600" dirty="0"/>
          </a:p>
        </p:txBody>
      </p:sp>
      <p:pic>
        <p:nvPicPr>
          <p:cNvPr id="5" name="Picture 2" descr="http://prakashkalsaria.files.wordpress.com/2010/05/multicast-ip-transmission-schem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587202"/>
            <a:ext cx="5038725" cy="5010150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F11A-9AF4-43BA-8944-6FBCB8994D45}" type="slidenum">
              <a:rPr lang="sl-SI" smtClean="0"/>
              <a:pPr/>
              <a:t>3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80728"/>
            <a:ext cx="8218112" cy="2112264"/>
          </a:xfrm>
        </p:spPr>
        <p:txBody>
          <a:bodyPr/>
          <a:lstStyle/>
          <a:p>
            <a:r>
              <a:rPr lang="sl-SI" sz="4800" dirty="0" smtClean="0"/>
              <a:t>Usmerjanje razpošiljanja</a:t>
            </a:r>
            <a:br>
              <a:rPr lang="sl-SI" sz="4800" dirty="0" smtClean="0"/>
            </a:br>
            <a:endParaRPr lang="sl-SI" sz="3600" dirty="0"/>
          </a:p>
        </p:txBody>
      </p:sp>
      <p:pic>
        <p:nvPicPr>
          <p:cNvPr id="243714" name="Picture 2" descr="http://www.myexpression.com/ArticlesWedding/Images/AddressingEnvelop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284984"/>
            <a:ext cx="3924300" cy="2619375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F11A-9AF4-43BA-8944-6FBCB8994D45}" type="slidenum">
              <a:rPr lang="sl-SI" smtClean="0"/>
              <a:pPr/>
              <a:t>30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Usmerjevalni protokoli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skrbijo za oglaševanje skupin v omrežju</a:t>
            </a:r>
          </a:p>
          <a:p>
            <a:r>
              <a:rPr lang="sl-SI" dirty="0" smtClean="0"/>
              <a:t>delimo jih glede po 2 kriterijih (2x2=4 skupine)</a:t>
            </a:r>
          </a:p>
          <a:p>
            <a:pPr marL="850392" lvl="1" indent="-457200">
              <a:buFont typeface="+mj-lt"/>
              <a:buAutoNum type="arabicPeriod"/>
            </a:pPr>
            <a:r>
              <a:rPr lang="sl-SI" dirty="0" smtClean="0"/>
              <a:t>razpršeno / gosto (</a:t>
            </a:r>
            <a:r>
              <a:rPr lang="sl-SI" i="1" dirty="0" smtClean="0"/>
              <a:t>sparse-mode</a:t>
            </a:r>
            <a:r>
              <a:rPr lang="sl-SI" dirty="0" smtClean="0"/>
              <a:t> / </a:t>
            </a:r>
            <a:r>
              <a:rPr lang="sl-SI" i="1" dirty="0" smtClean="0"/>
              <a:t>dense-mode</a:t>
            </a:r>
            <a:r>
              <a:rPr lang="sl-SI" dirty="0" smtClean="0"/>
              <a:t>)</a:t>
            </a:r>
            <a:endParaRPr lang="sl-SI" i="1" dirty="0" smtClean="0"/>
          </a:p>
          <a:p>
            <a:pPr lvl="2"/>
            <a:r>
              <a:rPr lang="sl-SI" sz="1600" i="1" dirty="0" smtClean="0"/>
              <a:t>sparse-mode</a:t>
            </a:r>
            <a:r>
              <a:rPr lang="sl-SI" sz="1600" dirty="0" smtClean="0"/>
              <a:t>: posamezna vozlišča zahtevajo vključitev v drevo (</a:t>
            </a:r>
            <a:r>
              <a:rPr lang="sl-SI" sz="1600" i="1" dirty="0" smtClean="0"/>
              <a:t>pull </a:t>
            </a:r>
            <a:r>
              <a:rPr lang="sl-SI" sz="1600" dirty="0" smtClean="0"/>
              <a:t>princip)</a:t>
            </a:r>
          </a:p>
          <a:p>
            <a:pPr lvl="2"/>
            <a:r>
              <a:rPr lang="sl-SI" sz="1700" i="1" dirty="0" smtClean="0"/>
              <a:t>dense-mode</a:t>
            </a:r>
            <a:r>
              <a:rPr lang="sl-SI" sz="1700" dirty="0" smtClean="0"/>
              <a:t>: razpošiljane pakete razpošljemo po vsem omrežju, usmerjevalniki se odjavljajo, če so nepotrebni (</a:t>
            </a:r>
            <a:r>
              <a:rPr lang="sl-SI" sz="1700" i="1" dirty="0" smtClean="0"/>
              <a:t>push</a:t>
            </a:r>
            <a:r>
              <a:rPr lang="sl-SI" sz="1700" dirty="0" smtClean="0"/>
              <a:t> princip). Tu dva načina:</a:t>
            </a:r>
            <a:endParaRPr lang="sl-SI" sz="1700" dirty="0" smtClean="0"/>
          </a:p>
          <a:p>
            <a:pPr lvl="3"/>
            <a:r>
              <a:rPr lang="sl-SI" sz="1500" dirty="0" smtClean="0"/>
              <a:t>oddaja in odreži (</a:t>
            </a:r>
            <a:r>
              <a:rPr lang="sl-SI" sz="1500" i="1" dirty="0" smtClean="0"/>
              <a:t>broadcast </a:t>
            </a:r>
            <a:r>
              <a:rPr lang="sl-SI" sz="1500" i="1" dirty="0" smtClean="0"/>
              <a:t>and </a:t>
            </a:r>
            <a:r>
              <a:rPr lang="sl-SI" sz="1500" i="1" dirty="0" smtClean="0"/>
              <a:t>prune</a:t>
            </a:r>
            <a:r>
              <a:rPr lang="sl-SI" sz="1500" dirty="0" smtClean="0"/>
              <a:t>): uporaba </a:t>
            </a:r>
            <a:r>
              <a:rPr lang="sl-SI" sz="1500" i="1" dirty="0" smtClean="0"/>
              <a:t>prune</a:t>
            </a:r>
            <a:r>
              <a:rPr lang="sl-SI" sz="1500" dirty="0" smtClean="0"/>
              <a:t> in </a:t>
            </a:r>
            <a:r>
              <a:rPr lang="sl-SI" sz="1500" i="1" dirty="0" smtClean="0"/>
              <a:t>graft</a:t>
            </a:r>
            <a:r>
              <a:rPr lang="sl-SI" sz="1500" dirty="0" smtClean="0"/>
              <a:t> </a:t>
            </a:r>
            <a:r>
              <a:rPr lang="sl-SI" sz="1500" dirty="0" smtClean="0"/>
              <a:t>sporočil; </a:t>
            </a:r>
            <a:r>
              <a:rPr lang="sl-SI" sz="1500" dirty="0" smtClean="0"/>
              <a:t>struktura se občasno reinicializira</a:t>
            </a:r>
            <a:endParaRPr lang="sl-SI" sz="1500" dirty="0" smtClean="0"/>
          </a:p>
          <a:p>
            <a:pPr lvl="3"/>
            <a:r>
              <a:rPr lang="sl-SI" sz="1500" dirty="0" smtClean="0"/>
              <a:t>domenska (</a:t>
            </a:r>
            <a:r>
              <a:rPr lang="sl-SI" sz="1500" i="1" dirty="0" smtClean="0"/>
              <a:t>domain</a:t>
            </a:r>
            <a:r>
              <a:rPr lang="sl-SI" sz="1500" i="1" dirty="0" smtClean="0"/>
              <a:t>-</a:t>
            </a:r>
            <a:r>
              <a:rPr lang="sl-SI" sz="1500" i="1" dirty="0" smtClean="0"/>
              <a:t>wide</a:t>
            </a:r>
            <a:r>
              <a:rPr lang="sl-SI" sz="1500" dirty="0" smtClean="0"/>
              <a:t>) poročila: usmerjevalniki </a:t>
            </a:r>
            <a:r>
              <a:rPr lang="sl-SI" sz="1500" dirty="0" smtClean="0"/>
              <a:t>z</a:t>
            </a:r>
            <a:r>
              <a:rPr lang="sl-SI" sz="1500" dirty="0" smtClean="0"/>
              <a:t> oddajanjem prijavljajo </a:t>
            </a:r>
            <a:r>
              <a:rPr lang="sl-SI" sz="1500" dirty="0" smtClean="0"/>
              <a:t>odjemalce na </a:t>
            </a:r>
            <a:r>
              <a:rPr lang="sl-SI" sz="1500" dirty="0" smtClean="0"/>
              <a:t>promet</a:t>
            </a:r>
          </a:p>
          <a:p>
            <a:pPr lvl="3">
              <a:buNone/>
            </a:pPr>
            <a:endParaRPr lang="sl-SI" dirty="0" smtClean="0"/>
          </a:p>
          <a:p>
            <a:pPr marL="850392" lvl="1" indent="-457200">
              <a:buFont typeface="+mj-lt"/>
              <a:buAutoNum type="arabicPeriod"/>
            </a:pPr>
            <a:r>
              <a:rPr lang="sl-SI" dirty="0" smtClean="0"/>
              <a:t>intra (znotraj domene) / interdomain (med domenami)</a:t>
            </a:r>
          </a:p>
          <a:p>
            <a:pPr lvl="1"/>
            <a:endParaRPr lang="sl-SI" sz="1800" dirty="0" smtClean="0"/>
          </a:p>
          <a:p>
            <a:pPr lvl="1"/>
            <a:endParaRPr lang="sl-SI" sz="1800" dirty="0" smtClean="0"/>
          </a:p>
          <a:p>
            <a:pPr lvl="1"/>
            <a:endParaRPr lang="sl-SI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F11A-9AF4-43BA-8944-6FBCB8994D45}" type="slidenum">
              <a:rPr lang="sl-SI" smtClean="0"/>
              <a:pPr/>
              <a:t>31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Usmerjevalni protokoli</a:t>
            </a:r>
            <a:endParaRPr lang="sl-SI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2852936"/>
          <a:ext cx="8291264" cy="2735758"/>
        </p:xfrm>
        <a:graphic>
          <a:graphicData uri="http://schemas.openxmlformats.org/drawingml/2006/table">
            <a:tbl>
              <a:tblPr firstRow="1" firstCol="1" bandRow="1">
                <a:tableStyleId>{85BE263C-DBD7-4A20-BB59-AAB30ACAA65A}</a:tableStyleId>
              </a:tblPr>
              <a:tblGrid>
                <a:gridCol w="1536088"/>
                <a:gridCol w="2034203"/>
                <a:gridCol w="1816253"/>
                <a:gridCol w="2904720"/>
              </a:tblGrid>
              <a:tr h="403890">
                <a:tc>
                  <a:txBody>
                    <a:bodyPr/>
                    <a:lstStyle/>
                    <a:p>
                      <a:pPr algn="l"/>
                      <a:r>
                        <a:rPr lang="sl-SI" dirty="0" smtClean="0">
                          <a:latin typeface="+mj-lt"/>
                        </a:rPr>
                        <a:t>Protokol</a:t>
                      </a:r>
                      <a:endParaRPr lang="sl-SI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>
                          <a:latin typeface="+mj-lt"/>
                        </a:rPr>
                        <a:t>Način delovanja</a:t>
                      </a:r>
                      <a:endParaRPr lang="sl-SI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>
                          <a:latin typeface="+mj-lt"/>
                        </a:rPr>
                        <a:t>vrsta drevesa</a:t>
                      </a:r>
                      <a:endParaRPr lang="sl-SI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>
                          <a:latin typeface="+mj-lt"/>
                        </a:rPr>
                        <a:t>Vrsta</a:t>
                      </a:r>
                      <a:endParaRPr lang="sl-SI" dirty="0">
                        <a:latin typeface="+mj-lt"/>
                      </a:endParaRPr>
                    </a:p>
                  </a:txBody>
                  <a:tcPr/>
                </a:tc>
              </a:tr>
              <a:tr h="403890">
                <a:tc>
                  <a:txBody>
                    <a:bodyPr/>
                    <a:lstStyle/>
                    <a:p>
                      <a:pPr algn="l"/>
                      <a:r>
                        <a:rPr lang="sl-SI" dirty="0" smtClean="0">
                          <a:latin typeface="+mj-lt"/>
                        </a:rPr>
                        <a:t>PIM-SM</a:t>
                      </a:r>
                      <a:endParaRPr lang="sl-SI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>
                          <a:latin typeface="+mj-lt"/>
                        </a:rPr>
                        <a:t>sparse</a:t>
                      </a:r>
                      <a:endParaRPr lang="sl-SI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>
                          <a:latin typeface="+mj-lt"/>
                        </a:rPr>
                        <a:t>skupno</a:t>
                      </a:r>
                      <a:endParaRPr lang="sl-SI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>
                          <a:latin typeface="+mj-lt"/>
                        </a:rPr>
                        <a:t>znotraj in med domenami</a:t>
                      </a:r>
                      <a:endParaRPr lang="sl-SI" dirty="0">
                        <a:latin typeface="+mj-lt"/>
                      </a:endParaRPr>
                    </a:p>
                  </a:txBody>
                  <a:tcPr/>
                </a:tc>
              </a:tr>
              <a:tr h="234000">
                <a:tc>
                  <a:txBody>
                    <a:bodyPr/>
                    <a:lstStyle/>
                    <a:p>
                      <a:pPr algn="l"/>
                      <a:r>
                        <a:rPr lang="sl-SI" dirty="0" smtClean="0">
                          <a:latin typeface="+mj-lt"/>
                        </a:rPr>
                        <a:t>PIM-DM</a:t>
                      </a:r>
                      <a:endParaRPr lang="sl-SI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>
                          <a:latin typeface="+mj-lt"/>
                        </a:rPr>
                        <a:t>dense</a:t>
                      </a:r>
                      <a:endParaRPr lang="sl-SI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>
                          <a:latin typeface="+mj-lt"/>
                        </a:rPr>
                        <a:t>posamezno</a:t>
                      </a:r>
                      <a:endParaRPr lang="sl-SI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>
                          <a:latin typeface="+mj-lt"/>
                        </a:rPr>
                        <a:t>znotraj domen</a:t>
                      </a:r>
                      <a:endParaRPr lang="sl-SI" dirty="0">
                        <a:latin typeface="+mj-lt"/>
                      </a:endParaRPr>
                    </a:p>
                  </a:txBody>
                  <a:tcPr/>
                </a:tc>
              </a:tr>
              <a:tr h="410090">
                <a:tc>
                  <a:txBody>
                    <a:bodyPr/>
                    <a:lstStyle/>
                    <a:p>
                      <a:pPr algn="l"/>
                      <a:r>
                        <a:rPr lang="sl-SI" dirty="0" smtClean="0">
                          <a:latin typeface="+mj-lt"/>
                        </a:rPr>
                        <a:t>CBT</a:t>
                      </a:r>
                      <a:endParaRPr lang="sl-SI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>
                          <a:latin typeface="+mj-lt"/>
                        </a:rPr>
                        <a:t>sparse</a:t>
                      </a:r>
                      <a:endParaRPr lang="sl-SI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dirty="0" smtClean="0">
                          <a:latin typeface="+mj-lt"/>
                        </a:rPr>
                        <a:t>skupno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dirty="0" smtClean="0">
                          <a:latin typeface="+mj-lt"/>
                        </a:rPr>
                        <a:t>znotraj in med domenami</a:t>
                      </a:r>
                      <a:endParaRPr lang="sl-SI" dirty="0">
                        <a:latin typeface="+mj-lt"/>
                      </a:endParaRPr>
                    </a:p>
                  </a:txBody>
                  <a:tcPr/>
                </a:tc>
              </a:tr>
              <a:tr h="234000">
                <a:tc>
                  <a:txBody>
                    <a:bodyPr/>
                    <a:lstStyle/>
                    <a:p>
                      <a:pPr algn="l"/>
                      <a:r>
                        <a:rPr lang="sl-SI" dirty="0" smtClean="0">
                          <a:latin typeface="+mj-lt"/>
                        </a:rPr>
                        <a:t>MOSPF</a:t>
                      </a:r>
                      <a:endParaRPr lang="sl-SI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>
                          <a:latin typeface="+mj-lt"/>
                        </a:rPr>
                        <a:t>dense</a:t>
                      </a:r>
                      <a:endParaRPr lang="sl-SI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>
                          <a:latin typeface="+mj-lt"/>
                        </a:rPr>
                        <a:t>posamezno</a:t>
                      </a:r>
                      <a:endParaRPr lang="sl-SI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mtClean="0">
                          <a:latin typeface="+mj-lt"/>
                        </a:rPr>
                        <a:t>znotraj domen</a:t>
                      </a:r>
                      <a:endParaRPr lang="sl-SI" dirty="0">
                        <a:latin typeface="+mj-lt"/>
                      </a:endParaRPr>
                    </a:p>
                  </a:txBody>
                  <a:tcPr/>
                </a:tc>
              </a:tr>
              <a:tr h="234000">
                <a:tc>
                  <a:txBody>
                    <a:bodyPr/>
                    <a:lstStyle/>
                    <a:p>
                      <a:pPr algn="l"/>
                      <a:r>
                        <a:rPr lang="sl-SI" dirty="0" smtClean="0">
                          <a:latin typeface="+mj-lt"/>
                        </a:rPr>
                        <a:t>BGMP</a:t>
                      </a:r>
                      <a:endParaRPr lang="sl-SI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>
                          <a:latin typeface="+mj-lt"/>
                        </a:rPr>
                        <a:t>dense</a:t>
                      </a:r>
                      <a:endParaRPr lang="sl-SI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>
                          <a:latin typeface="+mj-lt"/>
                        </a:rPr>
                        <a:t>posamezno</a:t>
                      </a:r>
                      <a:endParaRPr lang="sl-SI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>
                          <a:latin typeface="+mj-lt"/>
                        </a:rPr>
                        <a:t>znotraj domen</a:t>
                      </a:r>
                      <a:endParaRPr lang="sl-SI" dirty="0">
                        <a:latin typeface="+mj-lt"/>
                      </a:endParaRPr>
                    </a:p>
                  </a:txBody>
                  <a:tcPr/>
                </a:tc>
              </a:tr>
              <a:tr h="420608">
                <a:tc>
                  <a:txBody>
                    <a:bodyPr/>
                    <a:lstStyle/>
                    <a:p>
                      <a:pPr algn="l"/>
                      <a:r>
                        <a:rPr lang="sl-SI" dirty="0" smtClean="0">
                          <a:latin typeface="+mj-lt"/>
                        </a:rPr>
                        <a:t>DVMRP</a:t>
                      </a:r>
                      <a:endParaRPr lang="sl-SI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>
                          <a:latin typeface="+mj-lt"/>
                        </a:rPr>
                        <a:t>dense</a:t>
                      </a:r>
                      <a:endParaRPr lang="sl-SI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>
                          <a:latin typeface="+mj-lt"/>
                        </a:rPr>
                        <a:t>posamezno</a:t>
                      </a:r>
                      <a:endParaRPr lang="sl-SI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dirty="0" smtClean="0">
                          <a:latin typeface="+mj-lt"/>
                        </a:rPr>
                        <a:t>znotraj in med domenami</a:t>
                      </a:r>
                      <a:endParaRPr lang="sl-SI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685528"/>
            <a:ext cx="8229600" cy="476780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sl-SI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obstaja povezava med načinom delovanja in vrsto drevesa, ki ga protokol gradi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sl-SI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F11A-9AF4-43BA-8944-6FBCB8994D45}" type="slidenum">
              <a:rPr lang="sl-SI" smtClean="0"/>
              <a:pPr/>
              <a:t>32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PIM-SM </a:t>
            </a:r>
            <a:r>
              <a:rPr lang="sl-SI" sz="2000" dirty="0" smtClean="0"/>
              <a:t>(</a:t>
            </a:r>
            <a:r>
              <a:rPr lang="sl-SI" sz="2000" i="1" dirty="0" smtClean="0"/>
              <a:t>Protocol Independent Multicast - Sparse Mode</a:t>
            </a:r>
            <a:r>
              <a:rPr lang="sl-SI" sz="2000" dirty="0" smtClean="0"/>
              <a:t>)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2400" dirty="0" smtClean="0"/>
              <a:t>PIM-DM: dense-mode, posamezno drevo</a:t>
            </a:r>
          </a:p>
          <a:p>
            <a:r>
              <a:rPr lang="sl-SI" sz="2400" dirty="0" smtClean="0"/>
              <a:t>PIM-SM: sparse-mode, skupno drevo, včasih posamezno</a:t>
            </a:r>
          </a:p>
          <a:p>
            <a:pPr lvl="2"/>
            <a:r>
              <a:rPr lang="sl-SI" sz="19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izziv: preberi RFC </a:t>
            </a:r>
            <a:r>
              <a:rPr lang="en-US" sz="19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4601</a:t>
            </a:r>
            <a:r>
              <a:rPr lang="sl-SI" sz="19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in ga preuči</a:t>
            </a:r>
          </a:p>
          <a:p>
            <a:endParaRPr lang="sl-SI" sz="2400" dirty="0" smtClean="0"/>
          </a:p>
          <a:p>
            <a:r>
              <a:rPr lang="sl-SI" sz="2400" dirty="0" smtClean="0"/>
              <a:t>protokola PIM-SM in PIM-DM sta primerna za usmerjevalnike, ki že izvajajo unicast usmerjanje. Sta neodvisna od unicast protokola</a:t>
            </a:r>
          </a:p>
          <a:p>
            <a:r>
              <a:rPr lang="sl-SI" sz="2400" dirty="0" smtClean="0"/>
              <a:t>sporočila uporabljajo IP mrežni protokol s številko protokola protokola 103</a:t>
            </a:r>
          </a:p>
          <a:p>
            <a:r>
              <a:rPr lang="sl-SI" sz="2400" dirty="0" smtClean="0"/>
              <a:t>sporočila med usmerjevalniki so </a:t>
            </a:r>
            <a:r>
              <a:rPr lang="sl-SI" sz="2400" i="1" dirty="0" smtClean="0"/>
              <a:t>unicast</a:t>
            </a:r>
            <a:r>
              <a:rPr lang="sl-SI" sz="2400" dirty="0" smtClean="0"/>
              <a:t> ali </a:t>
            </a:r>
            <a:r>
              <a:rPr lang="sl-SI" sz="2400" i="1" dirty="0" smtClean="0"/>
              <a:t>multicast</a:t>
            </a:r>
            <a:r>
              <a:rPr lang="sl-SI" sz="2400" dirty="0" smtClean="0"/>
              <a:t> na naslov 224.0.0.13 (vsi PIM usmerjevalniki)</a:t>
            </a:r>
            <a:endParaRPr lang="sl-SI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F11A-9AF4-43BA-8944-6FBCB8994D45}" type="slidenum">
              <a:rPr lang="sl-SI" smtClean="0"/>
              <a:pPr/>
              <a:t>33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Delovanje PIM-SM</a:t>
            </a:r>
            <a:endParaRPr lang="sl-SI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14066"/>
          <a:ext cx="8363272" cy="4767262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F11A-9AF4-43BA-8944-6FBCB8994D45}" type="slidenum">
              <a:rPr lang="sl-SI" smtClean="0"/>
              <a:pPr/>
              <a:t>34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l-SI" sz="2800" b="1" dirty="0" smtClean="0"/>
              <a:t>Oblika paketa - vsebina glave</a:t>
            </a:r>
            <a:endParaRPr lang="sl-SI" sz="28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85528"/>
            <a:ext cx="8229600" cy="4767808"/>
          </a:xfrm>
        </p:spPr>
        <p:txBody>
          <a:bodyPr>
            <a:normAutofit/>
          </a:bodyPr>
          <a:lstStyle/>
          <a:p>
            <a:r>
              <a:rPr lang="sl-SI" sz="2000" dirty="0" smtClean="0"/>
              <a:t>Glava dolga 32 bitov</a:t>
            </a:r>
          </a:p>
          <a:p>
            <a:r>
              <a:rPr lang="sl-SI" sz="2000" dirty="0" smtClean="0"/>
              <a:t>version = 2</a:t>
            </a:r>
          </a:p>
          <a:p>
            <a:r>
              <a:rPr lang="sl-SI" sz="2000" dirty="0" smtClean="0"/>
              <a:t>tip:	</a:t>
            </a:r>
          </a:p>
        </p:txBody>
      </p:sp>
      <p:sp>
        <p:nvSpPr>
          <p:cNvPr id="5" name="Rectangle 4"/>
          <p:cNvSpPr/>
          <p:nvPr/>
        </p:nvSpPr>
        <p:spPr>
          <a:xfrm>
            <a:off x="4950148" y="3016951"/>
            <a:ext cx="3572767" cy="52347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pic>
        <p:nvPicPr>
          <p:cNvPr id="254978" name="Picture 2" descr="graphics/12fig12.gi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32040" y="2628336"/>
            <a:ext cx="3610372" cy="3104920"/>
          </a:xfrm>
          <a:prstGeom prst="rect">
            <a:avLst/>
          </a:prstGeom>
          <a:noFill/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115616" y="2996952"/>
          <a:ext cx="2880320" cy="26517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1584176"/>
              </a:tblGrid>
              <a:tr h="218660">
                <a:tc>
                  <a:txBody>
                    <a:bodyPr/>
                    <a:lstStyle/>
                    <a:p>
                      <a:pPr algn="ctr"/>
                      <a:r>
                        <a:rPr lang="sl-SI" sz="1400" dirty="0" smtClean="0">
                          <a:latin typeface="+mj-lt"/>
                        </a:rPr>
                        <a:t>vrednost</a:t>
                      </a:r>
                      <a:endParaRPr lang="sl-SI" sz="14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 smtClean="0">
                          <a:latin typeface="+mj-lt"/>
                        </a:rPr>
                        <a:t>pomen</a:t>
                      </a:r>
                      <a:endParaRPr lang="sl-SI" sz="1400" dirty="0">
                        <a:latin typeface="+mj-lt"/>
                      </a:endParaRPr>
                    </a:p>
                  </a:txBody>
                  <a:tcPr anchor="ctr"/>
                </a:tc>
              </a:tr>
              <a:tr h="218660">
                <a:tc>
                  <a:txBody>
                    <a:bodyPr/>
                    <a:lstStyle/>
                    <a:p>
                      <a:pPr algn="ctr"/>
                      <a:r>
                        <a:rPr lang="sl-SI" sz="1400" dirty="0" smtClean="0">
                          <a:latin typeface="+mj-lt"/>
                        </a:rPr>
                        <a:t>0</a:t>
                      </a:r>
                      <a:endParaRPr lang="sl-SI" sz="14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 smtClean="0">
                          <a:latin typeface="+mj-lt"/>
                        </a:rPr>
                        <a:t>hello</a:t>
                      </a:r>
                      <a:endParaRPr lang="sl-SI" sz="1400" dirty="0">
                        <a:latin typeface="+mj-lt"/>
                      </a:endParaRPr>
                    </a:p>
                  </a:txBody>
                  <a:tcPr anchor="ctr"/>
                </a:tc>
              </a:tr>
              <a:tr h="218660">
                <a:tc>
                  <a:txBody>
                    <a:bodyPr/>
                    <a:lstStyle/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 smtClean="0">
                          <a:latin typeface="+mj-lt"/>
                        </a:rPr>
                        <a:t>register</a:t>
                      </a:r>
                      <a:endParaRPr lang="sl-SI" sz="1400" dirty="0">
                        <a:latin typeface="+mj-lt"/>
                      </a:endParaRPr>
                    </a:p>
                  </a:txBody>
                  <a:tcPr anchor="ctr"/>
                </a:tc>
              </a:tr>
              <a:tr h="218660">
                <a:tc>
                  <a:txBody>
                    <a:bodyPr/>
                    <a:lstStyle/>
                    <a:p>
                      <a:pPr algn="ctr"/>
                      <a:r>
                        <a:rPr lang="sl-SI" sz="1400" dirty="0" smtClean="0">
                          <a:latin typeface="+mj-lt"/>
                        </a:rPr>
                        <a:t>2</a:t>
                      </a:r>
                      <a:endParaRPr lang="sl-SI" sz="14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 smtClean="0">
                          <a:latin typeface="+mj-lt"/>
                        </a:rPr>
                        <a:t>register stop</a:t>
                      </a:r>
                      <a:endParaRPr lang="sl-SI" sz="1400" dirty="0">
                        <a:latin typeface="+mj-lt"/>
                      </a:endParaRPr>
                    </a:p>
                  </a:txBody>
                  <a:tcPr anchor="ctr"/>
                </a:tc>
              </a:tr>
              <a:tr h="218660">
                <a:tc>
                  <a:txBody>
                    <a:bodyPr/>
                    <a:lstStyle/>
                    <a:p>
                      <a:pPr algn="ctr"/>
                      <a:r>
                        <a:rPr lang="sl-SI" sz="1400" dirty="0" smtClean="0">
                          <a:latin typeface="+mj-lt"/>
                        </a:rPr>
                        <a:t>3</a:t>
                      </a:r>
                      <a:endParaRPr lang="sl-SI" sz="14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 smtClean="0">
                          <a:latin typeface="+mj-lt"/>
                        </a:rPr>
                        <a:t>join/prune</a:t>
                      </a:r>
                      <a:endParaRPr lang="sl-SI" sz="1400" dirty="0">
                        <a:latin typeface="+mj-lt"/>
                      </a:endParaRPr>
                    </a:p>
                  </a:txBody>
                  <a:tcPr anchor="ctr"/>
                </a:tc>
              </a:tr>
              <a:tr h="218660">
                <a:tc>
                  <a:txBody>
                    <a:bodyPr/>
                    <a:lstStyle/>
                    <a:p>
                      <a:pPr algn="ctr"/>
                      <a:r>
                        <a:rPr lang="sl-SI" sz="1400" dirty="0" smtClean="0">
                          <a:latin typeface="+mj-lt"/>
                        </a:rPr>
                        <a:t>4</a:t>
                      </a:r>
                      <a:endParaRPr lang="sl-SI" sz="14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 smtClean="0">
                          <a:latin typeface="+mj-lt"/>
                        </a:rPr>
                        <a:t>bootstrap</a:t>
                      </a:r>
                      <a:endParaRPr lang="sl-SI" sz="1400" dirty="0">
                        <a:latin typeface="+mj-lt"/>
                      </a:endParaRPr>
                    </a:p>
                  </a:txBody>
                  <a:tcPr anchor="ctr"/>
                </a:tc>
              </a:tr>
              <a:tr h="218660">
                <a:tc>
                  <a:txBody>
                    <a:bodyPr/>
                    <a:lstStyle/>
                    <a:p>
                      <a:pPr algn="ctr"/>
                      <a:r>
                        <a:rPr lang="sl-SI" sz="1400" dirty="0" smtClean="0">
                          <a:latin typeface="+mj-lt"/>
                        </a:rPr>
                        <a:t>5</a:t>
                      </a:r>
                      <a:endParaRPr lang="sl-SI" sz="14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 smtClean="0">
                          <a:latin typeface="+mj-lt"/>
                        </a:rPr>
                        <a:t>assert</a:t>
                      </a:r>
                      <a:endParaRPr lang="sl-SI" sz="1400" dirty="0">
                        <a:latin typeface="+mj-lt"/>
                      </a:endParaRPr>
                    </a:p>
                  </a:txBody>
                  <a:tcPr anchor="ctr"/>
                </a:tc>
              </a:tr>
              <a:tr h="269581">
                <a:tc>
                  <a:txBody>
                    <a:bodyPr/>
                    <a:lstStyle/>
                    <a:p>
                      <a:pPr algn="ctr"/>
                      <a:r>
                        <a:rPr lang="sl-SI" sz="1400" dirty="0" smtClean="0">
                          <a:latin typeface="+mj-lt"/>
                        </a:rPr>
                        <a:t>6</a:t>
                      </a:r>
                      <a:endParaRPr lang="sl-SI" sz="14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 smtClean="0">
                          <a:latin typeface="+mj-lt"/>
                        </a:rPr>
                        <a:t>candidate-rp-advertisement</a:t>
                      </a:r>
                      <a:endParaRPr lang="sl-SI" sz="1400" dirty="0">
                        <a:latin typeface="+mj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156176" y="2996952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6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GLAVA</a:t>
            </a:r>
            <a:endParaRPr lang="sl-SI" sz="36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80112" y="4028871"/>
            <a:ext cx="2520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36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paket tipa HELLO</a:t>
            </a:r>
            <a:endParaRPr lang="sl-SI" sz="36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F11A-9AF4-43BA-8944-6FBCB8994D45}" type="slidenum">
              <a:rPr lang="sl-SI" smtClean="0"/>
              <a:pPr/>
              <a:t>35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l-SI" sz="3200" dirty="0" smtClean="0"/>
              <a:t>Oblika paketa PIM-SM - paket HELLO</a:t>
            </a:r>
            <a:endParaRPr lang="sl-SI" sz="3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9544"/>
            <a:ext cx="8229600" cy="4767808"/>
          </a:xfrm>
        </p:spPr>
        <p:txBody>
          <a:bodyPr>
            <a:normAutofit/>
          </a:bodyPr>
          <a:lstStyle/>
          <a:p>
            <a:r>
              <a:rPr lang="sl-SI" sz="2000" dirty="0" smtClean="0"/>
              <a:t>namenjen vzdrževanju povezav med usmerjevalniki</a:t>
            </a:r>
          </a:p>
          <a:p>
            <a:r>
              <a:rPr lang="sl-SI" sz="2000" dirty="0" smtClean="0"/>
              <a:t>v primeru, da se izbrani usmerjevalnik za pošiljanje</a:t>
            </a:r>
            <a:r>
              <a:rPr lang="sl-SI" sz="2000" dirty="0" smtClean="0"/>
              <a:t> razpošiljevalnega prometa </a:t>
            </a:r>
            <a:r>
              <a:rPr lang="sl-SI" sz="2000" dirty="0" smtClean="0"/>
              <a:t>ne odzove, se izbere drugi</a:t>
            </a:r>
          </a:p>
          <a:p>
            <a:r>
              <a:rPr lang="sl-SI" sz="2000" dirty="0" smtClean="0"/>
              <a:t>paket vsebuje množico TLV vrednosti,</a:t>
            </a:r>
            <a:br>
              <a:rPr lang="sl-SI" sz="2000" dirty="0" smtClean="0"/>
            </a:br>
            <a:r>
              <a:rPr lang="sl-SI" sz="2000" dirty="0" smtClean="0"/>
              <a:t>kot so npr. potek časa, v katerem je</a:t>
            </a:r>
            <a:br>
              <a:rPr lang="sl-SI" sz="2000" dirty="0" smtClean="0"/>
            </a:br>
            <a:r>
              <a:rPr lang="sl-SI" sz="2000" dirty="0" smtClean="0"/>
              <a:t>pričakovan odgovor</a:t>
            </a:r>
          </a:p>
        </p:txBody>
      </p:sp>
      <p:sp>
        <p:nvSpPr>
          <p:cNvPr id="5" name="Rectangle 4"/>
          <p:cNvSpPr/>
          <p:nvPr/>
        </p:nvSpPr>
        <p:spPr>
          <a:xfrm>
            <a:off x="5228208" y="4062282"/>
            <a:ext cx="3572767" cy="216277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pic>
        <p:nvPicPr>
          <p:cNvPr id="254978" name="Picture 2" descr="graphics/12fig12.gi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0100" y="3140968"/>
            <a:ext cx="3610372" cy="3104920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F11A-9AF4-43BA-8944-6FBCB8994D45}" type="slidenum">
              <a:rPr lang="sl-SI" smtClean="0"/>
              <a:pPr/>
              <a:t>36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4922068" y="5196805"/>
            <a:ext cx="4080892" cy="12184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8" name="Rectangle 7"/>
          <p:cNvSpPr/>
          <p:nvPr/>
        </p:nvSpPr>
        <p:spPr>
          <a:xfrm>
            <a:off x="4912543" y="2752353"/>
            <a:ext cx="4061842" cy="12184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435280" cy="722344"/>
          </a:xfrm>
        </p:spPr>
        <p:txBody>
          <a:bodyPr>
            <a:noAutofit/>
          </a:bodyPr>
          <a:lstStyle/>
          <a:p>
            <a:r>
              <a:rPr lang="sl-SI" sz="2800" dirty="0" smtClean="0"/>
              <a:t>Oblika paketa PIM-SM - paket REGISTER in REGISTER-STOP</a:t>
            </a:r>
            <a:endParaRPr lang="sl-SI" sz="28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4114800" cy="4767808"/>
          </a:xfrm>
        </p:spPr>
        <p:txBody>
          <a:bodyPr>
            <a:normAutofit lnSpcReduction="10000"/>
          </a:bodyPr>
          <a:lstStyle/>
          <a:p>
            <a:r>
              <a:rPr lang="sl-SI" sz="2000" dirty="0" smtClean="0"/>
              <a:t>sporočilo REGISTER nosi vsebino</a:t>
            </a:r>
            <a:r>
              <a:rPr lang="sl-SI" sz="2000" dirty="0" smtClean="0"/>
              <a:t> razpošiljevalnega sporočila </a:t>
            </a:r>
            <a:r>
              <a:rPr lang="sl-SI" sz="2000" dirty="0" smtClean="0"/>
              <a:t>do</a:t>
            </a:r>
            <a:r>
              <a:rPr lang="sl-SI" sz="2000" dirty="0" smtClean="0"/>
              <a:t> osrednjega usmerjevalnika </a:t>
            </a:r>
            <a:r>
              <a:rPr lang="sl-SI" sz="2000" dirty="0" smtClean="0"/>
              <a:t>(</a:t>
            </a:r>
            <a:r>
              <a:rPr lang="sl-SI" sz="2000" i="1" dirty="0" smtClean="0"/>
              <a:t>unicast</a:t>
            </a:r>
            <a:r>
              <a:rPr lang="sl-SI" sz="2000" dirty="0" smtClean="0"/>
              <a:t>)</a:t>
            </a:r>
          </a:p>
          <a:p>
            <a:pPr lvl="1"/>
            <a:r>
              <a:rPr lang="sl-SI" sz="1600" dirty="0" smtClean="0"/>
              <a:t>B (</a:t>
            </a:r>
            <a:r>
              <a:rPr lang="sl-SI" sz="1600" i="1" dirty="0" smtClean="0"/>
              <a:t>border router</a:t>
            </a:r>
            <a:r>
              <a:rPr lang="sl-SI" sz="1600" dirty="0" smtClean="0"/>
              <a:t>) - sporočilo prišlo usm., ki je neposredno povezan z vmesnikom,</a:t>
            </a:r>
          </a:p>
          <a:p>
            <a:pPr lvl="1"/>
            <a:r>
              <a:rPr lang="sl-SI" sz="1600" dirty="0" smtClean="0"/>
              <a:t>N (</a:t>
            </a:r>
            <a:r>
              <a:rPr lang="sl-SI" sz="1600" i="1" dirty="0" smtClean="0"/>
              <a:t>null</a:t>
            </a:r>
            <a:r>
              <a:rPr lang="sl-SI" sz="1600" dirty="0" smtClean="0"/>
              <a:t>) - paket je prazen, za vzpostavitev povezanosti</a:t>
            </a:r>
          </a:p>
          <a:p>
            <a:endParaRPr lang="sl-SI" sz="2000" dirty="0" smtClean="0"/>
          </a:p>
          <a:p>
            <a:r>
              <a:rPr lang="sl-SI" sz="2000" dirty="0" smtClean="0"/>
              <a:t>sporočilo REGISTER STOP pošlje</a:t>
            </a:r>
            <a:r>
              <a:rPr lang="sl-SI" sz="2000" dirty="0" smtClean="0"/>
              <a:t> osrednji </a:t>
            </a:r>
            <a:r>
              <a:rPr lang="sl-SI" sz="2000" dirty="0" smtClean="0"/>
              <a:t>usmerjevalnik izbranemu usmerjevalniku, z njim sporoči naj ne pošilja sporočil (prejemnikov ni / sporočila dobiva že od drugje)</a:t>
            </a:r>
            <a:endParaRPr lang="sl-SI" sz="2000" dirty="0"/>
          </a:p>
        </p:txBody>
      </p:sp>
      <p:pic>
        <p:nvPicPr>
          <p:cNvPr id="259074" name="Picture 2" descr="graphics/12fig13.gi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03018" y="1700808"/>
            <a:ext cx="4114428" cy="2295852"/>
          </a:xfrm>
          <a:prstGeom prst="rect">
            <a:avLst/>
          </a:prstGeom>
          <a:noFill/>
        </p:spPr>
      </p:pic>
      <p:pic>
        <p:nvPicPr>
          <p:cNvPr id="259076" name="Picture 4" descr="graphics/12fig14.gif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8349"/>
          <a:stretch>
            <a:fillRect/>
          </a:stretch>
        </p:blipFill>
        <p:spPr bwMode="auto">
          <a:xfrm>
            <a:off x="4905644" y="4530798"/>
            <a:ext cx="4130852" cy="1922538"/>
          </a:xfrm>
          <a:prstGeom prst="rect">
            <a:avLst/>
          </a:prstGeom>
          <a:noFill/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F11A-9AF4-43BA-8944-6FBCB8994D45}" type="slidenum">
              <a:rPr lang="sl-SI" smtClean="0"/>
              <a:pPr/>
              <a:t>37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l-SI" sz="2800" dirty="0" smtClean="0"/>
              <a:t>Oblika paketa PIM-SM - JOIN/PRUNE</a:t>
            </a:r>
            <a:endParaRPr lang="sl-SI" sz="28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5842992" cy="4551784"/>
          </a:xfrm>
        </p:spPr>
        <p:txBody>
          <a:bodyPr>
            <a:normAutofit/>
          </a:bodyPr>
          <a:lstStyle/>
          <a:p>
            <a:r>
              <a:rPr lang="sl-SI" sz="2400" dirty="0" smtClean="0">
                <a:latin typeface="+mj-lt"/>
              </a:rPr>
              <a:t>omogoča prejemniku, da se prijavi/odjavi od prejemanja</a:t>
            </a:r>
            <a:r>
              <a:rPr lang="sl-SI" sz="2400" dirty="0" smtClean="0">
                <a:latin typeface="+mj-lt"/>
              </a:rPr>
              <a:t> razpošiljevalnega prometa</a:t>
            </a:r>
            <a:endParaRPr lang="sl-SI" sz="2400" dirty="0" smtClean="0">
              <a:latin typeface="+mj-lt"/>
            </a:endParaRPr>
          </a:p>
          <a:p>
            <a:endParaRPr lang="sl-SI" sz="2400" dirty="0" smtClean="0">
              <a:latin typeface="+mj-lt"/>
            </a:endParaRPr>
          </a:p>
          <a:p>
            <a:r>
              <a:rPr lang="sl-SI" sz="2400" dirty="0" smtClean="0">
                <a:latin typeface="+mj-lt"/>
              </a:rPr>
              <a:t>PIM-SM ima </a:t>
            </a:r>
            <a:r>
              <a:rPr lang="sl-SI" sz="2400" i="1" dirty="0" smtClean="0">
                <a:latin typeface="+mj-lt"/>
              </a:rPr>
              <a:t>Number of Pruned sources</a:t>
            </a:r>
            <a:r>
              <a:rPr lang="sl-SI" sz="2400" dirty="0" smtClean="0">
                <a:latin typeface="+mj-lt"/>
              </a:rPr>
              <a:t> enak 0 (ker uporablja skupno drevo)</a:t>
            </a:r>
          </a:p>
          <a:p>
            <a:endParaRPr lang="sl-SI" sz="2400" dirty="0" smtClean="0">
              <a:latin typeface="+mj-lt"/>
            </a:endParaRPr>
          </a:p>
          <a:p>
            <a:r>
              <a:rPr lang="sl-SI" sz="2400" dirty="0" smtClean="0">
                <a:latin typeface="+mj-lt"/>
              </a:rPr>
              <a:t>Polja za prijavo/odjavo:</a:t>
            </a:r>
          </a:p>
          <a:p>
            <a:pPr lvl="1"/>
            <a:r>
              <a:rPr lang="sl-SI" sz="1800" i="1" dirty="0" smtClean="0">
                <a:latin typeface="+mj-lt"/>
              </a:rPr>
              <a:t>Encoded Join Source Address</a:t>
            </a:r>
          </a:p>
          <a:p>
            <a:pPr lvl="1"/>
            <a:r>
              <a:rPr lang="sl-SI" sz="1800" i="1" dirty="0" smtClean="0">
                <a:latin typeface="+mj-lt"/>
              </a:rPr>
              <a:t>Encoded Pruned Source Address</a:t>
            </a:r>
            <a:endParaRPr lang="sl-SI" sz="1800" i="1" dirty="0"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444209" y="1202085"/>
            <a:ext cx="2468138" cy="54672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pic>
        <p:nvPicPr>
          <p:cNvPr id="258050" name="Picture 2" descr="graphics/12fig15.gi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44208" y="692696"/>
            <a:ext cx="2520280" cy="5998267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F11A-9AF4-43BA-8944-6FBCB8994D45}" type="slidenum">
              <a:rPr lang="sl-SI" smtClean="0"/>
              <a:pPr/>
              <a:t>38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l-SI" sz="3200" dirty="0" smtClean="0"/>
              <a:t>Drugi usmerjevalni protokoli</a:t>
            </a:r>
            <a:endParaRPr lang="sl-SI" sz="32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435280" cy="4551784"/>
          </a:xfrm>
        </p:spPr>
        <p:txBody>
          <a:bodyPr>
            <a:normAutofit/>
          </a:bodyPr>
          <a:lstStyle/>
          <a:p>
            <a:r>
              <a:rPr lang="sl-SI" sz="2400" dirty="0" smtClean="0">
                <a:cs typeface="Courier New" pitchFamily="49" charset="0"/>
              </a:rPr>
              <a:t>MOSPF</a:t>
            </a:r>
          </a:p>
          <a:p>
            <a:pPr lvl="1"/>
            <a:r>
              <a:rPr lang="sl-SI" sz="2000" i="1" dirty="0" smtClean="0">
                <a:cs typeface="Courier New" pitchFamily="49" charset="0"/>
              </a:rPr>
              <a:t>Multicast OSPF</a:t>
            </a:r>
          </a:p>
          <a:p>
            <a:pPr lvl="1"/>
            <a:r>
              <a:rPr lang="sl-SI" sz="2000" dirty="0" smtClean="0">
                <a:cs typeface="Courier New" pitchFamily="49" charset="0"/>
              </a:rPr>
              <a:t>ima dodano le posebno obliko paketa, ki oznanja</a:t>
            </a:r>
            <a:r>
              <a:rPr lang="sl-SI" sz="2000" dirty="0" smtClean="0">
                <a:cs typeface="Courier New" pitchFamily="49" charset="0"/>
              </a:rPr>
              <a:t> razpošijevalni promet</a:t>
            </a:r>
            <a:endParaRPr lang="sl-SI" sz="2000" dirty="0" smtClean="0">
              <a:cs typeface="Courier New" pitchFamily="49" charset="0"/>
            </a:endParaRPr>
          </a:p>
          <a:p>
            <a:pPr lvl="2"/>
            <a:r>
              <a:rPr lang="sl-SI" sz="1900" i="1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Courier New" pitchFamily="49" charset="0"/>
              </a:rPr>
              <a:t>izziv: poišči RFC dokumente, ki opisujejo MOSPF in jih preberi!</a:t>
            </a:r>
          </a:p>
          <a:p>
            <a:pPr lvl="1"/>
            <a:endParaRPr lang="sl-SI" sz="2000" dirty="0" smtClean="0">
              <a:cs typeface="Courier New" pitchFamily="49" charset="0"/>
            </a:endParaRPr>
          </a:p>
          <a:p>
            <a:r>
              <a:rPr lang="sl-SI" sz="2400" dirty="0" smtClean="0">
                <a:cs typeface="Courier New" pitchFamily="49" charset="0"/>
              </a:rPr>
              <a:t>DVMRP</a:t>
            </a:r>
          </a:p>
          <a:p>
            <a:pPr lvl="1"/>
            <a:r>
              <a:rPr lang="sl-SI" sz="2000" i="1" dirty="0" smtClean="0">
                <a:cs typeface="Courier New" pitchFamily="49" charset="0"/>
              </a:rPr>
              <a:t>Distance Vector Multicast Routing Protocol</a:t>
            </a:r>
          </a:p>
          <a:p>
            <a:pPr lvl="1"/>
            <a:r>
              <a:rPr lang="sl-SI" sz="2000" dirty="0" smtClean="0">
                <a:cs typeface="Courier New" pitchFamily="49" charset="0"/>
              </a:rPr>
              <a:t>prenaša se ga v IGMP paketih (tip 13)</a:t>
            </a:r>
          </a:p>
          <a:p>
            <a:pPr lvl="2"/>
            <a:r>
              <a:rPr lang="sl-SI" sz="1900" i="1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Courier New" pitchFamily="49" charset="0"/>
              </a:rPr>
              <a:t>izziv: preberi RFC 1075 in prouči delovanje tega protokola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F11A-9AF4-43BA-8944-6FBCB8994D45}" type="slidenum">
              <a:rPr lang="sl-SI" smtClean="0"/>
              <a:pPr/>
              <a:t>39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600" dirty="0" smtClean="0"/>
              <a:t>Razpošiljanje - primer		</a:t>
            </a:r>
            <a:endParaRPr lang="sl-SI" sz="36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13184" y="1772816"/>
            <a:ext cx="6419056" cy="482453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sl-SI" sz="2200" dirty="0" smtClean="0"/>
              <a:t>Poslati želimo 4 od 6 računalnikov v omrežju. Kako?</a:t>
            </a:r>
            <a:br>
              <a:rPr lang="sl-SI" sz="2200" dirty="0" smtClean="0"/>
            </a:br>
            <a:endParaRPr lang="sl-SI" sz="900" dirty="0" smtClean="0"/>
          </a:p>
          <a:p>
            <a:pPr marL="484632" indent="-457200">
              <a:buFont typeface="+mj-lt"/>
              <a:buAutoNum type="arabicPeriod"/>
            </a:pPr>
            <a:r>
              <a:rPr lang="sl-SI" sz="2000" b="1" i="1" dirty="0" smtClean="0"/>
              <a:t>unicast</a:t>
            </a:r>
            <a:r>
              <a:rPr lang="sl-SI" sz="2000" dirty="0" smtClean="0"/>
              <a:t>: potrebujemo 6 kopij istega paketa, večkratno pošiljanje obremenjuje medij</a:t>
            </a:r>
          </a:p>
          <a:p>
            <a:pPr marL="484632" indent="-457200">
              <a:buFont typeface="+mj-lt"/>
              <a:buAutoNum type="arabicPeriod"/>
            </a:pPr>
            <a:endParaRPr lang="sl-SI" sz="1100" dirty="0" smtClean="0"/>
          </a:p>
          <a:p>
            <a:pPr marL="484632" indent="-457200">
              <a:buFont typeface="+mj-lt"/>
              <a:buAutoNum type="arabicPeriod"/>
            </a:pPr>
            <a:r>
              <a:rPr lang="sl-SI" sz="2000" b="1" i="1" dirty="0" smtClean="0"/>
              <a:t>broadcast</a:t>
            </a:r>
            <a:r>
              <a:rPr lang="sl-SI" sz="2000" dirty="0" smtClean="0"/>
              <a:t>: naslovi vse računalnike, filtriranje pravih prejemnikov prepustimo protokolom na višjim plastem.</a:t>
            </a:r>
          </a:p>
          <a:p>
            <a:pPr marL="484632" indent="-457200">
              <a:buFont typeface="+mj-lt"/>
              <a:buAutoNum type="arabicPeriod"/>
            </a:pPr>
            <a:endParaRPr lang="sl-SI" sz="1100" dirty="0" smtClean="0"/>
          </a:p>
          <a:p>
            <a:pPr marL="484632" indent="-457200">
              <a:buFont typeface="+mj-lt"/>
              <a:buAutoNum type="arabicPeriod"/>
            </a:pPr>
            <a:r>
              <a:rPr lang="sl-SI" sz="2000" b="1" i="1" dirty="0" smtClean="0"/>
              <a:t>multicast</a:t>
            </a:r>
            <a:r>
              <a:rPr lang="sl-SI" sz="2000" dirty="0" smtClean="0"/>
              <a:t>: pošljemo "posebnemu" naslovu", ki predstavlja SKUPINO prejemnikov, ki posluša pakete, naslovljene na ta naslov</a:t>
            </a:r>
          </a:p>
          <a:p>
            <a:pPr lvl="2"/>
            <a:r>
              <a:rPr lang="sl-SI" sz="1900" dirty="0" smtClean="0"/>
              <a:t>podobno kot </a:t>
            </a:r>
            <a:r>
              <a:rPr lang="sl-SI" sz="1900" i="1" dirty="0" smtClean="0"/>
              <a:t>broadcast</a:t>
            </a:r>
            <a:r>
              <a:rPr lang="sl-SI" sz="1900" dirty="0" smtClean="0"/>
              <a:t>: paket dobijo vsi</a:t>
            </a:r>
          </a:p>
          <a:p>
            <a:pPr lvl="2"/>
            <a:r>
              <a:rPr lang="sl-SI" sz="1900" dirty="0" smtClean="0"/>
              <a:t>vendar: filtriranje se izvede na omrežnem nivoju - IP (včasih lahko tudi na povezavnem nivoju)</a:t>
            </a:r>
          </a:p>
        </p:txBody>
      </p:sp>
      <p:pic>
        <p:nvPicPr>
          <p:cNvPr id="202756" name="Picture 4" descr="http://www.ixiacom.com/images/library/white_papers/multicast/Multicast_Multi-vs-Unicast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53" r="52340"/>
          <a:stretch>
            <a:fillRect/>
          </a:stretch>
        </p:blipFill>
        <p:spPr bwMode="auto">
          <a:xfrm>
            <a:off x="6896100" y="1340768"/>
            <a:ext cx="2068388" cy="2609851"/>
          </a:xfrm>
          <a:prstGeom prst="rect">
            <a:avLst/>
          </a:prstGeom>
          <a:noFill/>
        </p:spPr>
      </p:pic>
      <p:pic>
        <p:nvPicPr>
          <p:cNvPr id="7" name="Picture 4" descr="http://www.ixiacom.com/images/library/white_papers/multicast/Multicast_Multi-vs-Unicast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9886"/>
          <a:stretch>
            <a:fillRect/>
          </a:stretch>
        </p:blipFill>
        <p:spPr bwMode="auto">
          <a:xfrm>
            <a:off x="6732240" y="4059509"/>
            <a:ext cx="2195736" cy="2609851"/>
          </a:xfrm>
          <a:prstGeom prst="rect">
            <a:avLst/>
          </a:prstGeom>
          <a:noFill/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F11A-9AF4-43BA-8944-6FBCB8994D45}" type="slidenum">
              <a:rPr lang="sl-SI" smtClean="0"/>
              <a:pPr/>
              <a:t>4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MBONE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2400" dirty="0" smtClean="0"/>
              <a:t>povezava omrežij, zmožnih</a:t>
            </a:r>
            <a:r>
              <a:rPr lang="sl-SI" sz="2400" dirty="0" smtClean="0"/>
              <a:t> razpošiljevalnega prometa</a:t>
            </a:r>
            <a:endParaRPr lang="sl-SI" sz="2400" dirty="0" smtClean="0"/>
          </a:p>
          <a:p>
            <a:pPr lvl="1"/>
            <a:r>
              <a:rPr lang="sl-SI" sz="2000" dirty="0" smtClean="0"/>
              <a:t>sprva znotraj interneta, tvorile so ga delovne postaje z</a:t>
            </a:r>
            <a:r>
              <a:rPr lang="sl-SI" sz="2000" dirty="0" smtClean="0"/>
              <a:t> navideznimi povezavami</a:t>
            </a:r>
            <a:endParaRPr lang="sl-SI" sz="2000" dirty="0" smtClean="0"/>
          </a:p>
          <a:p>
            <a:pPr lvl="3"/>
            <a:r>
              <a:rPr lang="sl-SI" sz="17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izziv: preberi RFC 2715</a:t>
            </a:r>
          </a:p>
          <a:p>
            <a:pPr lvl="1"/>
            <a:r>
              <a:rPr lang="sl-SI" sz="2000" dirty="0" smtClean="0"/>
              <a:t>1995: MBONE vsebuje 901 usmerjevalnikov (uporablja se DVMRP) in je v 20 državah</a:t>
            </a:r>
          </a:p>
          <a:p>
            <a:pPr lvl="1"/>
            <a:r>
              <a:rPr lang="sl-SI" sz="2000" dirty="0" smtClean="0"/>
              <a:t>1999: 4178 usmerjevalnikov, uporablja se vse bolj RTP, ponudniki storitev postajajo preobremenjeni</a:t>
            </a:r>
          </a:p>
          <a:p>
            <a:pPr lvl="1"/>
            <a:r>
              <a:rPr lang="sl-SI" sz="2000" dirty="0" smtClean="0"/>
              <a:t>IETF ustanovi delovno skupino MBONED z nalogo, da vzpostavi multicast usmerjanje preko celega interneta (razvoj protokola </a:t>
            </a:r>
            <a:r>
              <a:rPr lang="sl-SI" sz="2000" i="1" dirty="0" smtClean="0"/>
              <a:t>MSDP</a:t>
            </a:r>
            <a:r>
              <a:rPr lang="sl-SI" sz="2000" dirty="0" smtClean="0"/>
              <a:t>: </a:t>
            </a:r>
            <a:r>
              <a:rPr lang="sl-SI" sz="2000" i="1" dirty="0" smtClean="0"/>
              <a:t>Multicast Source Discovery Protocol</a:t>
            </a:r>
            <a:r>
              <a:rPr lang="sl-SI" sz="2000" dirty="0" smtClean="0"/>
              <a:t>)</a:t>
            </a:r>
          </a:p>
          <a:p>
            <a:pPr lvl="3"/>
            <a:r>
              <a:rPr lang="sl-SI" sz="17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izziv: preberi RFC 1112, kaj je to Any Source Multicast arhitektura (ASM)?</a:t>
            </a:r>
            <a:endParaRPr lang="sl-SI" sz="1700" i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F11A-9AF4-43BA-8944-6FBCB8994D45}" type="slidenum">
              <a:rPr lang="sl-SI" smtClean="0"/>
              <a:pPr/>
              <a:t>40</a:t>
            </a:fld>
            <a:endParaRPr lang="sl-SI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Naslednjič gremo naprej!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191744"/>
          </a:xfrm>
        </p:spPr>
        <p:txBody>
          <a:bodyPr/>
          <a:lstStyle/>
          <a:p>
            <a:endParaRPr lang="sl-SI" dirty="0" smtClean="0"/>
          </a:p>
          <a:p>
            <a:r>
              <a:rPr lang="sl-SI" dirty="0" smtClean="0"/>
              <a:t>avtentikacija, avtorizacija in beleženje - AAA!</a:t>
            </a:r>
          </a:p>
        </p:txBody>
      </p:sp>
      <p:pic>
        <p:nvPicPr>
          <p:cNvPr id="95234" name="Picture 2" descr="C:\Program Files\Microsoft Office\MEDIA\CAGCAT10\j0183328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3933056"/>
            <a:ext cx="2664296" cy="2676438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F11A-9AF4-43BA-8944-6FBCB8994D45}" type="slidenum">
              <a:rPr lang="sl-SI" smtClean="0"/>
              <a:pPr/>
              <a:t>41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600" dirty="0" smtClean="0"/>
              <a:t>Razpošiljanje: usmerjanje paketov		</a:t>
            </a:r>
            <a:endParaRPr lang="sl-SI" sz="36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435280" cy="5040560"/>
          </a:xfrm>
        </p:spPr>
        <p:txBody>
          <a:bodyPr>
            <a:normAutofit/>
          </a:bodyPr>
          <a:lstStyle/>
          <a:p>
            <a:r>
              <a:rPr lang="sl-SI" sz="1800" i="1" dirty="0" smtClean="0"/>
              <a:t>broadcast </a:t>
            </a:r>
            <a:r>
              <a:rPr lang="sl-SI" sz="1800" dirty="0" smtClean="0"/>
              <a:t>paketov usmerjevalniki ne posredujejo (dobili bi jih vsi!), torej ostajajo znotraj lokalnega omrežja</a:t>
            </a:r>
          </a:p>
          <a:p>
            <a:endParaRPr lang="sl-SI" sz="1800" dirty="0" smtClean="0"/>
          </a:p>
          <a:p>
            <a:r>
              <a:rPr lang="sl-SI" sz="1800" b="1" dirty="0" smtClean="0"/>
              <a:t>usmerjanje pri razpošiljanju </a:t>
            </a:r>
            <a:r>
              <a:rPr lang="sl-SI" sz="1800" dirty="0" smtClean="0"/>
              <a:t>je praktično: en sam paket </a:t>
            </a:r>
            <a:r>
              <a:rPr lang="sl-SI" sz="1800" u="sng" dirty="0" smtClean="0"/>
              <a:t>usmerjevalniki</a:t>
            </a:r>
            <a:r>
              <a:rPr lang="sl-SI" sz="1800" dirty="0" smtClean="0"/>
              <a:t> razmnožijo in posredujejo samo preko tistih vmesnikov, kjer so poslušatelji paketa. Ime skupine je 32 bitno število (skoraj).</a:t>
            </a:r>
          </a:p>
          <a:p>
            <a:r>
              <a:rPr lang="sl-SI" sz="1800" dirty="0" smtClean="0"/>
              <a:t>Izzivi protokola:</a:t>
            </a:r>
          </a:p>
          <a:p>
            <a:pPr lvl="1"/>
            <a:r>
              <a:rPr lang="sl-SI" sz="1600" dirty="0" smtClean="0"/>
              <a:t>odkrivanje, kje so prejmeniki paketa,</a:t>
            </a:r>
          </a:p>
          <a:p>
            <a:pPr lvl="1"/>
            <a:r>
              <a:rPr lang="sl-SI" sz="1600" dirty="0" smtClean="0"/>
              <a:t>razpošiljanje zahteva dodatno delo: usmerjevalni protokoli, posredovanje informacije o poslušateljih,</a:t>
            </a:r>
          </a:p>
          <a:p>
            <a:pPr lvl="1"/>
            <a:r>
              <a:rPr lang="sl-SI" sz="1600" dirty="0" smtClean="0"/>
              <a:t>razpošiljalni naslovi ne oblikujejo (pod)mrež -&gt; maska ima 32 bitov. V usmerjevalnih tabelah zato zahtevajo posebne vnose</a:t>
            </a:r>
          </a:p>
          <a:p>
            <a:pPr lvl="2"/>
            <a:r>
              <a:rPr lang="sl-SI" sz="15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izziv: lahko imajo tudi več posebnih vnosov, zakaj?</a:t>
            </a:r>
          </a:p>
          <a:p>
            <a:pPr lvl="1"/>
            <a:r>
              <a:rPr lang="sl-SI" sz="1600" dirty="0" smtClean="0"/>
              <a:t>varnost: prisluškovalec se lahko naroči na poslušanje paketov in postane legitimni prejemnik</a:t>
            </a:r>
          </a:p>
          <a:p>
            <a:pPr lvl="1"/>
            <a:r>
              <a:rPr lang="sl-SI" sz="1600" dirty="0" smtClean="0"/>
              <a:t>kaj narediti, če samo en prejemnik javi, da ni dobil paketa?</a:t>
            </a:r>
          </a:p>
          <a:p>
            <a:pPr lvl="1"/>
            <a:endParaRPr lang="sl-SI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F11A-9AF4-43BA-8944-6FBCB8994D45}" type="slidenum">
              <a:rPr lang="sl-SI" smtClean="0"/>
              <a:pPr/>
              <a:t>5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600" dirty="0" smtClean="0"/>
              <a:t>Razpošiljanje</a:t>
            </a:r>
            <a:endParaRPr lang="sl-SI" sz="3600" dirty="0"/>
          </a:p>
        </p:txBody>
      </p:sp>
      <p:pic>
        <p:nvPicPr>
          <p:cNvPr id="200706" name="Picture 2" descr="http://www.net-people.co.il/Blog/Articles/wp-content/uploads/2009/09/multicast-tree-283x30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132856"/>
            <a:ext cx="3464305" cy="3672408"/>
          </a:xfrm>
          <a:prstGeom prst="rect">
            <a:avLst/>
          </a:prstGeom>
          <a:noFill/>
        </p:spPr>
      </p:pic>
      <p:sp>
        <p:nvSpPr>
          <p:cNvPr id="5" name="Oval 4"/>
          <p:cNvSpPr/>
          <p:nvPr/>
        </p:nvSpPr>
        <p:spPr>
          <a:xfrm>
            <a:off x="2771800" y="4638278"/>
            <a:ext cx="1656184" cy="1368152"/>
          </a:xfrm>
          <a:prstGeom prst="ellipse">
            <a:avLst/>
          </a:prstGeom>
          <a:solidFill>
            <a:srgbClr val="0F6FC6">
              <a:alpha val="2117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6" name="Oval 5"/>
          <p:cNvSpPr/>
          <p:nvPr/>
        </p:nvSpPr>
        <p:spPr>
          <a:xfrm>
            <a:off x="899592" y="4653136"/>
            <a:ext cx="1656184" cy="1368152"/>
          </a:xfrm>
          <a:prstGeom prst="ellipse">
            <a:avLst/>
          </a:prstGeom>
          <a:solidFill>
            <a:srgbClr val="0F6FC6">
              <a:alpha val="2117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7" name="Oval 6"/>
          <p:cNvSpPr/>
          <p:nvPr/>
        </p:nvSpPr>
        <p:spPr>
          <a:xfrm>
            <a:off x="1701205" y="1998365"/>
            <a:ext cx="1080120" cy="864096"/>
          </a:xfrm>
          <a:prstGeom prst="ellipse">
            <a:avLst/>
          </a:prstGeom>
          <a:solidFill>
            <a:srgbClr val="0F6FC6">
              <a:alpha val="2117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8" name="Rounded Rectangle 7"/>
          <p:cNvSpPr/>
          <p:nvPr/>
        </p:nvSpPr>
        <p:spPr>
          <a:xfrm>
            <a:off x="838250" y="2919611"/>
            <a:ext cx="3024336" cy="1599034"/>
          </a:xfrm>
          <a:prstGeom prst="roundRect">
            <a:avLst/>
          </a:prstGeom>
          <a:solidFill>
            <a:srgbClr val="FFC000">
              <a:alpha val="20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9" name="TextBox 8"/>
          <p:cNvSpPr txBox="1"/>
          <p:nvPr/>
        </p:nvSpPr>
        <p:spPr>
          <a:xfrm>
            <a:off x="5652120" y="2996952"/>
            <a:ext cx="25202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b="1" dirty="0" smtClean="0">
                <a:solidFill>
                  <a:schemeClr val="accent2">
                    <a:lumMod val="75000"/>
                  </a:schemeClr>
                </a:solidFill>
              </a:rPr>
              <a:t>naročanje na multicast promet (IGMP)</a:t>
            </a:r>
            <a:endParaRPr lang="sl-SI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24128" y="4365104"/>
            <a:ext cx="2520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b="1" dirty="0" smtClean="0">
                <a:solidFill>
                  <a:srgbClr val="FFC000"/>
                </a:solidFill>
              </a:rPr>
              <a:t>multicast usmerjanje (PIM)</a:t>
            </a:r>
            <a:endParaRPr lang="sl-SI" sz="2000" b="1" dirty="0">
              <a:solidFill>
                <a:srgbClr val="FFC000"/>
              </a:solidFill>
            </a:endParaRPr>
          </a:p>
        </p:txBody>
      </p:sp>
      <p:sp>
        <p:nvSpPr>
          <p:cNvPr id="11" name="Right Arrow 10"/>
          <p:cNvSpPr/>
          <p:nvPr/>
        </p:nvSpPr>
        <p:spPr>
          <a:xfrm rot="1391222" flipH="1">
            <a:off x="3964466" y="2758639"/>
            <a:ext cx="1453270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2" name="Right Arrow 11"/>
          <p:cNvSpPr/>
          <p:nvPr/>
        </p:nvSpPr>
        <p:spPr>
          <a:xfrm rot="18605141" flipH="1">
            <a:off x="4074043" y="4111220"/>
            <a:ext cx="1453270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3" name="Right Arrow 12"/>
          <p:cNvSpPr/>
          <p:nvPr/>
        </p:nvSpPr>
        <p:spPr>
          <a:xfrm rot="1734247" flipH="1">
            <a:off x="4079017" y="3876551"/>
            <a:ext cx="1453270" cy="504056"/>
          </a:xfrm>
          <a:prstGeom prst="rightArrow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F11A-9AF4-43BA-8944-6FBCB8994D45}" type="slidenum">
              <a:rPr lang="sl-SI" smtClean="0"/>
              <a:pPr/>
              <a:t>6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/>
      <p:bldP spid="10" grpId="0"/>
      <p:bldP spid="11" grpId="0" animBg="1"/>
      <p:bldP spid="1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600" dirty="0" smtClean="0"/>
              <a:t>Aplikacije razpošiljanja</a:t>
            </a:r>
            <a:endParaRPr lang="sl-SI" sz="36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23528" y="1700808"/>
            <a:ext cx="5976664" cy="4752528"/>
          </a:xfrm>
        </p:spPr>
        <p:txBody>
          <a:bodyPr>
            <a:noAutofit/>
          </a:bodyPr>
          <a:lstStyle/>
          <a:p>
            <a:r>
              <a:rPr lang="sl-SI" sz="1800" dirty="0" smtClean="0"/>
              <a:t>pošiljanje velikih datotek preko omrežja (glavni urad podružnicam) – zanesljivi prenos.</a:t>
            </a:r>
          </a:p>
          <a:p>
            <a:r>
              <a:rPr lang="sl-SI" sz="1800" dirty="0" smtClean="0"/>
              <a:t>nadgradnja programske opreme v velikem omrežju</a:t>
            </a:r>
          </a:p>
          <a:p>
            <a:r>
              <a:rPr lang="sl-SI" sz="1800" dirty="0" smtClean="0"/>
              <a:t>data streaming (npr. pošiljanje podatkov o delnicam vsem finančnim družbam)</a:t>
            </a:r>
          </a:p>
          <a:p>
            <a:r>
              <a:rPr lang="sl-SI" sz="1800" dirty="0" smtClean="0"/>
              <a:t>audio/video streaming</a:t>
            </a:r>
          </a:p>
          <a:p>
            <a:r>
              <a:rPr lang="sl-SI" sz="1800" dirty="0" smtClean="0"/>
              <a:t>video na zahtevo (spremljanje TV programa)</a:t>
            </a:r>
          </a:p>
          <a:p>
            <a:r>
              <a:rPr lang="sl-SI" sz="1800" dirty="0" smtClean="0"/>
              <a:t>izvedba konferenc (pomislek: boljša uporaba konferenčnega centra, ki odloča, kdo lahko govori in čigave pakete posredovati drugim)</a:t>
            </a:r>
          </a:p>
          <a:p>
            <a:pPr lvl="1"/>
            <a:r>
              <a:rPr lang="sl-SI" sz="18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izziv: premisli, kako izgleda izvedba konference z multicast pristopom</a:t>
            </a:r>
          </a:p>
          <a:p>
            <a:r>
              <a:rPr lang="sl-SI" sz="1800" dirty="0" smtClean="0"/>
              <a:t>aplikacije v realnem času z RTP, ki se uporablja za zagotaljanje tekoče in kakovostne dostave v okoljih, kjer se uporablja razpošiljanje</a:t>
            </a:r>
          </a:p>
        </p:txBody>
      </p:sp>
      <p:pic>
        <p:nvPicPr>
          <p:cNvPr id="199682" name="Picture 2" descr="http://t2.gstatic.com/images?q=tbn:wD3-lWqcoHX1QM:http://i298.photobucket.com/albums/mm250/rwdfox/IP-Multicast-with-App_gfx.jpg&amp;t=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1770865"/>
            <a:ext cx="2169790" cy="3026287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F11A-9AF4-43BA-8944-6FBCB8994D45}" type="slidenum">
              <a:rPr lang="sl-SI" smtClean="0"/>
              <a:pPr/>
              <a:t>7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80728"/>
            <a:ext cx="8218112" cy="2112264"/>
          </a:xfrm>
        </p:spPr>
        <p:txBody>
          <a:bodyPr/>
          <a:lstStyle/>
          <a:p>
            <a:r>
              <a:rPr lang="sl-SI" sz="4800" dirty="0" smtClean="0"/>
              <a:t>Naslavljanje IPv4 in IPv6</a:t>
            </a:r>
            <a:br>
              <a:rPr lang="sl-SI" sz="4800" dirty="0" smtClean="0"/>
            </a:br>
            <a:endParaRPr lang="sl-SI" sz="3600" dirty="0"/>
          </a:p>
        </p:txBody>
      </p:sp>
      <p:pic>
        <p:nvPicPr>
          <p:cNvPr id="243714" name="Picture 2" descr="http://www.myexpression.com/ArticlesWedding/Images/AddressingEnvelop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284984"/>
            <a:ext cx="3924300" cy="2619375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F11A-9AF4-43BA-8944-6FBCB8994D45}" type="slidenum">
              <a:rPr lang="sl-SI" smtClean="0"/>
              <a:pPr/>
              <a:t>8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600" dirty="0" smtClean="0"/>
              <a:t>Naslavljanje IPv4		</a:t>
            </a:r>
            <a:endParaRPr lang="sl-SI" sz="36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435280" cy="5040560"/>
          </a:xfrm>
        </p:spPr>
        <p:txBody>
          <a:bodyPr>
            <a:normAutofit/>
          </a:bodyPr>
          <a:lstStyle/>
          <a:p>
            <a:r>
              <a:rPr lang="sl-SI" sz="1800" dirty="0" smtClean="0"/>
              <a:t>imena razpošiljavalnih skupin so dejansko posebej rezervirani IPv4 naslovi: </a:t>
            </a:r>
            <a:r>
              <a:rPr lang="sl-SI" sz="1400" u="sng" dirty="0" smtClean="0">
                <a:latin typeface="Courier New" pitchFamily="49" charset="0"/>
                <a:cs typeface="Courier New" pitchFamily="49" charset="0"/>
              </a:rPr>
              <a:t>224.0.0.0 - 239.255.255.255</a:t>
            </a:r>
            <a:r>
              <a:rPr lang="sl-SI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sl-SI" sz="1800" dirty="0" smtClean="0"/>
              <a:t>(razred D)</a:t>
            </a:r>
          </a:p>
          <a:p>
            <a:r>
              <a:rPr lang="sl-SI" sz="1800" dirty="0" smtClean="0"/>
              <a:t>Posebni naslovi znotraj tega obsega:</a:t>
            </a:r>
          </a:p>
          <a:p>
            <a:pPr lvl="1"/>
            <a:endParaRPr lang="sl-SI" sz="18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99592" y="2708920"/>
          <a:ext cx="7704856" cy="1660824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2479724"/>
                <a:gridCol w="5225132"/>
              </a:tblGrid>
              <a:tr h="187185">
                <a:tc>
                  <a:txBody>
                    <a:bodyPr/>
                    <a:lstStyle/>
                    <a:p>
                      <a:pPr algn="ctr"/>
                      <a:r>
                        <a:rPr lang="sl-SI" sz="1100" b="1" dirty="0" smtClean="0"/>
                        <a:t>Razpon naslovov</a:t>
                      </a:r>
                      <a:endParaRPr lang="sl-SI" sz="1100" b="1" dirty="0"/>
                    </a:p>
                  </a:txBody>
                  <a:tcPr marL="31166" marR="31166" marT="31166" marB="3116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100" b="1" dirty="0" smtClean="0"/>
                        <a:t>Opis</a:t>
                      </a:r>
                      <a:endParaRPr lang="sl-SI" sz="1100" b="1" dirty="0"/>
                    </a:p>
                  </a:txBody>
                  <a:tcPr marL="31166" marR="31166" marT="31166" marB="31166" anchor="ctr"/>
                </a:tc>
              </a:tr>
              <a:tr h="3236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100" b="1" dirty="0" smtClean="0">
                          <a:latin typeface="Courier New" pitchFamily="49" charset="0"/>
                          <a:cs typeface="Courier New" pitchFamily="49" charset="0"/>
                        </a:rPr>
                        <a:t>224.0.0.0 - 224.0.0.255</a:t>
                      </a:r>
                      <a:endParaRPr lang="sl-SI" sz="11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1166" marR="31166" marT="31166" marB="3116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100" dirty="0" smtClean="0"/>
                        <a:t>Rezervirano za </a:t>
                      </a:r>
                      <a:r>
                        <a:rPr lang="sl-SI" sz="1100" b="1" dirty="0" smtClean="0"/>
                        <a:t>znane</a:t>
                      </a:r>
                      <a:r>
                        <a:rPr lang="sl-SI" sz="1100" dirty="0" smtClean="0"/>
                        <a:t> (</a:t>
                      </a:r>
                      <a:r>
                        <a:rPr lang="en-US" sz="1100" dirty="0" smtClean="0"/>
                        <a:t>“</a:t>
                      </a:r>
                      <a:r>
                        <a:rPr lang="en-US" sz="1100" dirty="0"/>
                        <a:t>well-known</a:t>
                      </a:r>
                      <a:r>
                        <a:rPr lang="en-US" sz="1100" dirty="0" smtClean="0"/>
                        <a:t>”</a:t>
                      </a:r>
                      <a:r>
                        <a:rPr lang="sl-SI" sz="1100" dirty="0" smtClean="0"/>
                        <a:t>) multicast naslove</a:t>
                      </a:r>
                      <a:endParaRPr lang="en-US" sz="1100" dirty="0"/>
                    </a:p>
                  </a:txBody>
                  <a:tcPr marL="31166" marR="31166" marT="31166" marB="31166" anchor="ctr"/>
                </a:tc>
              </a:tr>
              <a:tr h="213041">
                <a:tc>
                  <a:txBody>
                    <a:bodyPr/>
                    <a:lstStyle/>
                    <a:p>
                      <a:pPr algn="r"/>
                      <a:r>
                        <a:rPr lang="sl-SI" sz="1100" b="1" dirty="0" smtClean="0">
                          <a:latin typeface="Courier New" pitchFamily="49" charset="0"/>
                          <a:cs typeface="Courier New" pitchFamily="49" charset="0"/>
                        </a:rPr>
                        <a:t>224.0.0.1</a:t>
                      </a:r>
                      <a:endParaRPr lang="sl-SI" sz="11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1166" marR="31166" marT="31166" marB="3116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100" dirty="0" smtClean="0"/>
                        <a:t>Vsi </a:t>
                      </a:r>
                      <a:r>
                        <a:rPr lang="sl-SI" sz="1100" b="1" dirty="0" smtClean="0"/>
                        <a:t>sistemi</a:t>
                      </a:r>
                      <a:r>
                        <a:rPr lang="sl-SI" sz="1100" dirty="0" smtClean="0"/>
                        <a:t> (vmesniki</a:t>
                      </a:r>
                      <a:r>
                        <a:rPr lang="sl-SI" sz="1100" baseline="0" dirty="0" smtClean="0"/>
                        <a:t> in usmerjevalniki)</a:t>
                      </a:r>
                      <a:endParaRPr lang="sl-SI" sz="1100" dirty="0"/>
                    </a:p>
                  </a:txBody>
                  <a:tcPr marL="31166" marR="31166" marT="31166" marB="31166" anchor="ctr"/>
                </a:tc>
              </a:tr>
              <a:tr h="213041">
                <a:tc>
                  <a:txBody>
                    <a:bodyPr/>
                    <a:lstStyle/>
                    <a:p>
                      <a:pPr algn="r"/>
                      <a:r>
                        <a:rPr lang="sl-SI" sz="1100" b="1" dirty="0" smtClean="0">
                          <a:latin typeface="Courier New" pitchFamily="49" charset="0"/>
                          <a:cs typeface="Courier New" pitchFamily="49" charset="0"/>
                        </a:rPr>
                        <a:t>224.0.0.2</a:t>
                      </a:r>
                      <a:endParaRPr lang="sl-SI" sz="11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1166" marR="31166" marT="31166" marB="3116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100" dirty="0" smtClean="0"/>
                        <a:t>Vsi </a:t>
                      </a:r>
                      <a:r>
                        <a:rPr lang="sl-SI" sz="1100" b="1" dirty="0" smtClean="0"/>
                        <a:t>usmerjevalniki</a:t>
                      </a:r>
                      <a:endParaRPr lang="sl-SI" sz="1100" b="1" dirty="0"/>
                    </a:p>
                  </a:txBody>
                  <a:tcPr marL="31166" marR="31166" marT="31166" marB="31166" anchor="ctr"/>
                </a:tc>
              </a:tr>
              <a:tr h="3236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100" b="1" dirty="0" smtClean="0">
                          <a:latin typeface="Courier New" pitchFamily="49" charset="0"/>
                          <a:cs typeface="Courier New" pitchFamily="49" charset="0"/>
                        </a:rPr>
                        <a:t>224.0.1.0 - 238.255.255.255</a:t>
                      </a:r>
                      <a:endParaRPr lang="sl-SI" sz="11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1166" marR="31166" marT="31166" marB="3116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100" b="1" dirty="0" smtClean="0"/>
                        <a:t>Globalni</a:t>
                      </a:r>
                      <a:r>
                        <a:rPr lang="sl-SI" sz="1100" dirty="0" smtClean="0"/>
                        <a:t> multicast naslovi (dosegljivi v internetu)</a:t>
                      </a:r>
                      <a:endParaRPr lang="sl-SI" sz="1100" dirty="0"/>
                    </a:p>
                  </a:txBody>
                  <a:tcPr marL="31166" marR="31166" marT="31166" marB="31166" anchor="ctr"/>
                </a:tc>
              </a:tr>
              <a:tr h="3236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100" b="1" dirty="0" smtClean="0">
                          <a:latin typeface="Courier New" pitchFamily="49" charset="0"/>
                          <a:cs typeface="Courier New" pitchFamily="49" charset="0"/>
                        </a:rPr>
                        <a:t>239.0.0.0 - 239.255.255.255</a:t>
                      </a:r>
                      <a:endParaRPr lang="sl-SI" sz="11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1166" marR="31166" marT="31166" marB="3116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100" b="1" dirty="0" smtClean="0"/>
                        <a:t>Lokalni</a:t>
                      </a:r>
                      <a:r>
                        <a:rPr lang="sl-SI" sz="1100" dirty="0" smtClean="0"/>
                        <a:t> multicast naslovi (lokalno</a:t>
                      </a:r>
                      <a:r>
                        <a:rPr lang="sl-SI" sz="1100" baseline="0" dirty="0" smtClean="0"/>
                        <a:t> omrežje)</a:t>
                      </a:r>
                      <a:endParaRPr lang="sl-SI" sz="1100" dirty="0"/>
                    </a:p>
                  </a:txBody>
                  <a:tcPr marL="31166" marR="31166" marT="31166" marB="31166" anchor="ctr"/>
                </a:tc>
              </a:tr>
            </a:tbl>
          </a:graphicData>
        </a:graphic>
      </p:graphicFrame>
      <p:sp>
        <p:nvSpPr>
          <p:cNvPr id="254977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sl-SI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sl-S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49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sl-SI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sl-S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54982" name="Picture 6" descr="D:\ipmulticastgroups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35696" y="4725144"/>
            <a:ext cx="5616624" cy="1815202"/>
          </a:xfrm>
          <a:prstGeom prst="rect">
            <a:avLst/>
          </a:prstGeom>
          <a:noFill/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F11A-9AF4-43BA-8944-6FBCB8994D45}" type="slidenum">
              <a:rPr lang="sl-SI" smtClean="0"/>
              <a:pPr/>
              <a:t>9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ustom 1">
      <a:majorFont>
        <a:latin typeface="Calibri"/>
        <a:ea typeface=""/>
        <a:cs typeface=""/>
      </a:majorFont>
      <a:minorFont>
        <a:latin typeface="Constantia"/>
        <a:ea typeface=""/>
        <a:cs typeface="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30826</TotalTime>
  <Words>3239</Words>
  <Application>Microsoft Macintosh PowerPoint</Application>
  <PresentationFormat>On-screen Show (4:3)</PresentationFormat>
  <Paragraphs>441</Paragraphs>
  <Slides>41</Slides>
  <Notes>0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3" baseType="lpstr">
      <vt:lpstr>Flow</vt:lpstr>
      <vt:lpstr>Clip</vt:lpstr>
      <vt:lpstr>Komunikacijski protokoli in omrežna varnost</vt:lpstr>
      <vt:lpstr>Razpošiljanje</vt:lpstr>
      <vt:lpstr>Razpošiljanje</vt:lpstr>
      <vt:lpstr>Razpošiljanje - primer  </vt:lpstr>
      <vt:lpstr>Razpošiljanje: usmerjanje paketov  </vt:lpstr>
      <vt:lpstr>Razpošiljanje</vt:lpstr>
      <vt:lpstr>Aplikacije razpošiljanja</vt:lpstr>
      <vt:lpstr>Naslavljanje IPv4 in IPv6 </vt:lpstr>
      <vt:lpstr>Naslavljanje IPv4  </vt:lpstr>
      <vt:lpstr>Naslavljanje IPv6</vt:lpstr>
      <vt:lpstr>Preslikava v povezavne naslove</vt:lpstr>
      <vt:lpstr>Prijava na multicast promet: protokola IGMP in MLD </vt:lpstr>
      <vt:lpstr>Protokol IGMP</vt:lpstr>
      <vt:lpstr>Protokol IGMP</vt:lpstr>
      <vt:lpstr>Verzije IGMP</vt:lpstr>
      <vt:lpstr>Protokol IGMP</vt:lpstr>
      <vt:lpstr>Protokol IGMP</vt:lpstr>
      <vt:lpstr>Protokol IGMP</vt:lpstr>
      <vt:lpstr>Protokol IGMP: prijava na vir</vt:lpstr>
      <vt:lpstr>Reverse path lookup: primer</vt:lpstr>
      <vt:lpstr>Protokol MLD</vt:lpstr>
      <vt:lpstr>Protokol MLD</vt:lpstr>
      <vt:lpstr>Protokol IGMP in MLD</vt:lpstr>
      <vt:lpstr>Razpošiljevalna drevesa </vt:lpstr>
      <vt:lpstr>Razpošiljanje prometa </vt:lpstr>
      <vt:lpstr>Usmerjanje multicast</vt:lpstr>
      <vt:lpstr>Dve rešitvi iskanja razpošiljevalnega drevesa</vt:lpstr>
      <vt:lpstr>Določanje skupnega drevesa (group-shared)</vt:lpstr>
      <vt:lpstr>Določanje dreves posameznih pošiljateljev (source-based)</vt:lpstr>
      <vt:lpstr>Usmerjanje razpošiljanja </vt:lpstr>
      <vt:lpstr>Usmerjevalni protokoli</vt:lpstr>
      <vt:lpstr>Usmerjevalni protokoli</vt:lpstr>
      <vt:lpstr>PIM-SM (Protocol Independent Multicast - Sparse Mode)</vt:lpstr>
      <vt:lpstr>Delovanje PIM-SM</vt:lpstr>
      <vt:lpstr>Oblika paketa - vsebina glave</vt:lpstr>
      <vt:lpstr>Oblika paketa PIM-SM - paket HELLO</vt:lpstr>
      <vt:lpstr>Oblika paketa PIM-SM - paket REGISTER in REGISTER-STOP</vt:lpstr>
      <vt:lpstr>Oblika paketa PIM-SM - JOIN/PRUNE</vt:lpstr>
      <vt:lpstr>Drugi usmerjevalni protokoli</vt:lpstr>
      <vt:lpstr>MBONE</vt:lpstr>
      <vt:lpstr>Naslednjič gremo naprej!</vt:lpstr>
    </vt:vector>
  </TitlesOfParts>
  <Company>UL FRI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Komunikacijski protokoli in omrežna varnost</dc:title>
  <dc:creator>Zoran Bosnić</dc:creator>
  <cp:lastModifiedBy>Andrej (Andy) Brodnik</cp:lastModifiedBy>
  <cp:revision>985</cp:revision>
  <cp:lastPrinted>2010-11-12T05:39:48Z</cp:lastPrinted>
  <dcterms:created xsi:type="dcterms:W3CDTF">2012-11-20T06:27:11Z</dcterms:created>
  <dcterms:modified xsi:type="dcterms:W3CDTF">2012-11-20T07:15:43Z</dcterms:modified>
</cp:coreProperties>
</file>