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notesMasterIdLst>
    <p:notesMasterId r:id="rId23"/>
  </p:notesMasterIdLst>
  <p:handoutMasterIdLst>
    <p:handoutMasterId r:id="rId24"/>
  </p:handoutMasterIdLst>
  <p:sldIdLst>
    <p:sldId id="258" r:id="rId2"/>
    <p:sldId id="430" r:id="rId3"/>
    <p:sldId id="331" r:id="rId4"/>
    <p:sldId id="431" r:id="rId5"/>
    <p:sldId id="432" r:id="rId6"/>
    <p:sldId id="425" r:id="rId7"/>
    <p:sldId id="426" r:id="rId8"/>
    <p:sldId id="427" r:id="rId9"/>
    <p:sldId id="428" r:id="rId10"/>
    <p:sldId id="429" r:id="rId11"/>
    <p:sldId id="459" r:id="rId12"/>
    <p:sldId id="461" r:id="rId13"/>
    <p:sldId id="460" r:id="rId14"/>
    <p:sldId id="462" r:id="rId15"/>
    <p:sldId id="463" r:id="rId16"/>
    <p:sldId id="464" r:id="rId17"/>
    <p:sldId id="467" r:id="rId18"/>
    <p:sldId id="465" r:id="rId19"/>
    <p:sldId id="468" r:id="rId20"/>
    <p:sldId id="469" r:id="rId21"/>
    <p:sldId id="4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4FC4-BDE9-AE46-82BB-1EC673D1236D}" type="datetimeFigureOut">
              <a:rPr lang="en-US" smtClean="0"/>
              <a:pPr/>
              <a:t>12/13/12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155B-52C9-0540-B0BB-4EDE70C40D4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9760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1AF2A-868C-0645-B0D7-32E140D09744}" type="datetimeFigureOut">
              <a:rPr lang="en-US" smtClean="0"/>
              <a:pPr/>
              <a:t>12/13/12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FBB54-DEE0-7F41-9EA2-517B057EE1A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8458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6F7B-FA1A-564C-B164-A77AF371CFA2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FF7A-AB26-6B46-8B96-BEA8D2083865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7443-2371-624F-84A0-CAB7D933B917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DE0-212E-FF42-AEFD-A260AFE0A0BD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8DA-B563-7B43-96C7-83F7B1AB8C6B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4925-F31F-2F4C-8EB1-55DB63EE5D85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DB98-FCB0-614A-BB05-613FEFD9F8AF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9D9B-0052-2D4D-A4EB-B71958A5C937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5B92-8EF6-AB48-ACA4-5F31E9D2C130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4494-3E32-6744-AEB0-72297FEF5FF5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FCD-B0AD-B643-86A1-66D534BA92A3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6DC91E-F92A-BE4B-B490-AB94CD592FFA}" type="datetime1">
              <a:rPr lang="en-US" smtClean="0"/>
              <a:pPr/>
              <a:t>12/13/12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pages/802.1x-2004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3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" TargetMode="External"/><Relationship Id="rId3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IEEE 802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IEEE 802.1 </a:t>
            </a:r>
            <a:r>
              <a:rPr lang="sl-SI" dirty="0" err="1" smtClean="0"/>
              <a:t>Working</a:t>
            </a:r>
            <a:r>
              <a:rPr lang="sl-SI" dirty="0" smtClean="0"/>
              <a:t> </a:t>
            </a:r>
            <a:r>
              <a:rPr lang="sl-SI" dirty="0" err="1" smtClean="0"/>
              <a:t>group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802.1ab: </a:t>
            </a:r>
            <a:r>
              <a:rPr lang="sl-SI" dirty="0" err="1" smtClean="0"/>
              <a:t>stations</a:t>
            </a:r>
            <a:r>
              <a:rPr lang="sl-SI" dirty="0" smtClean="0"/>
              <a:t>, </a:t>
            </a:r>
            <a:r>
              <a:rPr lang="sl-SI" dirty="0" err="1" smtClean="0"/>
              <a:t>access</a:t>
            </a:r>
            <a:r>
              <a:rPr lang="sl-SI" dirty="0" smtClean="0"/>
              <a:t> </a:t>
            </a:r>
            <a:r>
              <a:rPr lang="sl-SI" dirty="0" err="1" smtClean="0"/>
              <a:t>control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medium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conectivity</a:t>
            </a:r>
            <a:r>
              <a:rPr lang="sl-SI" dirty="0" smtClean="0"/>
              <a:t> </a:t>
            </a:r>
            <a:r>
              <a:rPr lang="sl-SI" dirty="0" err="1" smtClean="0"/>
              <a:t>searching</a:t>
            </a:r>
            <a:endParaRPr lang="sl-SI" dirty="0" smtClean="0"/>
          </a:p>
          <a:p>
            <a:r>
              <a:rPr lang="sl-SI" dirty="0" smtClean="0"/>
              <a:t>802.1ae: </a:t>
            </a:r>
            <a:r>
              <a:rPr lang="sl-SI" dirty="0" err="1" smtClean="0"/>
              <a:t>security</a:t>
            </a:r>
            <a:r>
              <a:rPr lang="sl-SI" dirty="0" smtClean="0"/>
              <a:t> on MAC </a:t>
            </a:r>
            <a:r>
              <a:rPr lang="sl-SI" dirty="0" err="1" smtClean="0"/>
              <a:t>layer</a:t>
            </a:r>
            <a:endParaRPr lang="sl-SI" dirty="0" smtClean="0"/>
          </a:p>
          <a:p>
            <a:r>
              <a:rPr lang="sl-SI" dirty="0" smtClean="0"/>
              <a:t>802.1ar: </a:t>
            </a:r>
            <a:r>
              <a:rPr lang="sl-SI" dirty="0" err="1" smtClean="0"/>
              <a:t>safe</a:t>
            </a:r>
            <a:r>
              <a:rPr lang="sl-SI" dirty="0" smtClean="0"/>
              <a:t> </a:t>
            </a:r>
            <a:r>
              <a:rPr lang="sl-SI" dirty="0" err="1" smtClean="0"/>
              <a:t>unit</a:t>
            </a:r>
            <a:r>
              <a:rPr lang="sl-SI" dirty="0" smtClean="0"/>
              <a:t> </a:t>
            </a:r>
            <a:r>
              <a:rPr lang="sl-SI" dirty="0" err="1" smtClean="0"/>
              <a:t>identification</a:t>
            </a:r>
            <a:endParaRPr lang="sl-SI" dirty="0" smtClean="0"/>
          </a:p>
          <a:p>
            <a:r>
              <a:rPr lang="sl-SI" dirty="0" smtClean="0"/>
              <a:t>802.1as: </a:t>
            </a:r>
            <a:r>
              <a:rPr lang="sl-SI" dirty="0"/>
              <a:t>time </a:t>
            </a:r>
            <a:r>
              <a:rPr lang="sl-SI" dirty="0" err="1"/>
              <a:t>synchronization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/>
              <a:t>time-</a:t>
            </a:r>
            <a:r>
              <a:rPr lang="sl-SI" dirty="0" err="1"/>
              <a:t>sensitive</a:t>
            </a:r>
            <a:r>
              <a:rPr lang="sl-SI" dirty="0" smtClean="0"/>
              <a:t> </a:t>
            </a:r>
            <a:r>
              <a:rPr lang="sl-SI" dirty="0" err="1" smtClean="0"/>
              <a:t>aplications</a:t>
            </a:r>
            <a:r>
              <a:rPr lang="sl-SI" dirty="0" smtClean="0"/>
              <a:t> in </a:t>
            </a:r>
            <a:r>
              <a:rPr lang="sl-SI" dirty="0" err="1" smtClean="0"/>
              <a:t>networks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bridges</a:t>
            </a:r>
            <a:endParaRPr lang="sl-SI" dirty="0" smtClean="0"/>
          </a:p>
          <a:p>
            <a:r>
              <a:rPr lang="sl-SI" dirty="0" smtClean="0"/>
              <a:t>802.1ax: </a:t>
            </a:r>
            <a:r>
              <a:rPr lang="sl-SI" i="1" dirty="0" err="1" smtClean="0"/>
              <a:t>link</a:t>
            </a:r>
            <a:r>
              <a:rPr lang="sl-SI" i="1" dirty="0" smtClean="0"/>
              <a:t> </a:t>
            </a:r>
            <a:r>
              <a:rPr lang="sl-SI" i="1" dirty="0" err="1" smtClean="0"/>
              <a:t>aggregation</a:t>
            </a:r>
            <a:endParaRPr lang="sl-SI" dirty="0" smtClean="0"/>
          </a:p>
          <a:p>
            <a:r>
              <a:rPr lang="sl-SI" dirty="0" smtClean="0"/>
              <a:t>802.1ba: avdio/video </a:t>
            </a:r>
            <a:r>
              <a:rPr lang="sl-SI" dirty="0" err="1" smtClean="0"/>
              <a:t>systems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bridges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Network</a:t>
            </a:r>
            <a:r>
              <a:rPr lang="sl-SI" dirty="0" smtClean="0"/>
              <a:t>  </a:t>
            </a:r>
            <a:r>
              <a:rPr lang="sl-SI" dirty="0" err="1" smtClean="0"/>
              <a:t>conNection</a:t>
            </a:r>
            <a:r>
              <a:rPr lang="sl-SI" dirty="0" smtClean="0"/>
              <a:t> </a:t>
            </a:r>
            <a:r>
              <a:rPr lang="sl-SI" dirty="0" err="1" smtClean="0"/>
              <a:t>management</a:t>
            </a:r>
            <a:r>
              <a:rPr lang="sl-SI" dirty="0" smtClean="0"/>
              <a:t> (IEEE 802.1x)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Network</a:t>
            </a:r>
            <a:r>
              <a:rPr lang="sl-SI" dirty="0" smtClean="0"/>
              <a:t> </a:t>
            </a:r>
            <a:r>
              <a:rPr lang="sl-SI" dirty="0" err="1" smtClean="0"/>
              <a:t>access</a:t>
            </a:r>
            <a:r>
              <a:rPr lang="sl-SI" dirty="0" smtClean="0"/>
              <a:t> is </a:t>
            </a:r>
            <a:r>
              <a:rPr lang="sl-SI" dirty="0"/>
              <a:t>a </a:t>
            </a:r>
            <a:r>
              <a:rPr lang="sl-SI" dirty="0" err="1"/>
              <a:t>service</a:t>
            </a:r>
            <a:r>
              <a:rPr lang="sl-SI" dirty="0"/>
              <a:t>,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enables</a:t>
            </a:r>
            <a:r>
              <a:rPr lang="sl-SI" dirty="0" smtClean="0"/>
              <a:t> </a:t>
            </a:r>
            <a:r>
              <a:rPr lang="sl-SI" dirty="0" err="1" smtClean="0"/>
              <a:t>usage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other</a:t>
            </a:r>
            <a:r>
              <a:rPr lang="sl-SI" dirty="0" smtClean="0"/>
              <a:t> </a:t>
            </a:r>
            <a:r>
              <a:rPr lang="sl-SI" dirty="0" err="1" smtClean="0"/>
              <a:t>services</a:t>
            </a:r>
            <a:endParaRPr lang="sl-SI" dirty="0" smtClean="0"/>
          </a:p>
          <a:p>
            <a:pPr lvl="1"/>
            <a:r>
              <a:rPr lang="sl-SI" dirty="0" err="1" smtClean="0"/>
              <a:t>Web</a:t>
            </a:r>
            <a:r>
              <a:rPr lang="sl-SI" dirty="0" smtClean="0"/>
              <a:t> </a:t>
            </a:r>
            <a:r>
              <a:rPr lang="sl-SI" dirty="0" err="1" smtClean="0"/>
              <a:t>access</a:t>
            </a:r>
            <a:r>
              <a:rPr lang="sl-SI" dirty="0" smtClean="0"/>
              <a:t>, ...</a:t>
            </a:r>
          </a:p>
          <a:p>
            <a:r>
              <a:rPr lang="sl-SI" dirty="0" smtClean="0"/>
              <a:t>more on URL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http://www.ieee802.org/1/pages/802.1x-2004.html</a:t>
            </a:r>
            <a:endParaRPr lang="en-US" dirty="0" smtClean="0"/>
          </a:p>
          <a:p>
            <a:pPr lvl="1"/>
            <a:r>
              <a:rPr lang="sl-SI" b="1" dirty="0" err="1">
                <a:solidFill>
                  <a:srgbClr val="0000FF"/>
                </a:solidFill>
              </a:rPr>
              <a:t>challange</a:t>
            </a:r>
            <a:r>
              <a:rPr lang="sl-SI" b="1" dirty="0">
                <a:solidFill>
                  <a:srgbClr val="0000FF"/>
                </a:solidFill>
              </a:rPr>
              <a:t>: </a:t>
            </a:r>
            <a:r>
              <a:rPr lang="en-US" b="1" dirty="0">
                <a:solidFill>
                  <a:srgbClr val="0000FF"/>
                </a:solidFill>
              </a:rPr>
              <a:t>Go to the website and review the contents</a:t>
            </a:r>
            <a:r>
              <a:rPr lang="sl-SI" b="1" dirty="0">
                <a:solidFill>
                  <a:srgbClr val="0000FF"/>
                </a:solidFill>
              </a:rPr>
              <a:t>.</a:t>
            </a:r>
            <a:endParaRPr lang="en-US" dirty="0"/>
          </a:p>
          <a:p>
            <a:pPr lvl="1"/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/>
              <a:t>Network</a:t>
            </a:r>
            <a:r>
              <a:rPr lang="sl-SI" dirty="0"/>
              <a:t>  </a:t>
            </a:r>
            <a:r>
              <a:rPr lang="sl-SI" dirty="0" err="1"/>
              <a:t>conNection</a:t>
            </a:r>
            <a:r>
              <a:rPr lang="sl-SI" dirty="0"/>
              <a:t> </a:t>
            </a:r>
            <a:r>
              <a:rPr lang="sl-SI" dirty="0" err="1" smtClean="0"/>
              <a:t>management</a:t>
            </a:r>
            <a:r>
              <a:rPr lang="sl-SI" dirty="0" smtClean="0"/>
              <a:t> (</a:t>
            </a:r>
            <a:r>
              <a:rPr lang="sl-SI" dirty="0"/>
              <a:t>IEEE </a:t>
            </a:r>
            <a:r>
              <a:rPr lang="sl-SI" dirty="0" smtClean="0"/>
              <a:t>802.1x)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Network access is a service, that enables usage of other services</a:t>
            </a:r>
          </a:p>
          <a:p>
            <a:pPr lvl="1"/>
            <a:r>
              <a:rPr lang="sl-SI" dirty="0" err="1"/>
              <a:t>Web</a:t>
            </a:r>
            <a:r>
              <a:rPr lang="sl-SI" dirty="0"/>
              <a:t> </a:t>
            </a:r>
            <a:r>
              <a:rPr lang="sl-SI" dirty="0" err="1"/>
              <a:t>access</a:t>
            </a:r>
            <a:r>
              <a:rPr lang="sl-SI" dirty="0"/>
              <a:t>, ...</a:t>
            </a:r>
          </a:p>
          <a:p>
            <a:r>
              <a:rPr lang="sl-SI" dirty="0" err="1" smtClean="0"/>
              <a:t>Usage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a </a:t>
            </a:r>
            <a:r>
              <a:rPr lang="sl-SI" dirty="0" err="1" smtClean="0"/>
              <a:t>service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free</a:t>
            </a:r>
            <a:r>
              <a:rPr lang="sl-SI" dirty="0" smtClean="0"/>
              <a:t> or </a:t>
            </a:r>
            <a:r>
              <a:rPr lang="sl-SI" dirty="0" err="1" smtClean="0"/>
              <a:t>controled</a:t>
            </a:r>
            <a:endParaRPr lang="sl-SI" dirty="0" smtClean="0"/>
          </a:p>
          <a:p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controled</a:t>
            </a:r>
            <a:r>
              <a:rPr lang="sl-SI" dirty="0" smtClean="0"/>
              <a:t> </a:t>
            </a:r>
            <a:r>
              <a:rPr lang="sl-SI" dirty="0" err="1" smtClean="0"/>
              <a:t>usage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service</a:t>
            </a:r>
            <a:r>
              <a:rPr lang="sl-SI" dirty="0" smtClean="0"/>
              <a:t>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need</a:t>
            </a:r>
            <a:r>
              <a:rPr lang="sl-SI" dirty="0" smtClean="0"/>
              <a:t> to:</a:t>
            </a:r>
          </a:p>
          <a:p>
            <a:pPr lvl="1"/>
            <a:r>
              <a:rPr lang="sl-SI" dirty="0" err="1" smtClean="0"/>
              <a:t>Find</a:t>
            </a:r>
            <a:r>
              <a:rPr lang="sl-SI" dirty="0" smtClean="0"/>
              <a:t> </a:t>
            </a:r>
            <a:r>
              <a:rPr lang="sl-SI" dirty="0" err="1" smtClean="0"/>
              <a:t>out</a:t>
            </a:r>
            <a:r>
              <a:rPr lang="sl-SI" dirty="0" smtClean="0"/>
              <a:t>, </a:t>
            </a:r>
            <a:r>
              <a:rPr lang="sl-SI" dirty="0" err="1" smtClean="0"/>
              <a:t>who</a:t>
            </a:r>
            <a:r>
              <a:rPr lang="sl-SI" dirty="0" smtClean="0"/>
              <a:t> is a </a:t>
            </a:r>
            <a:r>
              <a:rPr lang="sl-SI" dirty="0" err="1" smtClean="0"/>
              <a:t>potential</a:t>
            </a:r>
            <a:r>
              <a:rPr lang="sl-SI" dirty="0" smtClean="0"/>
              <a:t> </a:t>
            </a:r>
            <a:r>
              <a:rPr lang="sl-SI" dirty="0" err="1" smtClean="0"/>
              <a:t>user</a:t>
            </a:r>
            <a:r>
              <a:rPr lang="sl-SI" dirty="0" smtClean="0"/>
              <a:t>; </a:t>
            </a:r>
            <a:r>
              <a:rPr lang="sl-SI" dirty="0" err="1" smtClean="0"/>
              <a:t>and</a:t>
            </a:r>
            <a:endParaRPr lang="sl-SI" dirty="0" smtClean="0"/>
          </a:p>
          <a:p>
            <a:pPr lvl="1"/>
            <a:r>
              <a:rPr lang="sl-SI" dirty="0" err="1" smtClean="0"/>
              <a:t>if</a:t>
            </a:r>
            <a:r>
              <a:rPr lang="sl-SI" dirty="0" smtClean="0"/>
              <a:t>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has</a:t>
            </a:r>
            <a:r>
              <a:rPr lang="sl-SI" dirty="0" smtClean="0"/>
              <a:t> </a:t>
            </a:r>
            <a:r>
              <a:rPr lang="sl-SI" dirty="0" err="1" smtClean="0"/>
              <a:t>premission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usage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service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authentication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authorisation</a:t>
            </a:r>
            <a:r>
              <a:rPr lang="sl-SI" dirty="0" smtClean="0"/>
              <a:t> (</a:t>
            </a:r>
            <a:r>
              <a:rPr lang="sl-SI" dirty="0" err="1" smtClean="0"/>
              <a:t>logging</a:t>
            </a:r>
            <a:r>
              <a:rPr lang="sl-SI" dirty="0" smtClean="0"/>
              <a:t> </a:t>
            </a:r>
            <a:r>
              <a:rPr lang="sl-SI" dirty="0" err="1" smtClean="0"/>
              <a:t>also</a:t>
            </a:r>
            <a:r>
              <a:rPr lang="sl-SI" dirty="0" smtClean="0"/>
              <a:t> </a:t>
            </a:r>
            <a:r>
              <a:rPr lang="sl-SI" dirty="0" err="1" smtClean="0"/>
              <a:t>somewhere</a:t>
            </a:r>
            <a:r>
              <a:rPr lang="sl-SI" dirty="0" smtClean="0"/>
              <a:t>)</a:t>
            </a:r>
          </a:p>
          <a:p>
            <a:r>
              <a:rPr lang="sl-SI" dirty="0" err="1" smtClean="0"/>
              <a:t>task</a:t>
            </a:r>
            <a:r>
              <a:rPr lang="sl-SI" dirty="0" smtClean="0"/>
              <a:t>: </a:t>
            </a:r>
            <a:r>
              <a:rPr lang="sl-SI" dirty="0" err="1" smtClean="0"/>
              <a:t>somehow</a:t>
            </a:r>
            <a:r>
              <a:rPr lang="sl-SI" dirty="0" smtClean="0"/>
              <a:t> </a:t>
            </a:r>
            <a:r>
              <a:rPr lang="sl-SI" dirty="0" err="1" smtClean="0"/>
              <a:t>insert</a:t>
            </a:r>
            <a:r>
              <a:rPr lang="sl-SI" dirty="0" smtClean="0"/>
              <a:t> AAA </a:t>
            </a:r>
            <a:r>
              <a:rPr lang="sl-SI" dirty="0" err="1" smtClean="0"/>
              <a:t>into</a:t>
            </a:r>
            <a:r>
              <a:rPr lang="sl-SI" dirty="0"/>
              <a:t> </a:t>
            </a:r>
            <a:r>
              <a:rPr lang="sl-SI" dirty="0" err="1"/>
              <a:t>establishment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 err="1" smtClean="0"/>
              <a:t>conecting</a:t>
            </a:r>
            <a:r>
              <a:rPr lang="sl-SI" dirty="0" smtClean="0"/>
              <a:t> to </a:t>
            </a:r>
            <a:r>
              <a:rPr lang="sl-SI" dirty="0" err="1" smtClean="0"/>
              <a:t>network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IEEE 802.1x arhitektura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442890" cy="3339018"/>
          </a:xfrm>
        </p:spPr>
        <p:txBody>
          <a:bodyPr>
            <a:normAutofit fontScale="70000" lnSpcReduction="20000"/>
          </a:bodyPr>
          <a:lstStyle/>
          <a:p>
            <a:r>
              <a:rPr lang="sl-SI" dirty="0" err="1" smtClean="0"/>
              <a:t>There</a:t>
            </a:r>
            <a:r>
              <a:rPr lang="sl-SI" dirty="0" smtClean="0"/>
              <a:t> are </a:t>
            </a:r>
            <a:r>
              <a:rPr lang="sl-SI" dirty="0" err="1" smtClean="0"/>
              <a:t>three</a:t>
            </a:r>
            <a:r>
              <a:rPr lang="sl-SI" dirty="0" smtClean="0"/>
              <a:t> </a:t>
            </a:r>
            <a:r>
              <a:rPr lang="sl-SI" dirty="0" err="1" smtClean="0"/>
              <a:t>building</a:t>
            </a:r>
            <a:r>
              <a:rPr lang="sl-SI" dirty="0" smtClean="0"/>
              <a:t> </a:t>
            </a:r>
            <a:r>
              <a:rPr lang="sl-SI" dirty="0" err="1" smtClean="0"/>
              <a:t>blocks</a:t>
            </a:r>
            <a:r>
              <a:rPr lang="sl-SI" dirty="0" smtClean="0"/>
              <a:t>:</a:t>
            </a:r>
          </a:p>
          <a:p>
            <a:pPr lvl="1"/>
            <a:r>
              <a:rPr lang="sl-SI" i="1" dirty="0" err="1" smtClean="0"/>
              <a:t>supplicant</a:t>
            </a:r>
            <a:endParaRPr lang="sl-SI" dirty="0" smtClean="0"/>
          </a:p>
          <a:p>
            <a:pPr lvl="1"/>
            <a:r>
              <a:rPr lang="sl-SI" i="1" dirty="0" err="1" smtClean="0"/>
              <a:t>authenticator</a:t>
            </a:r>
            <a:endParaRPr lang="sl-SI" dirty="0" smtClean="0"/>
          </a:p>
          <a:p>
            <a:pPr lvl="1"/>
            <a:r>
              <a:rPr lang="sl-SI" i="1" dirty="0" err="1" smtClean="0"/>
              <a:t>authentication</a:t>
            </a:r>
            <a:r>
              <a:rPr lang="sl-SI" i="1" dirty="0" smtClean="0"/>
              <a:t> </a:t>
            </a:r>
            <a:r>
              <a:rPr lang="sl-SI" i="1" dirty="0" err="1" smtClean="0"/>
              <a:t>server</a:t>
            </a:r>
            <a:endParaRPr lang="sl-SI" dirty="0" smtClean="0"/>
          </a:p>
          <a:p>
            <a:r>
              <a:rPr lang="sl-SI" dirty="0" err="1"/>
              <a:t>supplicant</a:t>
            </a:r>
            <a:r>
              <a:rPr lang="sl-SI" dirty="0"/>
              <a:t> </a:t>
            </a:r>
            <a:r>
              <a:rPr lang="sl-SI" dirty="0" err="1" smtClean="0"/>
              <a:t>signs</a:t>
            </a:r>
            <a:r>
              <a:rPr lang="sl-SI" dirty="0" smtClean="0"/>
              <a:t> in </a:t>
            </a:r>
            <a:r>
              <a:rPr lang="sl-SI" dirty="0"/>
              <a:t>to </a:t>
            </a:r>
            <a:r>
              <a:rPr lang="sl-SI" dirty="0" err="1"/>
              <a:t>authenticator</a:t>
            </a:r>
            <a:r>
              <a:rPr lang="sl-SI" dirty="0"/>
              <a:t>,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checks</a:t>
            </a:r>
            <a:r>
              <a:rPr lang="sl-SI" dirty="0" smtClean="0"/>
              <a:t> </a:t>
            </a:r>
            <a:r>
              <a:rPr lang="sl-SI" dirty="0" err="1"/>
              <a:t>his</a:t>
            </a:r>
            <a:r>
              <a:rPr lang="sl-SI" dirty="0"/>
              <a:t> </a:t>
            </a:r>
            <a:r>
              <a:rPr lang="sl-SI" dirty="0" err="1"/>
              <a:t>identity</a:t>
            </a:r>
            <a:r>
              <a:rPr lang="sl-SI" dirty="0"/>
              <a:t>  </a:t>
            </a:r>
            <a:r>
              <a:rPr lang="sl-SI" dirty="0" smtClean="0"/>
              <a:t>on </a:t>
            </a:r>
            <a:r>
              <a:rPr lang="sl-SI" i="1" dirty="0" err="1" smtClean="0"/>
              <a:t>authentication</a:t>
            </a:r>
            <a:r>
              <a:rPr lang="sl-SI" i="1" dirty="0" smtClean="0"/>
              <a:t> </a:t>
            </a:r>
            <a:r>
              <a:rPr lang="sl-SI" i="1" dirty="0" err="1" smtClean="0"/>
              <a:t>server</a:t>
            </a:r>
            <a:r>
              <a:rPr lang="sl-SI" dirty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if</a:t>
            </a:r>
            <a:r>
              <a:rPr lang="sl-SI" dirty="0" smtClean="0"/>
              <a:t> </a:t>
            </a:r>
            <a:r>
              <a:rPr lang="sl-SI" dirty="0" err="1" smtClean="0"/>
              <a:t>he</a:t>
            </a:r>
            <a:r>
              <a:rPr lang="sl-SI" dirty="0" smtClean="0"/>
              <a:t> is </a:t>
            </a:r>
            <a:r>
              <a:rPr lang="sl-SI" dirty="0" err="1" smtClean="0"/>
              <a:t>authorised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access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endParaRPr lang="sl-SI" dirty="0" smtClean="0"/>
          </a:p>
          <a:p>
            <a:r>
              <a:rPr lang="sl-SI" dirty="0" err="1" smtClean="0"/>
              <a:t>task</a:t>
            </a:r>
            <a:r>
              <a:rPr lang="sl-SI" dirty="0" smtClean="0"/>
              <a:t>: </a:t>
            </a:r>
            <a:r>
              <a:rPr lang="sl-SI" b="1" i="1" dirty="0" err="1"/>
              <a:t>embend</a:t>
            </a:r>
            <a:r>
              <a:rPr lang="sl-SI" b="1" i="1" dirty="0"/>
              <a:t> EAP on </a:t>
            </a:r>
            <a:r>
              <a:rPr lang="sl-SI" b="1" i="1" dirty="0" err="1"/>
              <a:t>data</a:t>
            </a:r>
            <a:r>
              <a:rPr lang="sl-SI" b="1" i="1" dirty="0"/>
              <a:t> </a:t>
            </a:r>
            <a:r>
              <a:rPr lang="sl-SI" b="1" i="1" dirty="0" err="1"/>
              <a:t>link</a:t>
            </a:r>
            <a:r>
              <a:rPr lang="sl-SI" b="1" i="1" dirty="0"/>
              <a:t> </a:t>
            </a:r>
            <a:r>
              <a:rPr lang="sl-SI" b="1" i="1" dirty="0" err="1"/>
              <a:t>layer</a:t>
            </a:r>
            <a:endParaRPr lang="sl-SI" b="1" i="1" dirty="0"/>
          </a:p>
          <a:p>
            <a:pPr lvl="1"/>
            <a:r>
              <a:rPr lang="sl-SI" b="1" dirty="0" err="1" smtClean="0">
                <a:solidFill>
                  <a:srgbClr val="0000FF"/>
                </a:solidFill>
              </a:rPr>
              <a:t>challange</a:t>
            </a:r>
            <a:r>
              <a:rPr lang="sl-SI" b="1" dirty="0" smtClean="0">
                <a:solidFill>
                  <a:srgbClr val="0000FF"/>
                </a:solidFill>
              </a:rPr>
              <a:t>: </a:t>
            </a:r>
            <a:r>
              <a:rPr lang="sl-SI" b="1" dirty="0" err="1" smtClean="0">
                <a:solidFill>
                  <a:srgbClr val="0000FF"/>
                </a:solidFill>
              </a:rPr>
              <a:t>How</a:t>
            </a:r>
            <a:r>
              <a:rPr lang="sl-SI" b="1" dirty="0">
                <a:solidFill>
                  <a:srgbClr val="0000FF"/>
                </a:solidFill>
              </a:rPr>
              <a:t>(!) </a:t>
            </a:r>
            <a:r>
              <a:rPr lang="sl-SI" b="1" dirty="0" err="1" smtClean="0">
                <a:solidFill>
                  <a:srgbClr val="0000FF"/>
                </a:solidFill>
              </a:rPr>
              <a:t>authenticator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really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u="sng" dirty="0" err="1" smtClean="0">
                <a:solidFill>
                  <a:srgbClr val="0000FF"/>
                </a:solidFill>
              </a:rPr>
              <a:t>enables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access</a:t>
            </a:r>
            <a:r>
              <a:rPr lang="sl-SI" b="1" dirty="0" smtClean="0">
                <a:solidFill>
                  <a:srgbClr val="0000FF"/>
                </a:solidFill>
              </a:rPr>
              <a:t> to </a:t>
            </a:r>
            <a:r>
              <a:rPr lang="sl-SI" b="1" dirty="0" err="1" smtClean="0">
                <a:solidFill>
                  <a:srgbClr val="0000FF"/>
                </a:solidFill>
              </a:rPr>
              <a:t>network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for</a:t>
            </a:r>
            <a:r>
              <a:rPr lang="sl-SI" b="1" dirty="0">
                <a:solidFill>
                  <a:srgbClr val="0000FF"/>
                </a:solidFill>
              </a:rPr>
              <a:t> </a:t>
            </a:r>
            <a:r>
              <a:rPr lang="sl-SI" b="1" dirty="0" err="1">
                <a:solidFill>
                  <a:srgbClr val="0000FF"/>
                </a:solidFill>
              </a:rPr>
              <a:t>supplicant</a:t>
            </a:r>
            <a:r>
              <a:rPr lang="sl-SI" b="1" dirty="0">
                <a:solidFill>
                  <a:srgbClr val="0000FF"/>
                </a:solidFill>
              </a:rPr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1" y="5384186"/>
            <a:ext cx="1202498" cy="472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supplicant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7" name="Rectangle 6"/>
          <p:cNvSpPr/>
          <p:nvPr/>
        </p:nvSpPr>
        <p:spPr>
          <a:xfrm>
            <a:off x="3895594" y="5386191"/>
            <a:ext cx="1559491" cy="470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authenticator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6419589" y="5244177"/>
            <a:ext cx="1772433" cy="734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authentication</a:t>
            </a:r>
            <a:r>
              <a:rPr lang="sl-SI" i="1" dirty="0"/>
              <a:t> </a:t>
            </a:r>
            <a:r>
              <a:rPr lang="sl-SI" i="1" dirty="0" err="1"/>
              <a:t>server</a:t>
            </a:r>
            <a:endParaRPr lang="sl-SI" dirty="0"/>
          </a:p>
          <a:p>
            <a:pPr algn="ctr"/>
            <a:endParaRPr lang="sl-SI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31298" y="5621243"/>
            <a:ext cx="8642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55085" y="5617298"/>
            <a:ext cx="9645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6663" y="501807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EAP</a:t>
            </a:r>
            <a:endParaRPr lang="sl-SI" dirty="0"/>
          </a:p>
        </p:txBody>
      </p:sp>
      <p:sp>
        <p:nvSpPr>
          <p:cNvPr id="14" name="TextBox 13"/>
          <p:cNvSpPr txBox="1"/>
          <p:nvPr/>
        </p:nvSpPr>
        <p:spPr>
          <a:xfrm>
            <a:off x="5492732" y="5014854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RADIUS</a:t>
            </a:r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IEEE 802.1x EAPOL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445584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/>
              <a:t>standard IEEE </a:t>
            </a:r>
            <a:r>
              <a:rPr lang="sl-SI" dirty="0" err="1" smtClean="0"/>
              <a:t>802.1x</a:t>
            </a:r>
            <a:r>
              <a:rPr lang="sl-SI" dirty="0" smtClean="0"/>
              <a:t> </a:t>
            </a:r>
            <a:r>
              <a:rPr lang="sl-SI" dirty="0" err="1" smtClean="0"/>
              <a:t>defines</a:t>
            </a:r>
            <a:r>
              <a:rPr lang="sl-SI" dirty="0" smtClean="0"/>
              <a:t> EAP on </a:t>
            </a:r>
            <a:r>
              <a:rPr lang="sl-SI" dirty="0" err="1" smtClean="0"/>
              <a:t>data</a:t>
            </a:r>
            <a:r>
              <a:rPr lang="sl-SI" dirty="0" smtClean="0"/>
              <a:t> </a:t>
            </a:r>
            <a:r>
              <a:rPr lang="sl-SI" dirty="0" err="1" smtClean="0"/>
              <a:t>link</a:t>
            </a:r>
            <a:r>
              <a:rPr lang="sl-SI" dirty="0" smtClean="0"/>
              <a:t> </a:t>
            </a:r>
            <a:r>
              <a:rPr lang="sl-SI" dirty="0" err="1" smtClean="0"/>
              <a:t>layer</a:t>
            </a:r>
            <a:r>
              <a:rPr lang="sl-SI" dirty="0" smtClean="0"/>
              <a:t> – EAP over LAN -&gt; EAPOL</a:t>
            </a:r>
          </a:p>
          <a:p>
            <a:pPr lvl="1"/>
            <a:r>
              <a:rPr lang="sl-SI" dirty="0" err="1" smtClean="0"/>
              <a:t>Later</a:t>
            </a:r>
            <a:r>
              <a:rPr lang="sl-SI" dirty="0" smtClean="0"/>
              <a:t> EAPOL </a:t>
            </a: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also</a:t>
            </a:r>
            <a:r>
              <a:rPr lang="sl-SI" dirty="0" smtClean="0"/>
              <a:t> used in </a:t>
            </a:r>
            <a:r>
              <a:rPr lang="sl-SI" dirty="0" err="1" smtClean="0"/>
              <a:t>other</a:t>
            </a:r>
            <a:r>
              <a:rPr lang="sl-SI" dirty="0" smtClean="0"/>
              <a:t> </a:t>
            </a:r>
            <a:r>
              <a:rPr lang="sl-SI" dirty="0" err="1" smtClean="0"/>
              <a:t>work</a:t>
            </a:r>
            <a:r>
              <a:rPr lang="sl-SI" dirty="0" smtClean="0"/>
              <a:t> </a:t>
            </a:r>
            <a:r>
              <a:rPr lang="sl-SI" dirty="0" err="1" smtClean="0"/>
              <a:t>groups</a:t>
            </a:r>
            <a:r>
              <a:rPr lang="sl-SI" dirty="0" smtClean="0"/>
              <a:t> IEEE 802.1x:</a:t>
            </a:r>
          </a:p>
          <a:p>
            <a:pPr lvl="2"/>
            <a:r>
              <a:rPr lang="sl-SI" dirty="0" smtClean="0"/>
              <a:t>802.1ae: </a:t>
            </a:r>
            <a:r>
              <a:rPr lang="sl-SI" dirty="0" err="1" smtClean="0"/>
              <a:t>security</a:t>
            </a:r>
            <a:r>
              <a:rPr lang="sl-SI" dirty="0" smtClean="0"/>
              <a:t> on MAC </a:t>
            </a:r>
            <a:r>
              <a:rPr lang="sl-SI" dirty="0" err="1" smtClean="0"/>
              <a:t>layer</a:t>
            </a:r>
            <a:endParaRPr lang="sl-SI" dirty="0" smtClean="0"/>
          </a:p>
          <a:p>
            <a:pPr lvl="2"/>
            <a:r>
              <a:rPr lang="sl-SI" dirty="0" smtClean="0"/>
              <a:t>802.1ar: </a:t>
            </a:r>
            <a:r>
              <a:rPr lang="sl-SI" dirty="0" err="1" smtClean="0"/>
              <a:t>safe</a:t>
            </a:r>
            <a:r>
              <a:rPr lang="sl-SI" dirty="0" smtClean="0"/>
              <a:t> </a:t>
            </a:r>
            <a:r>
              <a:rPr lang="sl-SI" dirty="0" err="1" smtClean="0"/>
              <a:t>identification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units</a:t>
            </a:r>
            <a:endParaRPr lang="sl-SI" dirty="0" smtClean="0"/>
          </a:p>
          <a:p>
            <a:r>
              <a:rPr lang="sl-SI" dirty="0" smtClean="0"/>
              <a:t>EAPOL is </a:t>
            </a:r>
            <a:r>
              <a:rPr lang="sl-SI" dirty="0" err="1" smtClean="0"/>
              <a:t>defined</a:t>
            </a:r>
            <a:r>
              <a:rPr lang="sl-SI" dirty="0" smtClean="0"/>
              <a:t> so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his</a:t>
            </a:r>
            <a:r>
              <a:rPr lang="sl-SI" dirty="0" smtClean="0"/>
              <a:t> </a:t>
            </a:r>
            <a:r>
              <a:rPr lang="sl-SI" dirty="0" err="1" smtClean="0"/>
              <a:t>content</a:t>
            </a:r>
            <a:r>
              <a:rPr lang="sl-SI" dirty="0" smtClean="0"/>
              <a:t> is </a:t>
            </a:r>
            <a:r>
              <a:rPr lang="sl-SI" dirty="0" err="1" smtClean="0"/>
              <a:t>sent</a:t>
            </a:r>
            <a:r>
              <a:rPr lang="sl-SI" dirty="0" smtClean="0"/>
              <a:t> </a:t>
            </a:r>
            <a:r>
              <a:rPr lang="sl-SI" dirty="0" err="1" smtClean="0"/>
              <a:t>directly</a:t>
            </a:r>
            <a:r>
              <a:rPr lang="sl-SI" dirty="0" smtClean="0"/>
              <a:t> in </a:t>
            </a:r>
            <a:r>
              <a:rPr lang="sl-SI" dirty="0" err="1" smtClean="0"/>
              <a:t>Ethernet</a:t>
            </a:r>
            <a:r>
              <a:rPr lang="sl-SI" dirty="0" smtClean="0"/>
              <a:t> </a:t>
            </a:r>
            <a:r>
              <a:rPr lang="sl-SI" dirty="0" err="1" smtClean="0"/>
              <a:t>frames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contents</a:t>
            </a:r>
            <a:r>
              <a:rPr lang="sl-SI" dirty="0" smtClean="0"/>
              <a:t> </a:t>
            </a:r>
            <a:r>
              <a:rPr lang="sl-SI" dirty="0" err="1" smtClean="0"/>
              <a:t>badge</a:t>
            </a:r>
            <a:r>
              <a:rPr lang="sl-SI" dirty="0" smtClean="0"/>
              <a:t> </a:t>
            </a:r>
            <a:r>
              <a:rPr lang="en-US" dirty="0" smtClean="0"/>
              <a:t>0x888E:</a:t>
            </a:r>
          </a:p>
          <a:p>
            <a:pPr lvl="1"/>
            <a:r>
              <a:rPr lang="en-US" dirty="0" smtClean="0"/>
              <a:t>Preamble (7-bytes) Start Frame Delimiter (1-byte)</a:t>
            </a:r>
          </a:p>
          <a:p>
            <a:pPr lvl="1"/>
            <a:r>
              <a:rPr lang="en-US" dirty="0" err="1" smtClean="0"/>
              <a:t>Dest</a:t>
            </a:r>
            <a:r>
              <a:rPr lang="en-US" dirty="0" smtClean="0"/>
              <a:t>. MAC Address (6-bytes) Source MAC Address (6-bytes)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Length / Type (2-bytes)</a:t>
            </a:r>
          </a:p>
          <a:p>
            <a:pPr lvl="1"/>
            <a:r>
              <a:rPr lang="en-US" dirty="0" smtClean="0"/>
              <a:t>MAC Client Data (0-n bytes)</a:t>
            </a:r>
          </a:p>
          <a:p>
            <a:pPr lvl="1"/>
            <a:r>
              <a:rPr lang="en-US" dirty="0" smtClean="0"/>
              <a:t>Pad(0-p bytes) Frame Check Sequence (4-bytes)</a:t>
            </a:r>
            <a:endParaRPr lang="sl-SI" dirty="0" smtClean="0"/>
          </a:p>
          <a:p>
            <a:pPr lvl="1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0" y="5140452"/>
            <a:ext cx="8521700" cy="1333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EAP – FOR </a:t>
            </a:r>
            <a:r>
              <a:rPr lang="sl-SI" dirty="0" err="1" smtClean="0"/>
              <a:t>REFreshment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Defined</a:t>
            </a:r>
            <a:r>
              <a:rPr lang="sl-SI" dirty="0" smtClean="0"/>
              <a:t> in RFC 3748</a:t>
            </a:r>
          </a:p>
          <a:p>
            <a:r>
              <a:rPr lang="sl-SI" dirty="0" err="1" smtClean="0"/>
              <a:t>Support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different</a:t>
            </a:r>
            <a:r>
              <a:rPr lang="sl-SI" dirty="0" smtClean="0"/>
              <a:t> </a:t>
            </a:r>
            <a:r>
              <a:rPr lang="sl-SI" dirty="0" err="1" smtClean="0"/>
              <a:t>authentication</a:t>
            </a:r>
            <a:r>
              <a:rPr lang="sl-SI" dirty="0" smtClean="0"/>
              <a:t> </a:t>
            </a:r>
            <a:r>
              <a:rPr lang="sl-SI" dirty="0" err="1" smtClean="0"/>
              <a:t>protocols</a:t>
            </a:r>
            <a:endParaRPr lang="sl-SI" dirty="0" smtClean="0"/>
          </a:p>
          <a:p>
            <a:r>
              <a:rPr lang="sl-SI" dirty="0" err="1" smtClean="0"/>
              <a:t>stepping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IEEE 802.1x – HOW DOES IT </a:t>
            </a:r>
            <a:r>
              <a:rPr lang="sl-SI" dirty="0" err="1" smtClean="0"/>
              <a:t>operate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97680"/>
          </a:xfrm>
        </p:spPr>
        <p:txBody>
          <a:bodyPr>
            <a:normAutofit lnSpcReduction="10000"/>
          </a:bodyPr>
          <a:lstStyle/>
          <a:p>
            <a:r>
              <a:rPr lang="sl-SI" i="1" dirty="0" err="1" smtClean="0"/>
              <a:t>inicialization</a:t>
            </a:r>
            <a:r>
              <a:rPr lang="sl-SI" dirty="0" smtClean="0"/>
              <a:t>: </a:t>
            </a:r>
            <a:r>
              <a:rPr lang="sl-SI" dirty="0" err="1" smtClean="0"/>
              <a:t>when</a:t>
            </a:r>
            <a:r>
              <a:rPr lang="sl-SI" dirty="0" smtClean="0"/>
              <a:t> </a:t>
            </a:r>
            <a:r>
              <a:rPr lang="sl-SI" dirty="0" err="1" smtClean="0"/>
              <a:t>avtenticator</a:t>
            </a:r>
            <a:r>
              <a:rPr lang="sl-SI" dirty="0" smtClean="0"/>
              <a:t> (</a:t>
            </a:r>
            <a:r>
              <a:rPr lang="sl-SI" dirty="0" err="1" smtClean="0"/>
              <a:t>usualy</a:t>
            </a:r>
            <a:r>
              <a:rPr lang="sl-SI" dirty="0" smtClean="0"/>
              <a:t> </a:t>
            </a:r>
            <a:r>
              <a:rPr lang="sl-SI" dirty="0" err="1" smtClean="0"/>
              <a:t>also</a:t>
            </a:r>
            <a:r>
              <a:rPr lang="sl-SI" dirty="0" smtClean="0"/>
              <a:t> </a:t>
            </a:r>
            <a:r>
              <a:rPr lang="sl-SI" dirty="0" err="1" smtClean="0"/>
              <a:t>switch</a:t>
            </a:r>
            <a:r>
              <a:rPr lang="sl-SI" dirty="0" smtClean="0"/>
              <a:t>, WLAN </a:t>
            </a:r>
            <a:r>
              <a:rPr lang="sl-SI" dirty="0" err="1" smtClean="0"/>
              <a:t>access</a:t>
            </a:r>
            <a:r>
              <a:rPr lang="sl-SI" dirty="0" smtClean="0"/>
              <a:t> </a:t>
            </a:r>
            <a:r>
              <a:rPr lang="sl-SI" dirty="0" err="1" smtClean="0"/>
              <a:t>point</a:t>
            </a:r>
            <a:r>
              <a:rPr lang="sl-SI" dirty="0" smtClean="0"/>
              <a:t> </a:t>
            </a:r>
            <a:r>
              <a:rPr lang="sl-SI" dirty="0" err="1" smtClean="0"/>
              <a:t>etc</a:t>
            </a:r>
            <a:r>
              <a:rPr lang="sl-SI" dirty="0" smtClean="0"/>
              <a:t>.) </a:t>
            </a:r>
            <a:r>
              <a:rPr lang="sl-SI" dirty="0" err="1" smtClean="0"/>
              <a:t>detects</a:t>
            </a:r>
            <a:r>
              <a:rPr lang="sl-SI" dirty="0" smtClean="0"/>
              <a:t> </a:t>
            </a:r>
            <a:r>
              <a:rPr lang="sl-SI" dirty="0" err="1" smtClean="0"/>
              <a:t>new</a:t>
            </a:r>
            <a:r>
              <a:rPr lang="sl-SI" dirty="0"/>
              <a:t> </a:t>
            </a:r>
            <a:r>
              <a:rPr lang="sl-SI" dirty="0" err="1" smtClean="0"/>
              <a:t>supplicant</a:t>
            </a:r>
            <a:r>
              <a:rPr lang="sl-SI" dirty="0" smtClean="0"/>
              <a:t>,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enables</a:t>
            </a:r>
            <a:r>
              <a:rPr lang="sl-SI" dirty="0" smtClean="0"/>
              <a:t> </a:t>
            </a:r>
            <a:r>
              <a:rPr lang="sl-SI" dirty="0" err="1" smtClean="0"/>
              <a:t>him</a:t>
            </a:r>
            <a:r>
              <a:rPr lang="sl-SI" dirty="0" smtClean="0"/>
              <a:t> </a:t>
            </a:r>
            <a:r>
              <a:rPr lang="sl-SI" b="1" dirty="0" err="1" smtClean="0"/>
              <a:t>only</a:t>
            </a:r>
            <a:r>
              <a:rPr lang="sl-SI" dirty="0" smtClean="0"/>
              <a:t> IEEE </a:t>
            </a:r>
            <a:r>
              <a:rPr lang="sl-SI" dirty="0" err="1" smtClean="0"/>
              <a:t>802.1x</a:t>
            </a:r>
            <a:r>
              <a:rPr lang="sl-SI" dirty="0" smtClean="0"/>
              <a:t> </a:t>
            </a:r>
            <a:r>
              <a:rPr lang="sl-SI" dirty="0" err="1" smtClean="0"/>
              <a:t>comunication</a:t>
            </a:r>
            <a:endParaRPr lang="sl-SI" dirty="0" smtClean="0"/>
          </a:p>
          <a:p>
            <a:pPr lvl="1"/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here</a:t>
            </a:r>
            <a:r>
              <a:rPr lang="sl-SI" dirty="0" smtClean="0"/>
              <a:t> on EAP </a:t>
            </a:r>
            <a:r>
              <a:rPr lang="sl-SI" dirty="0" err="1" smtClean="0"/>
              <a:t>protocol</a:t>
            </a:r>
            <a:r>
              <a:rPr lang="sl-SI" dirty="0" smtClean="0"/>
              <a:t> </a:t>
            </a:r>
            <a:r>
              <a:rPr lang="sl-SI" dirty="0" err="1" smtClean="0"/>
              <a:t>starts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 descr="P11_avtent_z_omrezjem..gif"/>
          <p:cNvPicPr>
            <a:picLocks noChangeAspect="1"/>
          </p:cNvPicPr>
          <p:nvPr/>
        </p:nvPicPr>
        <p:blipFill rotWithShape="1">
          <a:blip r:embed="rId2"/>
          <a:srcRect t="41935"/>
          <a:stretch/>
        </p:blipFill>
        <p:spPr>
          <a:xfrm>
            <a:off x="1830270" y="5042027"/>
            <a:ext cx="5092700" cy="1017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081" y="4447074"/>
            <a:ext cx="1202498" cy="472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supplicant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3596874" y="4449079"/>
            <a:ext cx="1559491" cy="470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authenticator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9" name="Rectangle 8"/>
          <p:cNvSpPr/>
          <p:nvPr/>
        </p:nvSpPr>
        <p:spPr>
          <a:xfrm>
            <a:off x="6120869" y="4307065"/>
            <a:ext cx="1772433" cy="734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authentication</a:t>
            </a:r>
            <a:r>
              <a:rPr lang="sl-SI" i="1" dirty="0"/>
              <a:t> </a:t>
            </a:r>
            <a:r>
              <a:rPr lang="sl-SI" i="1" dirty="0" err="1"/>
              <a:t>server</a:t>
            </a:r>
            <a:endParaRPr lang="sl-SI" dirty="0"/>
          </a:p>
          <a:p>
            <a:pPr algn="ctr"/>
            <a:endParaRPr lang="sl-SI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32578" y="4684131"/>
            <a:ext cx="8642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56365" y="4680186"/>
            <a:ext cx="9645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34" y="407288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EAP</a:t>
            </a:r>
            <a:endParaRPr lang="sl-SI" dirty="0"/>
          </a:p>
        </p:txBody>
      </p:sp>
      <p:sp>
        <p:nvSpPr>
          <p:cNvPr id="13" name="TextBox 12"/>
          <p:cNvSpPr txBox="1"/>
          <p:nvPr/>
        </p:nvSpPr>
        <p:spPr>
          <a:xfrm>
            <a:off x="5029303" y="4069659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RADIUS</a:t>
            </a:r>
            <a:endParaRPr lang="sl-S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IEEE 802.1x – </a:t>
            </a:r>
            <a:r>
              <a:rPr lang="sl-SI" dirty="0"/>
              <a:t>HOW DOES IT </a:t>
            </a:r>
            <a:r>
              <a:rPr lang="sl-SI" dirty="0" err="1"/>
              <a:t>operate</a:t>
            </a:r>
            <a:r>
              <a:rPr lang="sl-SI" dirty="0"/>
              <a:t> (</a:t>
            </a:r>
            <a:r>
              <a:rPr lang="sl-SI" dirty="0" err="1"/>
              <a:t>continued</a:t>
            </a:r>
            <a:r>
              <a:rPr lang="sl-S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2406561"/>
          </a:xfrm>
        </p:spPr>
        <p:txBody>
          <a:bodyPr>
            <a:normAutofit fontScale="70000" lnSpcReduction="20000"/>
          </a:bodyPr>
          <a:lstStyle/>
          <a:p>
            <a:r>
              <a:rPr lang="sl-SI" i="1" dirty="0" err="1" smtClean="0"/>
              <a:t>invitation</a:t>
            </a:r>
            <a:r>
              <a:rPr lang="sl-SI" dirty="0" smtClean="0"/>
              <a:t>: </a:t>
            </a:r>
            <a:r>
              <a:rPr lang="sl-SI" dirty="0" err="1" smtClean="0"/>
              <a:t>authenticator</a:t>
            </a:r>
            <a:r>
              <a:rPr lang="sl-SI" dirty="0" smtClean="0"/>
              <a:t> (</a:t>
            </a:r>
            <a:r>
              <a:rPr lang="sl-SI" dirty="0" err="1" smtClean="0"/>
              <a:t>periodicaly</a:t>
            </a:r>
            <a:r>
              <a:rPr lang="sl-SI" dirty="0" smtClean="0"/>
              <a:t>) </a:t>
            </a:r>
            <a:r>
              <a:rPr lang="sl-SI" dirty="0" err="1" smtClean="0"/>
              <a:t>sends</a:t>
            </a:r>
            <a:r>
              <a:rPr lang="sl-SI" dirty="0" smtClean="0"/>
              <a:t> </a:t>
            </a:r>
            <a:r>
              <a:rPr lang="sl-SI" dirty="0" err="1" smtClean="0"/>
              <a:t>invitation</a:t>
            </a:r>
            <a:r>
              <a:rPr lang="sl-SI" dirty="0" smtClean="0"/>
              <a:t> to </a:t>
            </a:r>
            <a:r>
              <a:rPr lang="sl-SI" dirty="0" err="1" smtClean="0"/>
              <a:t>supplicant</a:t>
            </a:r>
            <a:r>
              <a:rPr lang="sl-SI" dirty="0" smtClean="0"/>
              <a:t>, to </a:t>
            </a:r>
            <a:r>
              <a:rPr lang="sl-SI" dirty="0" err="1" smtClean="0"/>
              <a:t>introduce</a:t>
            </a:r>
            <a:r>
              <a:rPr lang="sl-SI" dirty="0" smtClean="0"/>
              <a:t> </a:t>
            </a:r>
            <a:r>
              <a:rPr lang="sl-SI" dirty="0" err="1" smtClean="0"/>
              <a:t>himself</a:t>
            </a:r>
            <a:endParaRPr lang="sl-SI" dirty="0" smtClean="0"/>
          </a:p>
          <a:p>
            <a:pPr lvl="1"/>
            <a:r>
              <a:rPr lang="sl-SI" dirty="0" err="1" smtClean="0"/>
              <a:t>Supplicant</a:t>
            </a:r>
            <a:r>
              <a:rPr lang="sl-SI" dirty="0" smtClean="0"/>
              <a:t> </a:t>
            </a:r>
            <a:r>
              <a:rPr lang="sl-SI" dirty="0" err="1" smtClean="0"/>
              <a:t>introduces</a:t>
            </a:r>
            <a:r>
              <a:rPr lang="sl-SI" dirty="0" smtClean="0"/>
              <a:t> </a:t>
            </a:r>
            <a:r>
              <a:rPr lang="sl-SI" dirty="0" err="1" smtClean="0"/>
              <a:t>himself</a:t>
            </a:r>
            <a:r>
              <a:rPr lang="sl-SI" dirty="0" smtClean="0"/>
              <a:t> to </a:t>
            </a:r>
            <a:r>
              <a:rPr lang="sl-SI" dirty="0" err="1" smtClean="0"/>
              <a:t>authenticator</a:t>
            </a:r>
            <a:r>
              <a:rPr lang="sl-SI" dirty="0" smtClean="0"/>
              <a:t>, </a:t>
            </a:r>
            <a:r>
              <a:rPr lang="sl-SI" dirty="0" err="1" smtClean="0"/>
              <a:t>which</a:t>
            </a:r>
            <a:r>
              <a:rPr lang="sl-SI" dirty="0" smtClean="0"/>
              <a:t> </a:t>
            </a:r>
            <a:r>
              <a:rPr lang="sl-SI" dirty="0" err="1" smtClean="0"/>
              <a:t>sends</a:t>
            </a:r>
            <a:r>
              <a:rPr lang="sl-SI" dirty="0" smtClean="0"/>
              <a:t> </a:t>
            </a:r>
            <a:r>
              <a:rPr lang="sl-SI" dirty="0" err="1" smtClean="0"/>
              <a:t>introduction</a:t>
            </a:r>
            <a:r>
              <a:rPr lang="sl-SI" dirty="0" smtClean="0"/>
              <a:t> to </a:t>
            </a:r>
            <a:r>
              <a:rPr lang="sl-SI" dirty="0" err="1" smtClean="0"/>
              <a:t>avtentication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(RADIUS)</a:t>
            </a:r>
          </a:p>
          <a:p>
            <a:pPr lvl="1"/>
            <a:r>
              <a:rPr lang="sl-SI" dirty="0" err="1" smtClean="0"/>
              <a:t>Avtenticator</a:t>
            </a:r>
            <a:r>
              <a:rPr lang="sl-SI" dirty="0" smtClean="0"/>
              <a:t> is </a:t>
            </a:r>
            <a:r>
              <a:rPr lang="sl-SI" dirty="0" err="1" smtClean="0"/>
              <a:t>now</a:t>
            </a:r>
            <a:r>
              <a:rPr lang="sl-SI" dirty="0" smtClean="0"/>
              <a:t> </a:t>
            </a:r>
            <a:r>
              <a:rPr lang="sl-SI" dirty="0" err="1" smtClean="0"/>
              <a:t>just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in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avtentication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–</a:t>
            </a:r>
            <a:r>
              <a:rPr lang="sl-SI" dirty="0" err="1" smtClean="0"/>
              <a:t>avtentication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is </a:t>
            </a:r>
            <a:r>
              <a:rPr lang="sl-SI" dirty="0" err="1" smtClean="0"/>
              <a:t>the</a:t>
            </a:r>
            <a:r>
              <a:rPr lang="sl-SI" dirty="0" smtClean="0"/>
              <a:t> one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actualy</a:t>
            </a:r>
            <a:r>
              <a:rPr lang="sl-SI" dirty="0" smtClean="0"/>
              <a:t> </a:t>
            </a:r>
            <a:r>
              <a:rPr lang="sl-SI" dirty="0" err="1" smtClean="0"/>
              <a:t>performs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authentication</a:t>
            </a:r>
            <a:r>
              <a:rPr lang="sl-SI" dirty="0" smtClean="0"/>
              <a:t> </a:t>
            </a:r>
          </a:p>
          <a:p>
            <a:pPr lvl="1"/>
            <a:r>
              <a:rPr lang="sl-SI" dirty="0" err="1" smtClean="0"/>
              <a:t>trust</a:t>
            </a:r>
            <a:r>
              <a:rPr lang="sl-SI" dirty="0" smtClean="0"/>
              <a:t>!!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authenticator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autentication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endParaRPr lang="sl-SI" dirty="0" smtClean="0"/>
          </a:p>
          <a:p>
            <a:pPr lvl="2"/>
            <a:r>
              <a:rPr lang="sl-SI" b="1" dirty="0" err="1" smtClean="0">
                <a:solidFill>
                  <a:srgbClr val="0000FF"/>
                </a:solidFill>
              </a:rPr>
              <a:t>challange</a:t>
            </a:r>
            <a:r>
              <a:rPr lang="sl-SI" b="1" dirty="0" smtClean="0">
                <a:solidFill>
                  <a:srgbClr val="0000FF"/>
                </a:solidFill>
              </a:rPr>
              <a:t>: </a:t>
            </a:r>
            <a:r>
              <a:rPr lang="sl-SI" b="1" dirty="0" err="1" smtClean="0">
                <a:solidFill>
                  <a:srgbClr val="0000FF"/>
                </a:solidFill>
              </a:rPr>
              <a:t>How</a:t>
            </a:r>
            <a:r>
              <a:rPr lang="sl-SI" b="1" dirty="0" smtClean="0">
                <a:solidFill>
                  <a:srgbClr val="0000FF"/>
                </a:solidFill>
              </a:rPr>
              <a:t> to program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trust</a:t>
            </a:r>
            <a:r>
              <a:rPr lang="sl-SI" b="1" dirty="0" smtClean="0">
                <a:solidFill>
                  <a:srgbClr val="0000FF"/>
                </a:solidFill>
              </a:rPr>
              <a:t>?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 descr="P11_avtent_z_omrezjem..gif"/>
          <p:cNvPicPr>
            <a:picLocks noChangeAspect="1"/>
          </p:cNvPicPr>
          <p:nvPr/>
        </p:nvPicPr>
        <p:blipFill rotWithShape="1">
          <a:blip r:embed="rId2"/>
          <a:srcRect t="41935"/>
          <a:stretch/>
        </p:blipFill>
        <p:spPr>
          <a:xfrm>
            <a:off x="1830270" y="5042027"/>
            <a:ext cx="5092700" cy="1017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081" y="4447074"/>
            <a:ext cx="1202498" cy="472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supplicant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3596874" y="4449079"/>
            <a:ext cx="1559491" cy="470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authenticator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9" name="Rectangle 8"/>
          <p:cNvSpPr/>
          <p:nvPr/>
        </p:nvSpPr>
        <p:spPr>
          <a:xfrm>
            <a:off x="6120869" y="4307065"/>
            <a:ext cx="1772433" cy="734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authentication</a:t>
            </a:r>
            <a:r>
              <a:rPr lang="sl-SI" i="1" dirty="0"/>
              <a:t> </a:t>
            </a:r>
            <a:r>
              <a:rPr lang="sl-SI" i="1" dirty="0" err="1"/>
              <a:t>server</a:t>
            </a:r>
            <a:endParaRPr lang="sl-SI" dirty="0"/>
          </a:p>
          <a:p>
            <a:pPr algn="ctr"/>
            <a:endParaRPr lang="sl-SI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32578" y="4684131"/>
            <a:ext cx="8642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56365" y="4680186"/>
            <a:ext cx="9645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34" y="407288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EAP</a:t>
            </a:r>
            <a:endParaRPr lang="sl-SI" dirty="0"/>
          </a:p>
        </p:txBody>
      </p:sp>
      <p:sp>
        <p:nvSpPr>
          <p:cNvPr id="13" name="TextBox 12"/>
          <p:cNvSpPr txBox="1"/>
          <p:nvPr/>
        </p:nvSpPr>
        <p:spPr>
          <a:xfrm>
            <a:off x="5029303" y="4069659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RADIUS</a:t>
            </a:r>
            <a:endParaRPr lang="sl-S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IEEE 802.1x – </a:t>
            </a:r>
            <a:r>
              <a:rPr lang="en-US" dirty="0"/>
              <a:t>HOW DOES IT operate (continued)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175666"/>
          </a:xfrm>
        </p:spPr>
        <p:txBody>
          <a:bodyPr>
            <a:normAutofit fontScale="92500"/>
          </a:bodyPr>
          <a:lstStyle/>
          <a:p>
            <a:r>
              <a:rPr lang="sl-SI" dirty="0" err="1" smtClean="0"/>
              <a:t>negotiation</a:t>
            </a:r>
            <a:r>
              <a:rPr lang="sl-SI" dirty="0" smtClean="0"/>
              <a:t>: </a:t>
            </a:r>
            <a:r>
              <a:rPr lang="sl-SI" dirty="0"/>
              <a:t>is </a:t>
            </a:r>
            <a:r>
              <a:rPr lang="sl-SI" dirty="0" err="1"/>
              <a:t>performed</a:t>
            </a:r>
            <a:r>
              <a:rPr lang="sl-SI" dirty="0"/>
              <a:t> </a:t>
            </a:r>
            <a:r>
              <a:rPr lang="sl-SI" dirty="0" err="1" smtClean="0"/>
              <a:t>between</a:t>
            </a:r>
            <a:r>
              <a:rPr lang="sl-SI" dirty="0"/>
              <a:t> </a:t>
            </a:r>
            <a:r>
              <a:rPr lang="sl-SI" dirty="0" err="1"/>
              <a:t>supplicant</a:t>
            </a:r>
            <a:r>
              <a:rPr lang="sl-SI" dirty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authenticator</a:t>
            </a:r>
            <a:r>
              <a:rPr lang="sl-SI" dirty="0" smtClean="0"/>
              <a:t> </a:t>
            </a:r>
            <a:r>
              <a:rPr lang="sl-SI" dirty="0"/>
              <a:t>in </a:t>
            </a:r>
            <a:r>
              <a:rPr lang="sl-SI" dirty="0" err="1"/>
              <a:t>accordance</a:t>
            </a:r>
            <a:r>
              <a:rPr lang="sl-SI" dirty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EAP </a:t>
            </a:r>
            <a:r>
              <a:rPr lang="sl-SI" dirty="0" err="1" smtClean="0"/>
              <a:t>protocol</a:t>
            </a:r>
            <a:endParaRPr lang="sl-SI" dirty="0" smtClean="0"/>
          </a:p>
          <a:p>
            <a:pPr lvl="1"/>
            <a:r>
              <a:rPr lang="sl-SI" dirty="0" err="1" smtClean="0"/>
              <a:t>which</a:t>
            </a:r>
            <a:r>
              <a:rPr lang="sl-SI" dirty="0" smtClean="0"/>
              <a:t> </a:t>
            </a:r>
            <a:r>
              <a:rPr lang="sl-SI" dirty="0" err="1" smtClean="0"/>
              <a:t>authenticacion</a:t>
            </a:r>
            <a:r>
              <a:rPr lang="sl-SI" dirty="0" smtClean="0"/>
              <a:t> </a:t>
            </a:r>
            <a:r>
              <a:rPr lang="sl-SI" dirty="0" err="1" smtClean="0"/>
              <a:t>protocol</a:t>
            </a:r>
            <a:r>
              <a:rPr lang="sl-SI" dirty="0" smtClean="0"/>
              <a:t>,</a:t>
            </a:r>
          </a:p>
          <a:p>
            <a:pPr lvl="1"/>
            <a:r>
              <a:rPr lang="sl-SI" dirty="0" err="1" smtClean="0"/>
              <a:t>challange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response</a:t>
            </a:r>
            <a:r>
              <a:rPr lang="sl-SI" dirty="0" smtClean="0"/>
              <a:t>,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 descr="P11_avtent_z_omrezjem..gif"/>
          <p:cNvPicPr>
            <a:picLocks noChangeAspect="1"/>
          </p:cNvPicPr>
          <p:nvPr/>
        </p:nvPicPr>
        <p:blipFill rotWithShape="1">
          <a:blip r:embed="rId2"/>
          <a:srcRect t="41935"/>
          <a:stretch/>
        </p:blipFill>
        <p:spPr>
          <a:xfrm>
            <a:off x="1830270" y="5042027"/>
            <a:ext cx="5092700" cy="1017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081" y="4447074"/>
            <a:ext cx="1202498" cy="472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supplicant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3596874" y="4449079"/>
            <a:ext cx="1559491" cy="470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authenticator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9" name="Rectangle 8"/>
          <p:cNvSpPr/>
          <p:nvPr/>
        </p:nvSpPr>
        <p:spPr>
          <a:xfrm>
            <a:off x="6120869" y="4307065"/>
            <a:ext cx="1772433" cy="734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authentication</a:t>
            </a:r>
            <a:r>
              <a:rPr lang="sl-SI" i="1" dirty="0"/>
              <a:t> </a:t>
            </a:r>
            <a:r>
              <a:rPr lang="sl-SI" i="1" dirty="0" err="1"/>
              <a:t>server</a:t>
            </a:r>
            <a:endParaRPr lang="sl-SI" dirty="0"/>
          </a:p>
          <a:p>
            <a:pPr algn="ctr"/>
            <a:endParaRPr lang="sl-SI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32578" y="4684131"/>
            <a:ext cx="8642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56365" y="4680186"/>
            <a:ext cx="9645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34" y="407288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EAP</a:t>
            </a:r>
            <a:endParaRPr lang="sl-SI" dirty="0"/>
          </a:p>
        </p:txBody>
      </p:sp>
      <p:sp>
        <p:nvSpPr>
          <p:cNvPr id="13" name="TextBox 12"/>
          <p:cNvSpPr txBox="1"/>
          <p:nvPr/>
        </p:nvSpPr>
        <p:spPr>
          <a:xfrm>
            <a:off x="5029303" y="4069659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RADIUS</a:t>
            </a:r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IEEE 802.1x – </a:t>
            </a:r>
            <a:r>
              <a:rPr lang="en-US" dirty="0"/>
              <a:t>HOW DOES IT operate (continued)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62158"/>
          </a:xfrm>
        </p:spPr>
        <p:txBody>
          <a:bodyPr>
            <a:normAutofit fontScale="92500" lnSpcReduction="10000"/>
          </a:bodyPr>
          <a:lstStyle/>
          <a:p>
            <a:r>
              <a:rPr lang="sl-SI" i="1" dirty="0" err="1" smtClean="0"/>
              <a:t>authentication</a:t>
            </a:r>
            <a:r>
              <a:rPr lang="sl-SI" dirty="0"/>
              <a:t>: </a:t>
            </a:r>
            <a:r>
              <a:rPr lang="sl-SI" dirty="0" err="1"/>
              <a:t>supplicant</a:t>
            </a:r>
            <a:r>
              <a:rPr lang="sl-SI" dirty="0"/>
              <a:t> </a:t>
            </a:r>
            <a:r>
              <a:rPr lang="sl-SI" dirty="0" err="1" smtClean="0"/>
              <a:t>authentication</a:t>
            </a:r>
            <a:r>
              <a:rPr lang="sl-SI" dirty="0" smtClean="0"/>
              <a:t> </a:t>
            </a:r>
            <a:r>
              <a:rPr lang="sl-SI" dirty="0" err="1" smtClean="0"/>
              <a:t>alone</a:t>
            </a:r>
            <a:r>
              <a:rPr lang="sl-SI" dirty="0" smtClean="0"/>
              <a:t> </a:t>
            </a:r>
          </a:p>
          <a:p>
            <a:endParaRPr lang="sl-SI" dirty="0" smtClean="0"/>
          </a:p>
          <a:p>
            <a:r>
              <a:rPr lang="sl-SI" dirty="0" err="1" smtClean="0"/>
              <a:t>authenticator</a:t>
            </a:r>
            <a:r>
              <a:rPr lang="sl-SI" dirty="0" smtClean="0"/>
              <a:t>, </a:t>
            </a:r>
            <a:r>
              <a:rPr lang="sl-SI" dirty="0" err="1" smtClean="0"/>
              <a:t>when</a:t>
            </a:r>
            <a:r>
              <a:rPr lang="sl-SI" dirty="0" smtClean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authenticates</a:t>
            </a:r>
            <a:r>
              <a:rPr lang="sl-SI" dirty="0"/>
              <a:t> </a:t>
            </a:r>
            <a:r>
              <a:rPr lang="sl-SI" dirty="0" err="1"/>
              <a:t>supplicant</a:t>
            </a:r>
            <a:r>
              <a:rPr lang="sl-SI" dirty="0"/>
              <a:t>,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grantes</a:t>
            </a:r>
            <a:r>
              <a:rPr lang="sl-SI" dirty="0" smtClean="0"/>
              <a:t> </a:t>
            </a:r>
            <a:r>
              <a:rPr lang="sl-SI" dirty="0" err="1" smtClean="0"/>
              <a:t>him</a:t>
            </a:r>
            <a:r>
              <a:rPr lang="sl-SI" dirty="0" smtClean="0"/>
              <a:t> </a:t>
            </a:r>
            <a:r>
              <a:rPr lang="sl-SI" dirty="0" err="1" smtClean="0"/>
              <a:t>access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local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 descr="P11_avtent_z_omrezjem..gif"/>
          <p:cNvPicPr>
            <a:picLocks noChangeAspect="1"/>
          </p:cNvPicPr>
          <p:nvPr/>
        </p:nvPicPr>
        <p:blipFill rotWithShape="1">
          <a:blip r:embed="rId2"/>
          <a:srcRect t="41935"/>
          <a:stretch/>
        </p:blipFill>
        <p:spPr>
          <a:xfrm>
            <a:off x="1830270" y="5042027"/>
            <a:ext cx="5092700" cy="1017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0081" y="4447074"/>
            <a:ext cx="1202498" cy="472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supplicant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3596874" y="4449079"/>
            <a:ext cx="1559491" cy="470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authenticator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9" name="Rectangle 8"/>
          <p:cNvSpPr/>
          <p:nvPr/>
        </p:nvSpPr>
        <p:spPr>
          <a:xfrm>
            <a:off x="6120869" y="4307065"/>
            <a:ext cx="1772433" cy="734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sl-SI" i="1" dirty="0" err="1"/>
              <a:t>authentication</a:t>
            </a:r>
            <a:r>
              <a:rPr lang="sl-SI" i="1" dirty="0"/>
              <a:t> </a:t>
            </a:r>
            <a:r>
              <a:rPr lang="sl-SI" i="1" dirty="0" err="1"/>
              <a:t>server</a:t>
            </a:r>
            <a:endParaRPr lang="sl-SI" dirty="0"/>
          </a:p>
          <a:p>
            <a:pPr algn="ctr"/>
            <a:endParaRPr lang="sl-SI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32578" y="4684131"/>
            <a:ext cx="8642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56365" y="4680186"/>
            <a:ext cx="9645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34" y="407288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EAP</a:t>
            </a:r>
            <a:endParaRPr lang="sl-SI" dirty="0"/>
          </a:p>
        </p:txBody>
      </p:sp>
      <p:sp>
        <p:nvSpPr>
          <p:cNvPr id="13" name="TextBox 12"/>
          <p:cNvSpPr txBox="1"/>
          <p:nvPr/>
        </p:nvSpPr>
        <p:spPr>
          <a:xfrm>
            <a:off x="5029303" y="4069659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RADIUS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CONTENT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IEEE802 </a:t>
            </a:r>
            <a:r>
              <a:rPr lang="sl-SI" dirty="0" err="1" smtClean="0"/>
              <a:t>family</a:t>
            </a:r>
            <a:endParaRPr lang="sl-SI" dirty="0" smtClean="0"/>
          </a:p>
          <a:p>
            <a:r>
              <a:rPr lang="sl-SI" dirty="0" err="1" smtClean="0"/>
              <a:t>Working</a:t>
            </a:r>
            <a:r>
              <a:rPr lang="sl-SI" dirty="0" smtClean="0"/>
              <a:t> </a:t>
            </a:r>
            <a:r>
              <a:rPr lang="sl-SI" dirty="0" err="1" smtClean="0"/>
              <a:t>group</a:t>
            </a:r>
            <a:r>
              <a:rPr lang="sl-SI" dirty="0" smtClean="0"/>
              <a:t> IEEE802.1</a:t>
            </a:r>
          </a:p>
          <a:p>
            <a:r>
              <a:rPr lang="sl-SI" dirty="0" err="1" smtClean="0"/>
              <a:t>Connecting</a:t>
            </a:r>
            <a:r>
              <a:rPr lang="sl-SI" dirty="0" smtClean="0"/>
              <a:t> to </a:t>
            </a:r>
            <a:r>
              <a:rPr lang="sl-SI" dirty="0" err="1" smtClean="0"/>
              <a:t>IEEE802.1x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EDUROAM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federations</a:t>
            </a:r>
            <a:r>
              <a:rPr lang="sl-SI" dirty="0" smtClean="0"/>
              <a:t> </a:t>
            </a:r>
            <a:r>
              <a:rPr lang="sl-SI" dirty="0" err="1" smtClean="0"/>
              <a:t>authentication</a:t>
            </a:r>
            <a:r>
              <a:rPr lang="sl-SI" dirty="0" smtClean="0"/>
              <a:t> </a:t>
            </a:r>
            <a:r>
              <a:rPr lang="sl-SI" dirty="0" err="1" smtClean="0"/>
              <a:t>servers</a:t>
            </a:r>
            <a:r>
              <a:rPr lang="sl-SI" dirty="0" smtClean="0"/>
              <a:t>, </a:t>
            </a:r>
            <a:r>
              <a:rPr lang="sl-SI" dirty="0" err="1" smtClean="0"/>
              <a:t>who</a:t>
            </a:r>
            <a:r>
              <a:rPr lang="sl-SI" dirty="0" smtClean="0"/>
              <a:t> </a:t>
            </a:r>
            <a:r>
              <a:rPr lang="sl-SI" dirty="0" err="1" smtClean="0"/>
              <a:t>trust</a:t>
            </a:r>
            <a:r>
              <a:rPr lang="sl-SI" dirty="0" smtClean="0"/>
              <a:t> </a:t>
            </a:r>
            <a:r>
              <a:rPr lang="sl-SI" dirty="0" err="1" smtClean="0"/>
              <a:t>each</a:t>
            </a:r>
            <a:r>
              <a:rPr lang="sl-SI" dirty="0" smtClean="0"/>
              <a:t> </a:t>
            </a:r>
            <a:r>
              <a:rPr lang="sl-SI" dirty="0" err="1" smtClean="0"/>
              <a:t>other</a:t>
            </a:r>
            <a:endParaRPr lang="sl-SI" dirty="0" smtClean="0"/>
          </a:p>
          <a:p>
            <a:r>
              <a:rPr lang="sl-SI" dirty="0" err="1" smtClean="0"/>
              <a:t>user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/>
              <a:t> </a:t>
            </a:r>
            <a:r>
              <a:rPr lang="sl-SI" dirty="0" err="1"/>
              <a:t>wichever</a:t>
            </a:r>
            <a:r>
              <a:rPr lang="sl-SI" dirty="0"/>
              <a:t> </a:t>
            </a:r>
            <a:r>
              <a:rPr lang="sl-SI" dirty="0" err="1" smtClean="0"/>
              <a:t>server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authenticate</a:t>
            </a:r>
            <a:r>
              <a:rPr lang="sl-SI" dirty="0" smtClean="0"/>
              <a:t> </a:t>
            </a:r>
            <a:r>
              <a:rPr lang="sl-SI" dirty="0" err="1" smtClean="0"/>
              <a:t>himself</a:t>
            </a:r>
            <a:r>
              <a:rPr lang="sl-SI" dirty="0" smtClean="0"/>
              <a:t> at </a:t>
            </a:r>
            <a:r>
              <a:rPr lang="sl-SI" dirty="0" err="1" smtClean="0"/>
              <a:t>wichever</a:t>
            </a:r>
            <a:r>
              <a:rPr lang="sl-SI" dirty="0" smtClean="0"/>
              <a:t> </a:t>
            </a:r>
            <a:r>
              <a:rPr lang="sl-SI" dirty="0" err="1" smtClean="0"/>
              <a:t>authenticator</a:t>
            </a:r>
            <a:r>
              <a:rPr lang="sl-SI" dirty="0" smtClean="0"/>
              <a:t> in </a:t>
            </a:r>
            <a:r>
              <a:rPr lang="sl-SI" dirty="0" err="1" smtClean="0"/>
              <a:t>federation</a:t>
            </a:r>
            <a:endParaRPr lang="sl-SI" dirty="0" smtClean="0"/>
          </a:p>
          <a:p>
            <a:pPr lvl="1"/>
            <a:r>
              <a:rPr lang="sl-SI" b="1" dirty="0" err="1" smtClean="0">
                <a:solidFill>
                  <a:srgbClr val="0000FF"/>
                </a:solidFill>
              </a:rPr>
              <a:t>Challange</a:t>
            </a:r>
            <a:r>
              <a:rPr lang="sl-SI" b="1" dirty="0" smtClean="0">
                <a:solidFill>
                  <a:srgbClr val="0000FF"/>
                </a:solidFill>
              </a:rPr>
              <a:t>: </a:t>
            </a:r>
            <a:r>
              <a:rPr lang="sl-SI" b="1" dirty="0" err="1" smtClean="0">
                <a:solidFill>
                  <a:srgbClr val="0000FF"/>
                </a:solidFill>
              </a:rPr>
              <a:t>Where</a:t>
            </a:r>
            <a:r>
              <a:rPr lang="sl-SI" b="1" dirty="0" smtClean="0">
                <a:solidFill>
                  <a:srgbClr val="0000FF"/>
                </a:solidFill>
              </a:rPr>
              <a:t> is </a:t>
            </a:r>
            <a:r>
              <a:rPr lang="sl-SI" b="1" dirty="0" err="1" smtClean="0">
                <a:solidFill>
                  <a:srgbClr val="0000FF"/>
                </a:solidFill>
              </a:rPr>
              <a:t>now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asimetric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criptography</a:t>
            </a:r>
            <a:r>
              <a:rPr lang="sl-SI" b="1" dirty="0" smtClean="0">
                <a:solidFill>
                  <a:srgbClr val="0000FF"/>
                </a:solidFill>
              </a:rPr>
              <a:t>,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EDUROAM </a:t>
            </a:r>
            <a:r>
              <a:rPr lang="sl-SI" b="1" dirty="0" err="1" smtClean="0">
                <a:solidFill>
                  <a:srgbClr val="0000FF"/>
                </a:solidFill>
              </a:rPr>
              <a:t>uses</a:t>
            </a:r>
            <a:r>
              <a:rPr lang="sl-SI" b="1" dirty="0" smtClean="0">
                <a:solidFill>
                  <a:srgbClr val="0000FF"/>
                </a:solidFill>
              </a:rPr>
              <a:t> in </a:t>
            </a:r>
            <a:r>
              <a:rPr lang="sl-SI" b="1" dirty="0" err="1" smtClean="0">
                <a:solidFill>
                  <a:srgbClr val="0000FF"/>
                </a:solidFill>
              </a:rPr>
              <a:t>protocol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for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authentication</a:t>
            </a:r>
            <a:r>
              <a:rPr lang="sl-SI" b="1" dirty="0" smtClean="0">
                <a:solidFill>
                  <a:srgbClr val="0000FF"/>
                </a:solidFill>
              </a:rPr>
              <a:t>? </a:t>
            </a:r>
            <a:r>
              <a:rPr lang="sl-SI" b="1" dirty="0" err="1" smtClean="0">
                <a:solidFill>
                  <a:srgbClr val="0000FF"/>
                </a:solidFill>
              </a:rPr>
              <a:t>For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authentication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of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who</a:t>
            </a:r>
            <a:r>
              <a:rPr lang="sl-SI" b="1" dirty="0" smtClean="0">
                <a:solidFill>
                  <a:srgbClr val="0000FF"/>
                </a:solidFill>
              </a:rPr>
              <a:t> do </a:t>
            </a:r>
            <a:r>
              <a:rPr lang="sl-SI" b="1" dirty="0" err="1" smtClean="0">
                <a:solidFill>
                  <a:srgbClr val="0000FF"/>
                </a:solidFill>
              </a:rPr>
              <a:t>we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use</a:t>
            </a:r>
            <a:r>
              <a:rPr lang="sl-SI" b="1" dirty="0" smtClean="0">
                <a:solidFill>
                  <a:srgbClr val="0000FF"/>
                </a:solidFill>
              </a:rPr>
              <a:t> it? </a:t>
            </a:r>
            <a:r>
              <a:rPr lang="sl-SI" b="1" dirty="0" err="1" smtClean="0">
                <a:solidFill>
                  <a:srgbClr val="0000FF"/>
                </a:solidFill>
              </a:rPr>
              <a:t>Answer</a:t>
            </a:r>
            <a:r>
              <a:rPr lang="sl-SI" b="1" dirty="0" smtClean="0">
                <a:solidFill>
                  <a:srgbClr val="0000FF"/>
                </a:solidFill>
              </a:rPr>
              <a:t> in </a:t>
            </a:r>
            <a:r>
              <a:rPr lang="sl-SI" b="1" dirty="0" err="1" smtClean="0">
                <a:solidFill>
                  <a:srgbClr val="0000FF"/>
                </a:solidFill>
              </a:rPr>
              <a:t>the</a:t>
            </a:r>
            <a:r>
              <a:rPr lang="sl-SI" b="1" dirty="0" smtClean="0">
                <a:solidFill>
                  <a:srgbClr val="0000FF"/>
                </a:solidFill>
              </a:rPr>
              <a:t> forum </a:t>
            </a:r>
            <a:r>
              <a:rPr lang="sl-SI" b="1" dirty="0" err="1" smtClean="0">
                <a:solidFill>
                  <a:srgbClr val="0000FF"/>
                </a:solidFill>
              </a:rPr>
              <a:t>for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extra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points</a:t>
            </a:r>
            <a:r>
              <a:rPr lang="sl-SI" b="1" dirty="0" smtClean="0">
                <a:solidFill>
                  <a:srgbClr val="0000FF"/>
                </a:solidFill>
              </a:rPr>
              <a:t>.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936" y="304800"/>
            <a:ext cx="25400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b="1" dirty="0" smtClean="0"/>
          </a:p>
          <a:p>
            <a:pPr>
              <a:buNone/>
            </a:pPr>
            <a:endParaRPr lang="sl-SI" b="1" dirty="0" smtClean="0"/>
          </a:p>
          <a:p>
            <a:pPr algn="ctr">
              <a:buNone/>
            </a:pPr>
            <a:r>
              <a:rPr lang="sl-SI" b="1" dirty="0" err="1" smtClean="0"/>
              <a:t>Thank</a:t>
            </a:r>
            <a:r>
              <a:rPr lang="sl-SI" b="1" dirty="0" smtClean="0"/>
              <a:t> </a:t>
            </a:r>
            <a:r>
              <a:rPr lang="sl-SI" b="1" dirty="0" err="1" smtClean="0"/>
              <a:t>you</a:t>
            </a:r>
            <a:r>
              <a:rPr lang="sl-SI" b="1" dirty="0" smtClean="0"/>
              <a:t> </a:t>
            </a:r>
            <a:r>
              <a:rPr lang="sl-SI" b="1" dirty="0" err="1" smtClean="0"/>
              <a:t>for</a:t>
            </a:r>
            <a:r>
              <a:rPr lang="sl-SI" b="1" dirty="0" smtClean="0"/>
              <a:t> </a:t>
            </a:r>
            <a:r>
              <a:rPr lang="sl-SI" b="1" dirty="0" err="1" smtClean="0"/>
              <a:t>your</a:t>
            </a:r>
            <a:r>
              <a:rPr lang="sl-SI" b="1" dirty="0" smtClean="0"/>
              <a:t> </a:t>
            </a:r>
            <a:r>
              <a:rPr lang="sl-SI" b="1" dirty="0" err="1" smtClean="0"/>
              <a:t>attention</a:t>
            </a:r>
            <a:r>
              <a:rPr lang="sl-SI" b="1" dirty="0" smtClean="0"/>
              <a:t> </a:t>
            </a:r>
          </a:p>
          <a:p>
            <a:pPr algn="ctr">
              <a:buNone/>
            </a:pPr>
            <a:r>
              <a:rPr lang="sl-SI" b="1" dirty="0" err="1" smtClean="0"/>
              <a:t>and</a:t>
            </a:r>
            <a:r>
              <a:rPr lang="sl-SI" b="1" dirty="0" smtClean="0"/>
              <a:t> </a:t>
            </a:r>
          </a:p>
          <a:p>
            <a:pPr algn="ctr">
              <a:buNone/>
            </a:pPr>
            <a:r>
              <a:rPr lang="sl-SI" b="1" dirty="0" err="1" smtClean="0"/>
              <a:t>good</a:t>
            </a:r>
            <a:r>
              <a:rPr lang="sl-SI" b="1" dirty="0" smtClean="0"/>
              <a:t> </a:t>
            </a:r>
            <a:r>
              <a:rPr lang="sl-SI" b="1" dirty="0" err="1" smtClean="0"/>
              <a:t>luck</a:t>
            </a:r>
            <a:r>
              <a:rPr lang="sl-SI" b="1" dirty="0" smtClean="0"/>
              <a:t>!</a:t>
            </a:r>
            <a:endParaRPr lang="sl-SI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IEEE 802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Family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IEEE </a:t>
            </a:r>
            <a:r>
              <a:rPr lang="sl-SI" dirty="0" err="1" smtClean="0"/>
              <a:t>standards</a:t>
            </a:r>
            <a:r>
              <a:rPr lang="x-none" smtClean="0"/>
              <a:t> </a:t>
            </a:r>
            <a:r>
              <a:rPr lang="en-US" dirty="0"/>
              <a:t>dealing with local area </a:t>
            </a:r>
            <a:r>
              <a:rPr lang="en-US" dirty="0" smtClean="0"/>
              <a:t>networks</a:t>
            </a:r>
            <a:r>
              <a:rPr lang="sl-SI" dirty="0" smtClean="0"/>
              <a:t>(LAN)</a:t>
            </a:r>
            <a:r>
              <a:rPr lang="en-US" dirty="0" smtClean="0"/>
              <a:t> </a:t>
            </a:r>
            <a:r>
              <a:rPr lang="en-US" dirty="0"/>
              <a:t>and metropolitan area </a:t>
            </a:r>
            <a:r>
              <a:rPr lang="en-US" dirty="0" smtClean="0"/>
              <a:t>networks</a:t>
            </a:r>
            <a:r>
              <a:rPr lang="sl-SI" dirty="0" smtClean="0"/>
              <a:t>(MAN)</a:t>
            </a:r>
          </a:p>
          <a:p>
            <a:r>
              <a:rPr lang="sl-SI" dirty="0" err="1" smtClean="0"/>
              <a:t>Work</a:t>
            </a:r>
            <a:r>
              <a:rPr lang="sl-SI" dirty="0" smtClean="0"/>
              <a:t> is done in </a:t>
            </a:r>
            <a:r>
              <a:rPr lang="sl-SI" dirty="0" err="1" smtClean="0"/>
              <a:t>working</a:t>
            </a:r>
            <a:r>
              <a:rPr lang="sl-SI" dirty="0" smtClean="0"/>
              <a:t> </a:t>
            </a:r>
            <a:r>
              <a:rPr lang="sl-SI" dirty="0" err="1" smtClean="0"/>
              <a:t>groups</a:t>
            </a:r>
            <a:endParaRPr lang="sl-SI" dirty="0" smtClean="0"/>
          </a:p>
          <a:p>
            <a:r>
              <a:rPr lang="sl-SI" dirty="0" smtClean="0"/>
              <a:t>More on URL: </a:t>
            </a:r>
            <a:r>
              <a:rPr lang="en-US" dirty="0" smtClean="0">
                <a:hlinkClick r:id="rId2"/>
              </a:rPr>
              <a:t>http://www.ieee802.org/</a:t>
            </a:r>
            <a:endParaRPr lang="en-US" dirty="0" smtClean="0"/>
          </a:p>
          <a:p>
            <a:pPr lvl="1"/>
            <a:r>
              <a:rPr lang="sl-SI" b="1" dirty="0" err="1" smtClean="0">
                <a:solidFill>
                  <a:srgbClr val="0000FF"/>
                </a:solidFill>
              </a:rPr>
              <a:t>challange</a:t>
            </a:r>
            <a:r>
              <a:rPr lang="sl-SI" b="1" dirty="0" smtClean="0">
                <a:solidFill>
                  <a:srgbClr val="0000FF"/>
                </a:solidFill>
              </a:rPr>
              <a:t>: Go to </a:t>
            </a:r>
            <a:r>
              <a:rPr lang="sl-SI" b="1" dirty="0" err="1" smtClean="0">
                <a:solidFill>
                  <a:srgbClr val="0000FF"/>
                </a:solidFill>
              </a:rPr>
              <a:t>the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website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and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review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contents</a:t>
            </a:r>
            <a:r>
              <a:rPr lang="sl-SI" b="1" dirty="0" smtClean="0">
                <a:solidFill>
                  <a:srgbClr val="0000FF"/>
                </a:solidFill>
              </a:rPr>
              <a:t>.</a:t>
            </a:r>
            <a:endParaRPr lang="sl-SI" dirty="0" smtClean="0"/>
          </a:p>
          <a:p>
            <a:pPr>
              <a:buNone/>
            </a:pP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IEEE 802 ARCHITECTURE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197131" cy="4525963"/>
          </a:xfrm>
        </p:spPr>
        <p:txBody>
          <a:bodyPr>
            <a:normAutofit/>
          </a:bodyPr>
          <a:lstStyle/>
          <a:p>
            <a:r>
              <a:rPr lang="sl-SI" dirty="0" err="1" smtClean="0"/>
              <a:t>Basic</a:t>
            </a:r>
            <a:r>
              <a:rPr lang="sl-SI" dirty="0" smtClean="0"/>
              <a:t> </a:t>
            </a:r>
            <a:r>
              <a:rPr lang="sl-SI" dirty="0" err="1" smtClean="0"/>
              <a:t>architecture</a:t>
            </a:r>
            <a:r>
              <a:rPr lang="sl-SI" dirty="0" smtClean="0"/>
              <a:t>:</a:t>
            </a:r>
          </a:p>
          <a:p>
            <a:pPr lvl="1"/>
            <a:r>
              <a:rPr lang="sl-SI" dirty="0" err="1" smtClean="0"/>
              <a:t>bottom</a:t>
            </a:r>
            <a:r>
              <a:rPr lang="sl-SI" dirty="0" smtClean="0"/>
              <a:t>: </a:t>
            </a:r>
            <a:r>
              <a:rPr lang="sl-SI" i="1" dirty="0" err="1" smtClean="0"/>
              <a:t>media</a:t>
            </a:r>
            <a:r>
              <a:rPr lang="sl-SI" i="1" dirty="0" smtClean="0"/>
              <a:t> </a:t>
            </a:r>
            <a:r>
              <a:rPr lang="sl-SI" i="1" dirty="0" err="1" smtClean="0"/>
              <a:t>access</a:t>
            </a:r>
            <a:r>
              <a:rPr lang="sl-SI" i="1" dirty="0" smtClean="0"/>
              <a:t> </a:t>
            </a:r>
            <a:r>
              <a:rPr lang="sl-SI" i="1" dirty="0" err="1" smtClean="0"/>
              <a:t>Control</a:t>
            </a:r>
            <a:r>
              <a:rPr lang="sl-SI" dirty="0"/>
              <a:t> </a:t>
            </a:r>
            <a:r>
              <a:rPr lang="sl-SI" dirty="0" smtClean="0"/>
              <a:t>(</a:t>
            </a:r>
            <a:r>
              <a:rPr lang="sl-SI" i="1" dirty="0" smtClean="0"/>
              <a:t>MAC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top: </a:t>
            </a:r>
            <a:r>
              <a:rPr lang="sl-SI" i="1" dirty="0" err="1" smtClean="0"/>
              <a:t>logical</a:t>
            </a:r>
            <a:r>
              <a:rPr lang="sl-SI" i="1" dirty="0" smtClean="0"/>
              <a:t> </a:t>
            </a:r>
            <a:r>
              <a:rPr lang="sl-SI" i="1" dirty="0" err="1" smtClean="0"/>
              <a:t>link</a:t>
            </a:r>
            <a:r>
              <a:rPr lang="sl-SI" i="1" dirty="0" smtClean="0"/>
              <a:t> </a:t>
            </a:r>
            <a:r>
              <a:rPr lang="sl-SI" i="1" dirty="0" err="1" smtClean="0"/>
              <a:t>layer</a:t>
            </a:r>
            <a:r>
              <a:rPr lang="sl-SI" dirty="0"/>
              <a:t> </a:t>
            </a:r>
            <a:r>
              <a:rPr lang="sl-SI" dirty="0" smtClean="0"/>
              <a:t>(</a:t>
            </a:r>
            <a:r>
              <a:rPr lang="sl-SI" i="1" dirty="0" smtClean="0"/>
              <a:t>LLC</a:t>
            </a:r>
            <a:r>
              <a:rPr lang="sl-SI" dirty="0" smtClean="0"/>
              <a:t>)</a:t>
            </a:r>
          </a:p>
          <a:p>
            <a:r>
              <a:rPr lang="sl-SI" dirty="0" err="1" smtClean="0"/>
              <a:t>Seperate</a:t>
            </a:r>
            <a:r>
              <a:rPr lang="sl-SI" dirty="0" smtClean="0"/>
              <a:t> </a:t>
            </a:r>
            <a:r>
              <a:rPr lang="sl-SI" dirty="0" err="1" smtClean="0"/>
              <a:t>access</a:t>
            </a:r>
            <a:r>
              <a:rPr lang="sl-SI" dirty="0" smtClean="0"/>
              <a:t> </a:t>
            </a:r>
            <a:r>
              <a:rPr lang="sl-SI" dirty="0"/>
              <a:t>to 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medium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/>
              <a:t>addressing</a:t>
            </a:r>
            <a:r>
              <a:rPr lang="sl-SI" dirty="0" smtClean="0"/>
              <a:t>  -&gt; transfer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frames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P11_plast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376" y="1879600"/>
            <a:ext cx="1193800" cy="309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TRANSPORT AND TOPOLOGY IEEE 802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554163"/>
            <a:ext cx="8497615" cy="1874838"/>
          </a:xfrm>
        </p:spPr>
        <p:txBody>
          <a:bodyPr>
            <a:normAutofit/>
          </a:bodyPr>
          <a:lstStyle/>
          <a:p>
            <a:r>
              <a:rPr lang="sl-SI" dirty="0"/>
              <a:t>uniform </a:t>
            </a:r>
            <a:r>
              <a:rPr lang="sl-SI" dirty="0" err="1" smtClean="0"/>
              <a:t>frame</a:t>
            </a:r>
            <a:r>
              <a:rPr lang="sl-SI" dirty="0" smtClean="0"/>
              <a:t> </a:t>
            </a:r>
            <a:r>
              <a:rPr lang="sl-SI" dirty="0" err="1" smtClean="0"/>
              <a:t>addressing</a:t>
            </a:r>
            <a:r>
              <a:rPr lang="sl-SI" dirty="0" smtClean="0"/>
              <a:t> </a:t>
            </a:r>
            <a:r>
              <a:rPr lang="sl-SI" dirty="0" err="1" smtClean="0"/>
              <a:t>space</a:t>
            </a:r>
            <a:endParaRPr lang="sl-SI" dirty="0" smtClean="0"/>
          </a:p>
          <a:p>
            <a:r>
              <a:rPr lang="sl-SI" dirty="0" smtClean="0"/>
              <a:t> (</a:t>
            </a:r>
            <a:r>
              <a:rPr lang="sl-SI" dirty="0" err="1" smtClean="0"/>
              <a:t>local</a:t>
            </a:r>
            <a:r>
              <a:rPr lang="sl-SI" dirty="0" smtClean="0"/>
              <a:t>) </a:t>
            </a:r>
            <a:r>
              <a:rPr lang="sl-SI" dirty="0" err="1" smtClean="0"/>
              <a:t>network</a:t>
            </a:r>
            <a:r>
              <a:rPr lang="sl-SI" dirty="0" smtClean="0"/>
              <a:t> </a:t>
            </a:r>
            <a:r>
              <a:rPr lang="sl-SI" dirty="0" err="1" smtClean="0"/>
              <a:t>has</a:t>
            </a:r>
            <a:r>
              <a:rPr lang="sl-SI" dirty="0" smtClean="0"/>
              <a:t> to </a:t>
            </a:r>
            <a:r>
              <a:rPr lang="sl-SI" dirty="0" err="1" smtClean="0"/>
              <a:t>know</a:t>
            </a:r>
            <a:r>
              <a:rPr lang="sl-SI" dirty="0" smtClean="0"/>
              <a:t> </a:t>
            </a:r>
            <a:r>
              <a:rPr lang="sl-SI" dirty="0" err="1" smtClean="0"/>
              <a:t>how</a:t>
            </a:r>
            <a:r>
              <a:rPr lang="sl-SI" dirty="0" smtClean="0"/>
              <a:t> to </a:t>
            </a:r>
            <a:r>
              <a:rPr lang="sl-SI" dirty="0" err="1" smtClean="0"/>
              <a:t>correctly</a:t>
            </a:r>
            <a:r>
              <a:rPr lang="sl-SI" dirty="0" smtClean="0"/>
              <a:t> </a:t>
            </a:r>
            <a:r>
              <a:rPr lang="sl-SI" dirty="0" err="1" smtClean="0"/>
              <a:t>send</a:t>
            </a:r>
            <a:r>
              <a:rPr lang="sl-SI" dirty="0" smtClean="0"/>
              <a:t> </a:t>
            </a:r>
            <a:r>
              <a:rPr lang="sl-SI" dirty="0" err="1" smtClean="0"/>
              <a:t>frames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P11_802_plas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362" y="3796426"/>
            <a:ext cx="1193800" cy="2082800"/>
          </a:xfrm>
          <a:prstGeom prst="rect">
            <a:avLst/>
          </a:prstGeom>
        </p:spPr>
      </p:pic>
      <p:pic>
        <p:nvPicPr>
          <p:cNvPr id="6" name="Picture 5" descr="P11_mrez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13" y="3910726"/>
            <a:ext cx="5397500" cy="196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IEEE 802 FAMILY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IEEE 802.1 	Bridging (networking) and Network Management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IEEE 802.2 	Logical Link Control – LLC</a:t>
            </a:r>
          </a:p>
          <a:p>
            <a:r>
              <a:rPr lang="en-US" b="1" dirty="0" smtClean="0">
                <a:solidFill>
                  <a:srgbClr val="4E3B30"/>
                </a:solidFill>
              </a:rPr>
              <a:t>IEEE 802.3 	Ethernet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IEEE 802.4 	Token bus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IEEE 802.5 	Defines the MAC layer for a Token Ring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IEEE 802.6 	</a:t>
            </a:r>
            <a:r>
              <a:rPr lang="en-US" dirty="0" err="1" smtClean="0">
                <a:solidFill>
                  <a:srgbClr val="FF6600"/>
                </a:solidFill>
              </a:rPr>
              <a:t>MANs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IEEE 802.7 	Broadband LAN using Coaxial Cable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IEEE 802.8 	Fiber Optic TAG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IEEE 802.9 	Integrated Services LAN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IEEE 802.10 	Interoperable LAN Security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IEEE 802 FAMILY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IEEE 802.11 	Wireless LAN (WLAN) &amp; Mesh (Wi-Fi certification)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IEEE 802.12 	demand priority</a:t>
            </a:r>
          </a:p>
          <a:p>
            <a:r>
              <a:rPr lang="en-US" b="1" dirty="0" smtClean="0"/>
              <a:t>IEEE 802.13 	Used for 100BASE-X Ethernet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IEEE 802.14 	Cable modems</a:t>
            </a:r>
          </a:p>
          <a:p>
            <a:r>
              <a:rPr lang="en-US" b="1" dirty="0" smtClean="0"/>
              <a:t>IEEE 802.15 	Wireless PAN (Bluetooth, ...)</a:t>
            </a:r>
          </a:p>
          <a:p>
            <a:r>
              <a:rPr lang="en-US" b="1" dirty="0" smtClean="0"/>
              <a:t>IEEE 802.16 	Broadband Wireless Access (</a:t>
            </a:r>
            <a:r>
              <a:rPr lang="en-US" b="1" dirty="0" err="1" smtClean="0"/>
              <a:t>WiMAX</a:t>
            </a:r>
            <a:r>
              <a:rPr lang="en-US" b="1" dirty="0" smtClean="0"/>
              <a:t> certification)</a:t>
            </a:r>
          </a:p>
          <a:p>
            <a:r>
              <a:rPr lang="en-US" b="1" dirty="0" smtClean="0"/>
              <a:t>IEEE 802.17 	Resilient packet ring</a:t>
            </a:r>
          </a:p>
          <a:p>
            <a:r>
              <a:rPr lang="en-US" b="1" dirty="0" smtClean="0"/>
              <a:t>IEEE 802.18 	Radio Regulatory TAG</a:t>
            </a:r>
          </a:p>
          <a:p>
            <a:r>
              <a:rPr lang="en-US" b="1" dirty="0" smtClean="0"/>
              <a:t>IEEE 802.19 	Coexistence TAG</a:t>
            </a:r>
          </a:p>
          <a:p>
            <a:r>
              <a:rPr lang="en-US" b="1" dirty="0" smtClean="0"/>
              <a:t>IEEE 802.20 	Mobile Broadband Wireless Access</a:t>
            </a:r>
          </a:p>
          <a:p>
            <a:r>
              <a:rPr lang="en-US" b="1" dirty="0" smtClean="0"/>
              <a:t>IEEE 802.21 	Media Independent Handoff</a:t>
            </a:r>
          </a:p>
          <a:p>
            <a:r>
              <a:rPr lang="en-US" b="1" dirty="0" smtClean="0"/>
              <a:t>IEEE 802.22 	Wireless Regional Area Network</a:t>
            </a:r>
          </a:p>
          <a:p>
            <a:r>
              <a:rPr lang="en-US" b="1" dirty="0" smtClean="0"/>
              <a:t>IEEE 802.23 	</a:t>
            </a:r>
            <a:r>
              <a:rPr lang="en-US" b="1" i="1" dirty="0" smtClean="0"/>
              <a:t>Emergency Services Working Group</a:t>
            </a:r>
            <a:r>
              <a:rPr lang="en-US" b="1" dirty="0" smtClean="0"/>
              <a:t> (mar</a:t>
            </a:r>
            <a:r>
              <a:rPr lang="sl-SI" b="1" dirty="0" err="1" smtClean="0"/>
              <a:t>ch</a:t>
            </a:r>
            <a:r>
              <a:rPr lang="en-US" b="1" dirty="0" smtClean="0"/>
              <a:t> 2010)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b="1" dirty="0" smtClean="0"/>
              <a:t>IEEE 802.1 – BRIDGING AND </a:t>
            </a:r>
            <a:r>
              <a:rPr lang="sl-SI" sz="3200" b="1" dirty="0" err="1" smtClean="0"/>
              <a:t>network</a:t>
            </a:r>
            <a:r>
              <a:rPr lang="sl-SI" sz="3200" b="1" dirty="0" smtClean="0"/>
              <a:t> MANAGEMENT</a:t>
            </a:r>
            <a:br>
              <a:rPr lang="sl-SI" sz="3200" b="1" dirty="0" smtClean="0"/>
            </a:br>
            <a:endParaRPr lang="sl-S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617376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Bridging (networking) and Network Management</a:t>
            </a:r>
            <a:endParaRPr lang="sl-SI" i="1" dirty="0" smtClean="0"/>
          </a:p>
          <a:p>
            <a:r>
              <a:rPr lang="sl-SI" dirty="0" err="1" smtClean="0"/>
              <a:t>Connecting</a:t>
            </a:r>
            <a:r>
              <a:rPr lang="sl-SI" dirty="0" smtClean="0"/>
              <a:t>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sub</a:t>
            </a:r>
            <a:r>
              <a:rPr lang="sl-SI" dirty="0" smtClean="0"/>
              <a:t>-</a:t>
            </a:r>
            <a:r>
              <a:rPr lang="sl-SI" dirty="0" err="1" smtClean="0"/>
              <a:t>networks</a:t>
            </a:r>
            <a:endParaRPr lang="sl-SI" dirty="0" smtClean="0"/>
          </a:p>
          <a:p>
            <a:r>
              <a:rPr lang="sl-SI" dirty="0" err="1" smtClean="0"/>
              <a:t>Network</a:t>
            </a:r>
            <a:r>
              <a:rPr lang="sl-SI" dirty="0" smtClean="0"/>
              <a:t> </a:t>
            </a:r>
            <a:r>
              <a:rPr lang="sl-SI" dirty="0" err="1" smtClean="0"/>
              <a:t>management</a:t>
            </a:r>
            <a:r>
              <a:rPr lang="sl-SI" dirty="0" smtClean="0"/>
              <a:t> (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example</a:t>
            </a:r>
            <a:r>
              <a:rPr lang="sl-SI" dirty="0" smtClean="0"/>
              <a:t>: </a:t>
            </a:r>
            <a:r>
              <a:rPr lang="sl-SI" dirty="0" err="1" smtClean="0"/>
              <a:t>smallest</a:t>
            </a:r>
            <a:r>
              <a:rPr lang="sl-SI" dirty="0"/>
              <a:t> </a:t>
            </a:r>
            <a:r>
              <a:rPr lang="sl-SI" dirty="0" err="1"/>
              <a:t>spanning</a:t>
            </a:r>
            <a:r>
              <a:rPr lang="sl-SI" dirty="0"/>
              <a:t> </a:t>
            </a:r>
            <a:r>
              <a:rPr lang="sl-SI" dirty="0" err="1"/>
              <a:t>tree</a:t>
            </a:r>
            <a:r>
              <a:rPr lang="sl-SI" dirty="0"/>
              <a:t>)</a:t>
            </a:r>
            <a:endParaRPr lang="sl-SI" dirty="0" smtClean="0"/>
          </a:p>
          <a:p>
            <a:r>
              <a:rPr lang="sl-SI" dirty="0" err="1" smtClean="0"/>
              <a:t>Network</a:t>
            </a:r>
            <a:r>
              <a:rPr lang="sl-SI" dirty="0" smtClean="0"/>
              <a:t> </a:t>
            </a:r>
            <a:r>
              <a:rPr lang="sl-SI" dirty="0" err="1" smtClean="0"/>
              <a:t>security</a:t>
            </a:r>
            <a:endParaRPr lang="sl-SI" dirty="0" smtClean="0"/>
          </a:p>
          <a:p>
            <a:r>
              <a:rPr lang="sl-SI" dirty="0" err="1" smtClean="0"/>
              <a:t>Working</a:t>
            </a:r>
            <a:r>
              <a:rPr lang="sl-SI" dirty="0" smtClean="0"/>
              <a:t> on top </a:t>
            </a:r>
            <a:r>
              <a:rPr lang="sl-SI" dirty="0" err="1" smtClean="0"/>
              <a:t>of</a:t>
            </a:r>
            <a:r>
              <a:rPr lang="sl-SI" dirty="0" smtClean="0"/>
              <a:t> LLC</a:t>
            </a:r>
          </a:p>
          <a:p>
            <a:r>
              <a:rPr lang="sl-SI" dirty="0" smtClean="0"/>
              <a:t>More on URL: </a:t>
            </a:r>
            <a:r>
              <a:rPr lang="en-US" dirty="0" smtClean="0">
                <a:hlinkClick r:id="rId2"/>
              </a:rPr>
              <a:t>http://www.ieee802.org/1/</a:t>
            </a:r>
            <a:endParaRPr lang="en-US" dirty="0" smtClean="0"/>
          </a:p>
          <a:p>
            <a:pPr lvl="1"/>
            <a:r>
              <a:rPr lang="sl-SI" b="1" dirty="0" err="1" smtClean="0">
                <a:solidFill>
                  <a:srgbClr val="0000FF"/>
                </a:solidFill>
              </a:rPr>
              <a:t>challange</a:t>
            </a:r>
            <a:r>
              <a:rPr lang="sl-SI" b="1" dirty="0" smtClean="0">
                <a:solidFill>
                  <a:srgbClr val="0000FF"/>
                </a:solidFill>
              </a:rPr>
              <a:t>: </a:t>
            </a:r>
            <a:r>
              <a:rPr lang="en-US" b="1" dirty="0">
                <a:solidFill>
                  <a:srgbClr val="0000FF"/>
                </a:solidFill>
              </a:rPr>
              <a:t>Go to the website and review the </a:t>
            </a:r>
            <a:r>
              <a:rPr lang="en-US" b="1" dirty="0" smtClean="0">
                <a:solidFill>
                  <a:srgbClr val="0000FF"/>
                </a:solidFill>
              </a:rPr>
              <a:t>contents</a:t>
            </a:r>
            <a:r>
              <a:rPr lang="sl-SI" b="1" dirty="0" smtClean="0">
                <a:solidFill>
                  <a:srgbClr val="0000FF"/>
                </a:solidFill>
              </a:rPr>
              <a:t>.</a:t>
            </a:r>
            <a:endParaRPr lang="en-US" dirty="0" smtClean="0"/>
          </a:p>
          <a:p>
            <a:pPr lvl="1"/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P11_802_plas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800" y="1984314"/>
            <a:ext cx="1193800" cy="208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IEEE 802.1 </a:t>
            </a:r>
            <a:r>
              <a:rPr lang="sl-SI" dirty="0" err="1" smtClean="0"/>
              <a:t>working</a:t>
            </a:r>
            <a:r>
              <a:rPr lang="sl-SI" dirty="0" smtClean="0"/>
              <a:t> </a:t>
            </a:r>
            <a:r>
              <a:rPr lang="sl-SI" dirty="0" err="1" smtClean="0"/>
              <a:t>group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 smtClean="0">
                <a:solidFill>
                  <a:srgbClr val="FF6600"/>
                </a:solidFill>
              </a:rPr>
              <a:t>802.1b: LAN/MAN </a:t>
            </a:r>
            <a:r>
              <a:rPr lang="sl-SI" i="1" dirty="0" err="1" smtClean="0">
                <a:solidFill>
                  <a:srgbClr val="FF6600"/>
                </a:solidFill>
              </a:rPr>
              <a:t>management</a:t>
            </a:r>
            <a:r>
              <a:rPr lang="sl-SI" i="1" dirty="0" smtClean="0">
                <a:solidFill>
                  <a:srgbClr val="FF6600"/>
                </a:solidFill>
              </a:rPr>
              <a:t> (</a:t>
            </a:r>
            <a:r>
              <a:rPr lang="sl-SI" i="1" dirty="0" err="1" smtClean="0">
                <a:solidFill>
                  <a:srgbClr val="FF6600"/>
                </a:solidFill>
              </a:rPr>
              <a:t>removed</a:t>
            </a:r>
            <a:r>
              <a:rPr lang="sl-SI" i="1" dirty="0" smtClean="0">
                <a:solidFill>
                  <a:srgbClr val="FF6600"/>
                </a:solidFill>
              </a:rPr>
              <a:t>)</a:t>
            </a:r>
          </a:p>
          <a:p>
            <a:r>
              <a:rPr lang="sl-SI" dirty="0" smtClean="0"/>
              <a:t>802.1d: </a:t>
            </a:r>
            <a:r>
              <a:rPr lang="sl-SI" dirty="0" err="1" smtClean="0"/>
              <a:t>bridges</a:t>
            </a:r>
            <a:r>
              <a:rPr lang="sl-SI" dirty="0" smtClean="0"/>
              <a:t> on MAC </a:t>
            </a:r>
            <a:r>
              <a:rPr lang="sl-SI" dirty="0" err="1" smtClean="0"/>
              <a:t>layer</a:t>
            </a:r>
            <a:endParaRPr lang="sl-SI" dirty="0" smtClean="0"/>
          </a:p>
          <a:p>
            <a:r>
              <a:rPr lang="sl-SI" i="1" dirty="0" smtClean="0">
                <a:solidFill>
                  <a:srgbClr val="FF6600"/>
                </a:solidFill>
              </a:rPr>
              <a:t>802.1e – 802.1g: </a:t>
            </a:r>
            <a:r>
              <a:rPr lang="sl-SI" i="1" dirty="0" err="1" smtClean="0">
                <a:solidFill>
                  <a:srgbClr val="FF6600"/>
                </a:solidFill>
              </a:rPr>
              <a:t>removed</a:t>
            </a:r>
            <a:endParaRPr lang="sl-SI" dirty="0" smtClean="0">
              <a:solidFill>
                <a:srgbClr val="FF6600"/>
              </a:solidFill>
            </a:endParaRPr>
          </a:p>
          <a:p>
            <a:r>
              <a:rPr lang="sl-SI" dirty="0" smtClean="0"/>
              <a:t>802.1h: Ethernet MAC </a:t>
            </a:r>
            <a:r>
              <a:rPr lang="sl-SI" dirty="0" err="1" smtClean="0"/>
              <a:t>bridges</a:t>
            </a:r>
            <a:endParaRPr lang="sl-SI" dirty="0" smtClean="0"/>
          </a:p>
          <a:p>
            <a:r>
              <a:rPr lang="sl-SI" dirty="0" smtClean="0"/>
              <a:t>802.1q: </a:t>
            </a:r>
            <a:r>
              <a:rPr lang="sl-SI" dirty="0" err="1" smtClean="0"/>
              <a:t>virtual</a:t>
            </a:r>
            <a:r>
              <a:rPr lang="sl-SI" dirty="0" smtClean="0"/>
              <a:t> LAN (VLAN)</a:t>
            </a:r>
          </a:p>
          <a:p>
            <a:r>
              <a:rPr lang="sl-SI" b="1" u="sng" dirty="0" smtClean="0"/>
              <a:t>802.1x: </a:t>
            </a:r>
            <a:r>
              <a:rPr lang="sl-SI" b="1" u="sng" dirty="0" err="1" smtClean="0"/>
              <a:t>network</a:t>
            </a:r>
            <a:r>
              <a:rPr lang="sl-SI" b="1" u="sng" dirty="0" smtClean="0"/>
              <a:t> </a:t>
            </a:r>
            <a:r>
              <a:rPr lang="sl-SI" b="1" u="sng" dirty="0" err="1" smtClean="0"/>
              <a:t>access</a:t>
            </a:r>
            <a:r>
              <a:rPr lang="sl-SI" b="1" u="sng" dirty="0" smtClean="0"/>
              <a:t> </a:t>
            </a:r>
            <a:r>
              <a:rPr lang="sl-SI" b="1" u="sng" dirty="0" err="1" smtClean="0"/>
              <a:t>control</a:t>
            </a:r>
            <a:r>
              <a:rPr lang="sl-SI" dirty="0" smtClean="0"/>
              <a:t> (</a:t>
            </a:r>
            <a:r>
              <a:rPr lang="en-US" i="1" dirty="0" smtClean="0"/>
              <a:t>Port Based Network Access Control</a:t>
            </a:r>
            <a:r>
              <a:rPr lang="en-US" dirty="0" smtClean="0"/>
              <a:t>)</a:t>
            </a:r>
            <a:endParaRPr lang="sl-SI" b="1" u="sng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6273</TotalTime>
  <Words>1093</Words>
  <Application>Microsoft Macintosh PowerPoint</Application>
  <PresentationFormat>On-screen Show (4:3)</PresentationFormat>
  <Paragraphs>175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IEEE 802</vt:lpstr>
      <vt:lpstr>CONTENT</vt:lpstr>
      <vt:lpstr>IEEE 802</vt:lpstr>
      <vt:lpstr>IEEE 802 ARCHITECTURE</vt:lpstr>
      <vt:lpstr>TRANSPORT AND TOPOLOGY IEEE 802</vt:lpstr>
      <vt:lpstr>IEEE 802 FAMILY</vt:lpstr>
      <vt:lpstr>IEEE 802 FAMILY</vt:lpstr>
      <vt:lpstr>IEEE 802.1 – BRIDGING AND network MANAGEMENT </vt:lpstr>
      <vt:lpstr>IEEE 802.1 working group</vt:lpstr>
      <vt:lpstr>IEEE 802.1 Working group</vt:lpstr>
      <vt:lpstr>Network  conNection management (IEEE 802.1x)</vt:lpstr>
      <vt:lpstr>Network  conNection management (IEEE 802.1x)</vt:lpstr>
      <vt:lpstr>IEEE 802.1x arhitektura</vt:lpstr>
      <vt:lpstr>IEEE 802.1x EAPOL</vt:lpstr>
      <vt:lpstr>EAP – FOR REFreshment</vt:lpstr>
      <vt:lpstr>IEEE 802.1x – HOW DOES IT operate</vt:lpstr>
      <vt:lpstr>IEEE 802.1x – HOW DOES IT operate (continued)</vt:lpstr>
      <vt:lpstr>IEEE 802.1x – HOW DOES IT operate (continued)</vt:lpstr>
      <vt:lpstr>IEEE 802.1x – HOW DOES IT operate (continued)</vt:lpstr>
      <vt:lpstr>EDUROAM</vt:lpstr>
      <vt:lpstr>Slide 21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Andrej (Andy) Brodnik</dc:creator>
  <cp:lastModifiedBy>Andrej (Andy) Brodnik</cp:lastModifiedBy>
  <cp:revision>796</cp:revision>
  <cp:lastPrinted>2011-01-13T14:42:38Z</cp:lastPrinted>
  <dcterms:created xsi:type="dcterms:W3CDTF">2012-12-13T14:32:53Z</dcterms:created>
  <dcterms:modified xsi:type="dcterms:W3CDTF">2012-12-13T14:33:02Z</dcterms:modified>
</cp:coreProperties>
</file>