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oleObject4.bin" ContentType="application/vnd.openxmlformats-officedocument.oleObject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oleObject2.bin" ContentType="application/vnd.openxmlformats-officedocument.oleObject"/>
  <Override PartName="/ppt/embeddings/oleObject6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diagrams/data1.xml" ContentType="application/vnd.openxmlformats-officedocument.drawingml.diagramData+xml"/>
  <Override PartName="/ppt/slides/slide25.xml" ContentType="application/vnd.openxmlformats-officedocument.presentationml.slide+xml"/>
  <Override PartName="/ppt/embeddings/oleObject5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embeddings/oleObject7.bin" ContentType="application/vnd.openxmlformats-officedocument.oleObject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embeddings/oleObject10.bin" ContentType="application/vnd.openxmlformats-officedocument.oleObject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Override PartName="/ppt/embeddings/oleObject13.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oleObject9.bin" ContentType="application/vnd.openxmlformats-officedocument.oleObject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Override PartName="/ppt/embeddings/oleObject11.bin" ContentType="application/vnd.openxmlformats-officedocument.oleObject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embeddings/oleObject8.bin" ContentType="application/vnd.openxmlformats-officedocument.oleObject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12" r:id="rId1"/>
  </p:sldMasterIdLst>
  <p:notesMasterIdLst>
    <p:notesMasterId r:id="rId44"/>
  </p:notesMasterIdLst>
  <p:handoutMasterIdLst>
    <p:handoutMasterId r:id="rId45"/>
  </p:handoutMasterIdLst>
  <p:sldIdLst>
    <p:sldId id="256" r:id="rId2"/>
    <p:sldId id="355" r:id="rId3"/>
    <p:sldId id="476" r:id="rId4"/>
    <p:sldId id="455" r:id="rId5"/>
    <p:sldId id="456" r:id="rId6"/>
    <p:sldId id="484" r:id="rId7"/>
    <p:sldId id="489" r:id="rId8"/>
    <p:sldId id="485" r:id="rId9"/>
    <p:sldId id="486" r:id="rId10"/>
    <p:sldId id="490" r:id="rId11"/>
    <p:sldId id="492" r:id="rId12"/>
    <p:sldId id="496" r:id="rId13"/>
    <p:sldId id="497" r:id="rId14"/>
    <p:sldId id="498" r:id="rId15"/>
    <p:sldId id="499" r:id="rId16"/>
    <p:sldId id="500" r:id="rId17"/>
    <p:sldId id="471" r:id="rId18"/>
    <p:sldId id="472" r:id="rId19"/>
    <p:sldId id="473" r:id="rId20"/>
    <p:sldId id="474" r:id="rId21"/>
    <p:sldId id="522" r:id="rId22"/>
    <p:sldId id="501" r:id="rId23"/>
    <p:sldId id="502" r:id="rId24"/>
    <p:sldId id="503" r:id="rId25"/>
    <p:sldId id="504" r:id="rId26"/>
    <p:sldId id="505" r:id="rId27"/>
    <p:sldId id="506" r:id="rId28"/>
    <p:sldId id="507" r:id="rId29"/>
    <p:sldId id="508" r:id="rId30"/>
    <p:sldId id="523" r:id="rId31"/>
    <p:sldId id="510" r:id="rId32"/>
    <p:sldId id="511" r:id="rId33"/>
    <p:sldId id="514" r:id="rId34"/>
    <p:sldId id="516" r:id="rId35"/>
    <p:sldId id="518" r:id="rId36"/>
    <p:sldId id="520" r:id="rId37"/>
    <p:sldId id="521" r:id="rId38"/>
    <p:sldId id="524" r:id="rId39"/>
    <p:sldId id="538" r:id="rId40"/>
    <p:sldId id="525" r:id="rId41"/>
    <p:sldId id="526" r:id="rId42"/>
    <p:sldId id="277" r:id="rId4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clrMru>
    <a:srgbClr val="FFC000"/>
    <a:srgbClr val="0F6FC6"/>
    <a:srgbClr val="F3E7FF"/>
    <a:srgbClr val="E8D1FF"/>
    <a:srgbClr val="E9F5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734" autoAdjust="0"/>
    <p:restoredTop sz="94660"/>
  </p:normalViewPr>
  <p:slideViewPr>
    <p:cSldViewPr>
      <p:cViewPr varScale="1">
        <p:scale>
          <a:sx n="148" d="100"/>
          <a:sy n="148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tableStyles" Target="tableStyle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handoutMaster" Target="handoutMasters/handoutMaster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theme" Target="theme/theme1.xml"/><Relationship Id="rId44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printerSettings" Target="printerSettings/printerSettings1.bin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ECABA3-D449-4ECB-A736-DE537FA48EC4}" type="doc">
      <dgm:prSet loTypeId="urn:microsoft.com/office/officeart/2005/8/layout/chevron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992FC792-D35E-40E6-9593-832CB5F8FBC1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1</a:t>
          </a:r>
          <a:endParaRPr lang="sl-SI" sz="1200" dirty="0">
            <a:latin typeface="+mj-lt"/>
          </a:endParaRPr>
        </a:p>
      </dgm:t>
    </dgm:pt>
    <dgm:pt modelId="{08CEF93C-EF98-445E-B46E-CEF0D67E6344}" type="parTrans" cxnId="{F7D7BD31-51CD-40DB-9058-14258724007D}">
      <dgm:prSet/>
      <dgm:spPr/>
      <dgm:t>
        <a:bodyPr/>
        <a:lstStyle/>
        <a:p>
          <a:endParaRPr lang="sl-SI"/>
        </a:p>
      </dgm:t>
    </dgm:pt>
    <dgm:pt modelId="{80B51598-C4A8-401A-AE56-9C016BF99272}" type="sibTrans" cxnId="{F7D7BD31-51CD-40DB-9058-14258724007D}">
      <dgm:prSet/>
      <dgm:spPr/>
      <dgm:t>
        <a:bodyPr/>
        <a:lstStyle/>
        <a:p>
          <a:endParaRPr lang="sl-SI"/>
        </a:p>
      </dgm:t>
    </dgm:pt>
    <dgm:pt modelId="{32C9A24D-E19C-4EB2-85FB-6AF95610FBD9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2</a:t>
          </a:r>
          <a:endParaRPr lang="sl-SI" sz="1200" dirty="0">
            <a:latin typeface="+mj-lt"/>
          </a:endParaRPr>
        </a:p>
      </dgm:t>
    </dgm:pt>
    <dgm:pt modelId="{ADE9F15A-2F8E-45DD-BDAA-ADA13D91B1B7}" type="parTrans" cxnId="{652952B5-8921-4454-B07A-7E81D23ABC26}">
      <dgm:prSet/>
      <dgm:spPr/>
      <dgm:t>
        <a:bodyPr/>
        <a:lstStyle/>
        <a:p>
          <a:endParaRPr lang="sl-SI"/>
        </a:p>
      </dgm:t>
    </dgm:pt>
    <dgm:pt modelId="{B5F10F08-5130-41F9-8EEE-1CB55EE98BE4}" type="sibTrans" cxnId="{652952B5-8921-4454-B07A-7E81D23ABC26}">
      <dgm:prSet/>
      <dgm:spPr/>
      <dgm:t>
        <a:bodyPr/>
        <a:lstStyle/>
        <a:p>
          <a:endParaRPr lang="sl-SI"/>
        </a:p>
      </dgm:t>
    </dgm:pt>
    <dgm:pt modelId="{17CA423C-7216-4B14-980A-CF26D391805E}">
      <dgm:prSet phldrT="[Text]" custT="1"/>
      <dgm:spPr/>
      <dgm:t>
        <a:bodyPr/>
        <a:lstStyle/>
        <a:p>
          <a:r>
            <a:rPr lang="sl-SI" sz="1400" dirty="0" smtClean="0">
              <a:latin typeface="+mj-lt"/>
            </a:rPr>
            <a:t>Strežnik </a:t>
          </a:r>
          <a:r>
            <a:rPr lang="sl-SI" sz="1400" u="sng" dirty="0" smtClean="0">
              <a:latin typeface="+mj-lt"/>
            </a:rPr>
            <a:t>izbere algoritem</a:t>
          </a:r>
          <a:r>
            <a:rPr lang="sl-SI" sz="1400" dirty="0" smtClean="0">
              <a:latin typeface="+mj-lt"/>
            </a:rPr>
            <a:t> s seznama, vrne izbiro, </a:t>
          </a:r>
          <a:r>
            <a:rPr lang="sl-SI" sz="1400" u="sng" dirty="0" smtClean="0">
              <a:latin typeface="+mj-lt"/>
            </a:rPr>
            <a:t>certifikat</a:t>
          </a:r>
          <a:r>
            <a:rPr lang="sl-SI" sz="1400" dirty="0" smtClean="0">
              <a:latin typeface="+mj-lt"/>
            </a:rPr>
            <a:t> in svoj </a:t>
          </a:r>
          <a:r>
            <a:rPr lang="sl-SI" sz="1400" u="sng" dirty="0" smtClean="0">
              <a:latin typeface="+mj-lt"/>
            </a:rPr>
            <a:t>žeton</a:t>
          </a:r>
          <a:endParaRPr lang="sl-SI" sz="1400" dirty="0">
            <a:latin typeface="+mj-lt"/>
          </a:endParaRPr>
        </a:p>
      </dgm:t>
    </dgm:pt>
    <dgm:pt modelId="{E045B091-1FBC-4E71-A0FD-0A64BAFB0D01}" type="parTrans" cxnId="{88BE0C95-674E-477C-B2B2-BB72645AAFB4}">
      <dgm:prSet/>
      <dgm:spPr/>
      <dgm:t>
        <a:bodyPr/>
        <a:lstStyle/>
        <a:p>
          <a:endParaRPr lang="sl-SI"/>
        </a:p>
      </dgm:t>
    </dgm:pt>
    <dgm:pt modelId="{E4CF6943-E37B-45B4-A17C-6C698FA00565}" type="sibTrans" cxnId="{88BE0C95-674E-477C-B2B2-BB72645AAFB4}">
      <dgm:prSet/>
      <dgm:spPr/>
      <dgm:t>
        <a:bodyPr/>
        <a:lstStyle/>
        <a:p>
          <a:endParaRPr lang="sl-SI"/>
        </a:p>
      </dgm:t>
    </dgm:pt>
    <dgm:pt modelId="{77F43D77-FF86-4A8F-AA16-5BE218FD5512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3</a:t>
          </a:r>
          <a:endParaRPr lang="sl-SI" sz="1200" dirty="0">
            <a:latin typeface="+mj-lt"/>
          </a:endParaRPr>
        </a:p>
      </dgm:t>
    </dgm:pt>
    <dgm:pt modelId="{93CD4276-CEC4-4DB3-B99B-D4187F458F9A}" type="parTrans" cxnId="{2F6E6E88-44A6-4C0B-B0F2-07CB6F00A577}">
      <dgm:prSet/>
      <dgm:spPr/>
      <dgm:t>
        <a:bodyPr/>
        <a:lstStyle/>
        <a:p>
          <a:endParaRPr lang="sl-SI"/>
        </a:p>
      </dgm:t>
    </dgm:pt>
    <dgm:pt modelId="{1969CFDF-F2A4-4378-95B9-AD2B6CF49853}" type="sibTrans" cxnId="{2F6E6E88-44A6-4C0B-B0F2-07CB6F00A577}">
      <dgm:prSet/>
      <dgm:spPr/>
      <dgm:t>
        <a:bodyPr/>
        <a:lstStyle/>
        <a:p>
          <a:endParaRPr lang="sl-SI"/>
        </a:p>
      </dgm:t>
    </dgm:pt>
    <dgm:pt modelId="{8A7FDE78-B909-4CA5-930E-3A31064B9754}">
      <dgm:prSet phldrT="[Text]" custT="1"/>
      <dgm:spPr/>
      <dgm:t>
        <a:bodyPr/>
        <a:lstStyle/>
        <a:p>
          <a:r>
            <a:rPr lang="sl-SI" sz="1400" dirty="0" smtClean="0">
              <a:latin typeface="+mj-lt"/>
            </a:rPr>
            <a:t>Klient preveri certifikat, generira </a:t>
          </a:r>
          <a:r>
            <a:rPr lang="sl-SI" sz="1400" u="sng" dirty="0" smtClean="0">
              <a:latin typeface="+mj-lt"/>
            </a:rPr>
            <a:t>PMS, z javnim ključem</a:t>
          </a:r>
          <a:r>
            <a:rPr lang="sl-SI" sz="1400" dirty="0" smtClean="0">
              <a:latin typeface="+mj-lt"/>
            </a:rPr>
            <a:t> strežnika ga kriptira in pošlje strežniku</a:t>
          </a:r>
          <a:endParaRPr lang="sl-SI" sz="1400" dirty="0">
            <a:latin typeface="+mj-lt"/>
          </a:endParaRPr>
        </a:p>
      </dgm:t>
    </dgm:pt>
    <dgm:pt modelId="{677C2371-5E1C-4404-A679-8A4699CF9A2A}" type="parTrans" cxnId="{1C94A1FF-1014-4D46-BBA1-91ED8CDD5021}">
      <dgm:prSet/>
      <dgm:spPr/>
      <dgm:t>
        <a:bodyPr/>
        <a:lstStyle/>
        <a:p>
          <a:endParaRPr lang="sl-SI"/>
        </a:p>
      </dgm:t>
    </dgm:pt>
    <dgm:pt modelId="{B862362A-04D2-4D1F-A40D-8B5C7CF4F3AE}" type="sibTrans" cxnId="{1C94A1FF-1014-4D46-BBA1-91ED8CDD5021}">
      <dgm:prSet/>
      <dgm:spPr/>
      <dgm:t>
        <a:bodyPr/>
        <a:lstStyle/>
        <a:p>
          <a:endParaRPr lang="sl-SI"/>
        </a:p>
      </dgm:t>
    </dgm:pt>
    <dgm:pt modelId="{9E0F9253-CD24-4CD7-8941-ECAA81DB751D}">
      <dgm:prSet phldrT="[Text]" custT="1"/>
      <dgm:spPr/>
      <dgm:t>
        <a:bodyPr/>
        <a:lstStyle/>
        <a:p>
          <a:r>
            <a:rPr lang="sl-SI" sz="1400" dirty="0" smtClean="0">
              <a:latin typeface="+mj-lt"/>
            </a:rPr>
            <a:t>Klient pošlje </a:t>
          </a:r>
          <a:r>
            <a:rPr lang="sl-SI" sz="1400" u="sng" dirty="0" smtClean="0">
              <a:latin typeface="+mj-lt"/>
            </a:rPr>
            <a:t>seznam podprtih algoritmov</a:t>
          </a:r>
          <a:r>
            <a:rPr lang="sl-SI" sz="1400" dirty="0" smtClean="0">
              <a:latin typeface="+mj-lt"/>
            </a:rPr>
            <a:t> + </a:t>
          </a:r>
          <a:r>
            <a:rPr lang="sl-SI" sz="1400" u="sng" dirty="0" smtClean="0">
              <a:latin typeface="+mj-lt"/>
            </a:rPr>
            <a:t>žeton</a:t>
          </a:r>
          <a:endParaRPr lang="sl-SI" sz="1400" dirty="0">
            <a:latin typeface="+mj-lt"/>
          </a:endParaRPr>
        </a:p>
      </dgm:t>
    </dgm:pt>
    <dgm:pt modelId="{0D05143F-D16F-4A50-970F-6415A26EBF19}" type="sibTrans" cxnId="{C23CB5DF-A953-4A8E-BFC0-5B5F96C4CA6E}">
      <dgm:prSet/>
      <dgm:spPr/>
      <dgm:t>
        <a:bodyPr/>
        <a:lstStyle/>
        <a:p>
          <a:endParaRPr lang="sl-SI"/>
        </a:p>
      </dgm:t>
    </dgm:pt>
    <dgm:pt modelId="{50B7E84C-B9B2-4FEF-AD8B-F6A2023E2CD8}" type="parTrans" cxnId="{C23CB5DF-A953-4A8E-BFC0-5B5F96C4CA6E}">
      <dgm:prSet/>
      <dgm:spPr/>
      <dgm:t>
        <a:bodyPr/>
        <a:lstStyle/>
        <a:p>
          <a:endParaRPr lang="sl-SI"/>
        </a:p>
      </dgm:t>
    </dgm:pt>
    <dgm:pt modelId="{F1503CEB-4768-4BD0-A1FF-93CC041177EC}">
      <dgm:prSet phldrT="[Text]" custT="1"/>
      <dgm:spPr/>
      <dgm:t>
        <a:bodyPr/>
        <a:lstStyle/>
        <a:p>
          <a:r>
            <a:rPr lang="sl-SI" sz="1400" dirty="0" smtClean="0">
              <a:latin typeface="+mj-lt"/>
            </a:rPr>
            <a:t>Klient in strežnik neodvisno </a:t>
          </a:r>
          <a:r>
            <a:rPr lang="sl-SI" sz="1400" u="sng" dirty="0" smtClean="0">
              <a:latin typeface="+mj-lt"/>
            </a:rPr>
            <a:t>izračunata enkripcijske in MAC ključe</a:t>
          </a:r>
          <a:r>
            <a:rPr lang="sl-SI" sz="1400" dirty="0" smtClean="0">
              <a:latin typeface="+mj-lt"/>
            </a:rPr>
            <a:t> iz PMS in žetonov.</a:t>
          </a:r>
          <a:endParaRPr lang="sl-SI" sz="1400" dirty="0">
            <a:latin typeface="+mj-lt"/>
          </a:endParaRPr>
        </a:p>
      </dgm:t>
    </dgm:pt>
    <dgm:pt modelId="{57FDC954-A2D1-40E2-9199-9612C24239DD}" type="parTrans" cxnId="{5D269FB6-ECA9-4C42-BC0C-216B49E774BC}">
      <dgm:prSet/>
      <dgm:spPr/>
      <dgm:t>
        <a:bodyPr/>
        <a:lstStyle/>
        <a:p>
          <a:endParaRPr lang="sl-SI"/>
        </a:p>
      </dgm:t>
    </dgm:pt>
    <dgm:pt modelId="{452DA89A-D87B-4967-8FD8-F69D6D4F156D}" type="sibTrans" cxnId="{5D269FB6-ECA9-4C42-BC0C-216B49E774BC}">
      <dgm:prSet/>
      <dgm:spPr/>
      <dgm:t>
        <a:bodyPr/>
        <a:lstStyle/>
        <a:p>
          <a:endParaRPr lang="sl-SI"/>
        </a:p>
      </dgm:t>
    </dgm:pt>
    <dgm:pt modelId="{1FE7E304-B470-4E48-9685-5348E339B212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4</a:t>
          </a:r>
          <a:endParaRPr lang="sl-SI" sz="1200" dirty="0">
            <a:latin typeface="+mj-lt"/>
          </a:endParaRPr>
        </a:p>
      </dgm:t>
    </dgm:pt>
    <dgm:pt modelId="{FED98EFA-31F4-4E89-AE41-B5198C04F828}" type="parTrans" cxnId="{E651C8E4-CB4D-4991-BF99-F9F38EE03B11}">
      <dgm:prSet/>
      <dgm:spPr/>
      <dgm:t>
        <a:bodyPr/>
        <a:lstStyle/>
        <a:p>
          <a:endParaRPr lang="sl-SI"/>
        </a:p>
      </dgm:t>
    </dgm:pt>
    <dgm:pt modelId="{2AFC5EF1-0749-4446-AD88-04058BC24D34}" type="sibTrans" cxnId="{E651C8E4-CB4D-4991-BF99-F9F38EE03B11}">
      <dgm:prSet/>
      <dgm:spPr/>
      <dgm:t>
        <a:bodyPr/>
        <a:lstStyle/>
        <a:p>
          <a:endParaRPr lang="sl-SI"/>
        </a:p>
      </dgm:t>
    </dgm:pt>
    <dgm:pt modelId="{2A588694-9E3B-4A38-B77B-06422B7679F1}">
      <dgm:prSet custT="1"/>
      <dgm:spPr/>
      <dgm:t>
        <a:bodyPr/>
        <a:lstStyle/>
        <a:p>
          <a:r>
            <a:rPr lang="sl-SI" sz="1400" dirty="0" smtClean="0">
              <a:latin typeface="+mj-lt"/>
            </a:rPr>
            <a:t>Klient pošlje MAC od vseh sporočil v rokovanju.</a:t>
          </a:r>
        </a:p>
      </dgm:t>
    </dgm:pt>
    <dgm:pt modelId="{792E6351-84A3-4FF6-880A-C0FD7B30B1DD}" type="parTrans" cxnId="{8DA1C6DE-26A1-4D61-A10F-2D75F21789BB}">
      <dgm:prSet/>
      <dgm:spPr/>
      <dgm:t>
        <a:bodyPr/>
        <a:lstStyle/>
        <a:p>
          <a:endParaRPr lang="sl-SI"/>
        </a:p>
      </dgm:t>
    </dgm:pt>
    <dgm:pt modelId="{B48C0E64-6B85-469A-B7EA-667545AE5524}" type="sibTrans" cxnId="{8DA1C6DE-26A1-4D61-A10F-2D75F21789BB}">
      <dgm:prSet/>
      <dgm:spPr/>
      <dgm:t>
        <a:bodyPr/>
        <a:lstStyle/>
        <a:p>
          <a:endParaRPr lang="sl-SI"/>
        </a:p>
      </dgm:t>
    </dgm:pt>
    <dgm:pt modelId="{6A08FE8E-9827-410E-A256-7948F6EA1779}">
      <dgm:prSet custT="1"/>
      <dgm:spPr/>
      <dgm:t>
        <a:bodyPr/>
        <a:lstStyle/>
        <a:p>
          <a:r>
            <a:rPr lang="sl-SI" sz="1400" dirty="0" smtClean="0">
              <a:latin typeface="+mj-lt"/>
            </a:rPr>
            <a:t>Strežnik pošlje MAC vseh sporočil v rokovanju.</a:t>
          </a:r>
          <a:endParaRPr lang="en-US" sz="1400" dirty="0" smtClean="0">
            <a:latin typeface="+mj-lt"/>
          </a:endParaRPr>
        </a:p>
      </dgm:t>
    </dgm:pt>
    <dgm:pt modelId="{F3F17235-C02F-424A-8458-B307EE10BD41}" type="parTrans" cxnId="{3E17294A-B438-4F9F-8E5F-52584AC8B4C5}">
      <dgm:prSet/>
      <dgm:spPr/>
      <dgm:t>
        <a:bodyPr/>
        <a:lstStyle/>
        <a:p>
          <a:endParaRPr lang="sl-SI"/>
        </a:p>
      </dgm:t>
    </dgm:pt>
    <dgm:pt modelId="{16ED631A-81C9-486A-B18F-0E598795206E}" type="sibTrans" cxnId="{3E17294A-B438-4F9F-8E5F-52584AC8B4C5}">
      <dgm:prSet/>
      <dgm:spPr/>
      <dgm:t>
        <a:bodyPr/>
        <a:lstStyle/>
        <a:p>
          <a:endParaRPr lang="sl-SI"/>
        </a:p>
      </dgm:t>
    </dgm:pt>
    <dgm:pt modelId="{0472B5E9-CA05-4DD9-99EA-36589E24EB1C}">
      <dgm:prSet phldrT="[Text]" custT="1"/>
      <dgm:spPr/>
      <dgm:t>
        <a:bodyPr/>
        <a:lstStyle/>
        <a:p>
          <a:r>
            <a:rPr lang="sl-SI" sz="1200" dirty="0" smtClean="0">
              <a:latin typeface="+mj-lt"/>
            </a:rPr>
            <a:t>5</a:t>
          </a:r>
          <a:endParaRPr lang="sl-SI" sz="1200" dirty="0">
            <a:latin typeface="+mj-lt"/>
          </a:endParaRPr>
        </a:p>
      </dgm:t>
    </dgm:pt>
    <dgm:pt modelId="{517B16CE-FEBF-4557-B515-49EFCBA6FC33}" type="parTrans" cxnId="{215BFAF3-00CF-4729-8E15-F94DE09BF5D9}">
      <dgm:prSet/>
      <dgm:spPr/>
      <dgm:t>
        <a:bodyPr/>
        <a:lstStyle/>
        <a:p>
          <a:endParaRPr lang="sl-SI"/>
        </a:p>
      </dgm:t>
    </dgm:pt>
    <dgm:pt modelId="{0374503B-11EB-4A91-8A50-557DB2305387}" type="sibTrans" cxnId="{215BFAF3-00CF-4729-8E15-F94DE09BF5D9}">
      <dgm:prSet/>
      <dgm:spPr/>
      <dgm:t>
        <a:bodyPr/>
        <a:lstStyle/>
        <a:p>
          <a:endParaRPr lang="sl-SI"/>
        </a:p>
      </dgm:t>
    </dgm:pt>
    <dgm:pt modelId="{1FF851D5-83A5-471C-87F5-0E5E3A8F3A54}">
      <dgm:prSet custT="1"/>
      <dgm:spPr/>
      <dgm:t>
        <a:bodyPr/>
        <a:lstStyle/>
        <a:p>
          <a:r>
            <a:rPr lang="sl-SI" sz="1200" dirty="0" smtClean="0">
              <a:latin typeface="+mj-lt"/>
            </a:rPr>
            <a:t>6</a:t>
          </a:r>
        </a:p>
      </dgm:t>
    </dgm:pt>
    <dgm:pt modelId="{6D5B0E11-3627-4D7C-98E8-3D627FF19A96}" type="parTrans" cxnId="{5B578E87-D337-4AC1-B69D-CD5D6DB97868}">
      <dgm:prSet/>
      <dgm:spPr/>
      <dgm:t>
        <a:bodyPr/>
        <a:lstStyle/>
        <a:p>
          <a:endParaRPr lang="sl-SI"/>
        </a:p>
      </dgm:t>
    </dgm:pt>
    <dgm:pt modelId="{6CCD3C0C-FB7D-4F96-B2F9-0B78DC76500D}" type="sibTrans" cxnId="{5B578E87-D337-4AC1-B69D-CD5D6DB97868}">
      <dgm:prSet/>
      <dgm:spPr/>
      <dgm:t>
        <a:bodyPr/>
        <a:lstStyle/>
        <a:p>
          <a:endParaRPr lang="sl-SI"/>
        </a:p>
      </dgm:t>
    </dgm:pt>
    <dgm:pt modelId="{D973359E-D588-4549-9905-D0091CB980E9}" type="pres">
      <dgm:prSet presAssocID="{A2ECABA3-D449-4ECB-A736-DE537FA48EC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121F3104-03E1-4086-84BF-D6AE3B2AE156}" type="pres">
      <dgm:prSet presAssocID="{992FC792-D35E-40E6-9593-832CB5F8FBC1}" presName="composite" presStyleCnt="0"/>
      <dgm:spPr/>
    </dgm:pt>
    <dgm:pt modelId="{901B8757-9066-418C-9943-89D02C76F1EE}" type="pres">
      <dgm:prSet presAssocID="{992FC792-D35E-40E6-9593-832CB5F8FBC1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CE962A2-1001-4CBF-82CA-F82AB7277C9C}" type="pres">
      <dgm:prSet presAssocID="{992FC792-D35E-40E6-9593-832CB5F8FBC1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8EE9A80-BFD8-4082-91CC-F5A41E2789C4}" type="pres">
      <dgm:prSet presAssocID="{80B51598-C4A8-401A-AE56-9C016BF99272}" presName="sp" presStyleCnt="0"/>
      <dgm:spPr/>
    </dgm:pt>
    <dgm:pt modelId="{B58428D7-1012-4D87-B537-3F50A3EDD07C}" type="pres">
      <dgm:prSet presAssocID="{32C9A24D-E19C-4EB2-85FB-6AF95610FBD9}" presName="composite" presStyleCnt="0"/>
      <dgm:spPr/>
    </dgm:pt>
    <dgm:pt modelId="{FE19C0DA-4F56-4BF6-8D1A-7C36DE8050BF}" type="pres">
      <dgm:prSet presAssocID="{32C9A24D-E19C-4EB2-85FB-6AF95610FBD9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792E50D-2808-43ED-BD89-F5EA010A7B41}" type="pres">
      <dgm:prSet presAssocID="{32C9A24D-E19C-4EB2-85FB-6AF95610FBD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C24C2A4-8BCE-4792-9FA3-865251344B3F}" type="pres">
      <dgm:prSet presAssocID="{B5F10F08-5130-41F9-8EEE-1CB55EE98BE4}" presName="sp" presStyleCnt="0"/>
      <dgm:spPr/>
    </dgm:pt>
    <dgm:pt modelId="{4100AB35-EC49-4FF4-A8F9-E96467A6833C}" type="pres">
      <dgm:prSet presAssocID="{77F43D77-FF86-4A8F-AA16-5BE218FD5512}" presName="composite" presStyleCnt="0"/>
      <dgm:spPr/>
    </dgm:pt>
    <dgm:pt modelId="{F8C775CE-533D-4584-BD1A-049D58E779D4}" type="pres">
      <dgm:prSet presAssocID="{77F43D77-FF86-4A8F-AA16-5BE218FD5512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0A8F444-23ED-472A-AC0C-05871B6B5C2D}" type="pres">
      <dgm:prSet presAssocID="{77F43D77-FF86-4A8F-AA16-5BE218FD5512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81C72DD-F9F1-441F-A942-6319D82CDBAE}" type="pres">
      <dgm:prSet presAssocID="{1969CFDF-F2A4-4378-95B9-AD2B6CF49853}" presName="sp" presStyleCnt="0"/>
      <dgm:spPr/>
    </dgm:pt>
    <dgm:pt modelId="{AAA2EF35-F74E-4CFC-A500-35F0EB2A67F7}" type="pres">
      <dgm:prSet presAssocID="{1FE7E304-B470-4E48-9685-5348E339B212}" presName="composite" presStyleCnt="0"/>
      <dgm:spPr/>
    </dgm:pt>
    <dgm:pt modelId="{4CF3EE56-8936-4513-8370-176C618F1EA4}" type="pres">
      <dgm:prSet presAssocID="{1FE7E304-B470-4E48-9685-5348E339B212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1590B75-61E4-4261-8484-AF3FB981D527}" type="pres">
      <dgm:prSet presAssocID="{1FE7E304-B470-4E48-9685-5348E339B212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FDEFF3B-A2E8-463E-979F-C88621895510}" type="pres">
      <dgm:prSet presAssocID="{2AFC5EF1-0749-4446-AD88-04058BC24D34}" presName="sp" presStyleCnt="0"/>
      <dgm:spPr/>
    </dgm:pt>
    <dgm:pt modelId="{5FF32422-6364-41D4-95D3-75E42CD03AAC}" type="pres">
      <dgm:prSet presAssocID="{0472B5E9-CA05-4DD9-99EA-36589E24EB1C}" presName="composite" presStyleCnt="0"/>
      <dgm:spPr/>
    </dgm:pt>
    <dgm:pt modelId="{7E6A8FFF-D78C-45BE-98C9-BE834FC64D1C}" type="pres">
      <dgm:prSet presAssocID="{0472B5E9-CA05-4DD9-99EA-36589E24EB1C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40406A4-ACDE-48E6-BE17-9A63D6851166}" type="pres">
      <dgm:prSet presAssocID="{0472B5E9-CA05-4DD9-99EA-36589E24EB1C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4B32803-20B2-409A-B6B2-A5D359A9F1BE}" type="pres">
      <dgm:prSet presAssocID="{0374503B-11EB-4A91-8A50-557DB2305387}" presName="sp" presStyleCnt="0"/>
      <dgm:spPr/>
    </dgm:pt>
    <dgm:pt modelId="{BAE2B7B5-CE96-4CB6-BA3C-15D5EDC71782}" type="pres">
      <dgm:prSet presAssocID="{1FF851D5-83A5-471C-87F5-0E5E3A8F3A54}" presName="composite" presStyleCnt="0"/>
      <dgm:spPr/>
    </dgm:pt>
    <dgm:pt modelId="{95E70079-213D-4BBF-9878-12819EC63B71}" type="pres">
      <dgm:prSet presAssocID="{1FF851D5-83A5-471C-87F5-0E5E3A8F3A54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5DC043D-DEF8-43BE-86C8-6B6098296986}" type="pres">
      <dgm:prSet presAssocID="{1FF851D5-83A5-471C-87F5-0E5E3A8F3A54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D0608264-3ACD-47CE-9ACB-7ADF170D5F3A}" type="presOf" srcId="{17CA423C-7216-4B14-980A-CF26D391805E}" destId="{C792E50D-2808-43ED-BD89-F5EA010A7B41}" srcOrd="0" destOrd="0" presId="urn:microsoft.com/office/officeart/2005/8/layout/chevron2"/>
    <dgm:cxn modelId="{C23CB5DF-A953-4A8E-BFC0-5B5F96C4CA6E}" srcId="{992FC792-D35E-40E6-9593-832CB5F8FBC1}" destId="{9E0F9253-CD24-4CD7-8941-ECAA81DB751D}" srcOrd="0" destOrd="0" parTransId="{50B7E84C-B9B2-4FEF-AD8B-F6A2023E2CD8}" sibTransId="{0D05143F-D16F-4A50-970F-6415A26EBF19}"/>
    <dgm:cxn modelId="{F7D7BD31-51CD-40DB-9058-14258724007D}" srcId="{A2ECABA3-D449-4ECB-A736-DE537FA48EC4}" destId="{992FC792-D35E-40E6-9593-832CB5F8FBC1}" srcOrd="0" destOrd="0" parTransId="{08CEF93C-EF98-445E-B46E-CEF0D67E6344}" sibTransId="{80B51598-C4A8-401A-AE56-9C016BF99272}"/>
    <dgm:cxn modelId="{8DA1C6DE-26A1-4D61-A10F-2D75F21789BB}" srcId="{0472B5E9-CA05-4DD9-99EA-36589E24EB1C}" destId="{2A588694-9E3B-4A38-B77B-06422B7679F1}" srcOrd="0" destOrd="0" parTransId="{792E6351-84A3-4FF6-880A-C0FD7B30B1DD}" sibTransId="{B48C0E64-6B85-469A-B7EA-667545AE5524}"/>
    <dgm:cxn modelId="{1CA9C2E9-93BB-423D-B699-E125EB4E033D}" type="presOf" srcId="{1FF851D5-83A5-471C-87F5-0E5E3A8F3A54}" destId="{95E70079-213D-4BBF-9878-12819EC63B71}" srcOrd="0" destOrd="0" presId="urn:microsoft.com/office/officeart/2005/8/layout/chevron2"/>
    <dgm:cxn modelId="{24D8F374-A425-4997-9374-0F7E9FD024A3}" type="presOf" srcId="{2A588694-9E3B-4A38-B77B-06422B7679F1}" destId="{A40406A4-ACDE-48E6-BE17-9A63D6851166}" srcOrd="0" destOrd="0" presId="urn:microsoft.com/office/officeart/2005/8/layout/chevron2"/>
    <dgm:cxn modelId="{DC08EDB6-58CC-41DA-B604-3657D14372FE}" type="presOf" srcId="{6A08FE8E-9827-410E-A256-7948F6EA1779}" destId="{35DC043D-DEF8-43BE-86C8-6B6098296986}" srcOrd="0" destOrd="0" presId="urn:microsoft.com/office/officeart/2005/8/layout/chevron2"/>
    <dgm:cxn modelId="{1B02FDE2-13EE-40C0-AF2B-702886E0C298}" type="presOf" srcId="{0472B5E9-CA05-4DD9-99EA-36589E24EB1C}" destId="{7E6A8FFF-D78C-45BE-98C9-BE834FC64D1C}" srcOrd="0" destOrd="0" presId="urn:microsoft.com/office/officeart/2005/8/layout/chevron2"/>
    <dgm:cxn modelId="{9734D5E6-2A08-4847-97C4-FB046A92AD49}" type="presOf" srcId="{9E0F9253-CD24-4CD7-8941-ECAA81DB751D}" destId="{ACE962A2-1001-4CBF-82CA-F82AB7277C9C}" srcOrd="0" destOrd="0" presId="urn:microsoft.com/office/officeart/2005/8/layout/chevron2"/>
    <dgm:cxn modelId="{5B578E87-D337-4AC1-B69D-CD5D6DB97868}" srcId="{A2ECABA3-D449-4ECB-A736-DE537FA48EC4}" destId="{1FF851D5-83A5-471C-87F5-0E5E3A8F3A54}" srcOrd="5" destOrd="0" parTransId="{6D5B0E11-3627-4D7C-98E8-3D627FF19A96}" sibTransId="{6CCD3C0C-FB7D-4F96-B2F9-0B78DC76500D}"/>
    <dgm:cxn modelId="{2F6E6E88-44A6-4C0B-B0F2-07CB6F00A577}" srcId="{A2ECABA3-D449-4ECB-A736-DE537FA48EC4}" destId="{77F43D77-FF86-4A8F-AA16-5BE218FD5512}" srcOrd="2" destOrd="0" parTransId="{93CD4276-CEC4-4DB3-B99B-D4187F458F9A}" sibTransId="{1969CFDF-F2A4-4378-95B9-AD2B6CF49853}"/>
    <dgm:cxn modelId="{E651C8E4-CB4D-4991-BF99-F9F38EE03B11}" srcId="{A2ECABA3-D449-4ECB-A736-DE537FA48EC4}" destId="{1FE7E304-B470-4E48-9685-5348E339B212}" srcOrd="3" destOrd="0" parTransId="{FED98EFA-31F4-4E89-AE41-B5198C04F828}" sibTransId="{2AFC5EF1-0749-4446-AD88-04058BC24D34}"/>
    <dgm:cxn modelId="{4982987C-9905-41A3-9017-B53030441978}" type="presOf" srcId="{F1503CEB-4768-4BD0-A1FF-93CC041177EC}" destId="{11590B75-61E4-4261-8484-AF3FB981D527}" srcOrd="0" destOrd="0" presId="urn:microsoft.com/office/officeart/2005/8/layout/chevron2"/>
    <dgm:cxn modelId="{89596FF0-0A67-4882-B17D-F2B3356307ED}" type="presOf" srcId="{77F43D77-FF86-4A8F-AA16-5BE218FD5512}" destId="{F8C775CE-533D-4584-BD1A-049D58E779D4}" srcOrd="0" destOrd="0" presId="urn:microsoft.com/office/officeart/2005/8/layout/chevron2"/>
    <dgm:cxn modelId="{215BFAF3-00CF-4729-8E15-F94DE09BF5D9}" srcId="{A2ECABA3-D449-4ECB-A736-DE537FA48EC4}" destId="{0472B5E9-CA05-4DD9-99EA-36589E24EB1C}" srcOrd="4" destOrd="0" parTransId="{517B16CE-FEBF-4557-B515-49EFCBA6FC33}" sibTransId="{0374503B-11EB-4A91-8A50-557DB2305387}"/>
    <dgm:cxn modelId="{88BE0C95-674E-477C-B2B2-BB72645AAFB4}" srcId="{32C9A24D-E19C-4EB2-85FB-6AF95610FBD9}" destId="{17CA423C-7216-4B14-980A-CF26D391805E}" srcOrd="0" destOrd="0" parTransId="{E045B091-1FBC-4E71-A0FD-0A64BAFB0D01}" sibTransId="{E4CF6943-E37B-45B4-A17C-6C698FA00565}"/>
    <dgm:cxn modelId="{286F759E-74B2-44E7-891E-D00E03850516}" type="presOf" srcId="{1FE7E304-B470-4E48-9685-5348E339B212}" destId="{4CF3EE56-8936-4513-8370-176C618F1EA4}" srcOrd="0" destOrd="0" presId="urn:microsoft.com/office/officeart/2005/8/layout/chevron2"/>
    <dgm:cxn modelId="{DA76DE09-E3E0-4E2B-9BF9-B4AD237C3928}" type="presOf" srcId="{992FC792-D35E-40E6-9593-832CB5F8FBC1}" destId="{901B8757-9066-418C-9943-89D02C76F1EE}" srcOrd="0" destOrd="0" presId="urn:microsoft.com/office/officeart/2005/8/layout/chevron2"/>
    <dgm:cxn modelId="{0ED1BCA3-6645-41E4-A626-9DE3E102A2DA}" type="presOf" srcId="{8A7FDE78-B909-4CA5-930E-3A31064B9754}" destId="{80A8F444-23ED-472A-AC0C-05871B6B5C2D}" srcOrd="0" destOrd="0" presId="urn:microsoft.com/office/officeart/2005/8/layout/chevron2"/>
    <dgm:cxn modelId="{652952B5-8921-4454-B07A-7E81D23ABC26}" srcId="{A2ECABA3-D449-4ECB-A736-DE537FA48EC4}" destId="{32C9A24D-E19C-4EB2-85FB-6AF95610FBD9}" srcOrd="1" destOrd="0" parTransId="{ADE9F15A-2F8E-45DD-BDAA-ADA13D91B1B7}" sibTransId="{B5F10F08-5130-41F9-8EEE-1CB55EE98BE4}"/>
    <dgm:cxn modelId="{5D269FB6-ECA9-4C42-BC0C-216B49E774BC}" srcId="{1FE7E304-B470-4E48-9685-5348E339B212}" destId="{F1503CEB-4768-4BD0-A1FF-93CC041177EC}" srcOrd="0" destOrd="0" parTransId="{57FDC954-A2D1-40E2-9199-9612C24239DD}" sibTransId="{452DA89A-D87B-4967-8FD8-F69D6D4F156D}"/>
    <dgm:cxn modelId="{3E17294A-B438-4F9F-8E5F-52584AC8B4C5}" srcId="{1FF851D5-83A5-471C-87F5-0E5E3A8F3A54}" destId="{6A08FE8E-9827-410E-A256-7948F6EA1779}" srcOrd="0" destOrd="0" parTransId="{F3F17235-C02F-424A-8458-B307EE10BD41}" sibTransId="{16ED631A-81C9-486A-B18F-0E598795206E}"/>
    <dgm:cxn modelId="{D93E245E-D418-413B-AECC-605CA1F31C4E}" type="presOf" srcId="{A2ECABA3-D449-4ECB-A736-DE537FA48EC4}" destId="{D973359E-D588-4549-9905-D0091CB980E9}" srcOrd="0" destOrd="0" presId="urn:microsoft.com/office/officeart/2005/8/layout/chevron2"/>
    <dgm:cxn modelId="{1C94A1FF-1014-4D46-BBA1-91ED8CDD5021}" srcId="{77F43D77-FF86-4A8F-AA16-5BE218FD5512}" destId="{8A7FDE78-B909-4CA5-930E-3A31064B9754}" srcOrd="0" destOrd="0" parTransId="{677C2371-5E1C-4404-A679-8A4699CF9A2A}" sibTransId="{B862362A-04D2-4D1F-A40D-8B5C7CF4F3AE}"/>
    <dgm:cxn modelId="{7B85FCE4-CD28-45C8-B8F2-2EC96858B864}" type="presOf" srcId="{32C9A24D-E19C-4EB2-85FB-6AF95610FBD9}" destId="{FE19C0DA-4F56-4BF6-8D1A-7C36DE8050BF}" srcOrd="0" destOrd="0" presId="urn:microsoft.com/office/officeart/2005/8/layout/chevron2"/>
    <dgm:cxn modelId="{23078BCA-4489-4321-B602-EF50D93C2130}" type="presParOf" srcId="{D973359E-D588-4549-9905-D0091CB980E9}" destId="{121F3104-03E1-4086-84BF-D6AE3B2AE156}" srcOrd="0" destOrd="0" presId="urn:microsoft.com/office/officeart/2005/8/layout/chevron2"/>
    <dgm:cxn modelId="{B3DE0F4E-02EE-458B-B094-9CDF862239D8}" type="presParOf" srcId="{121F3104-03E1-4086-84BF-D6AE3B2AE156}" destId="{901B8757-9066-418C-9943-89D02C76F1EE}" srcOrd="0" destOrd="0" presId="urn:microsoft.com/office/officeart/2005/8/layout/chevron2"/>
    <dgm:cxn modelId="{D0A9717E-22D2-4179-A066-0D42499981F2}" type="presParOf" srcId="{121F3104-03E1-4086-84BF-D6AE3B2AE156}" destId="{ACE962A2-1001-4CBF-82CA-F82AB7277C9C}" srcOrd="1" destOrd="0" presId="urn:microsoft.com/office/officeart/2005/8/layout/chevron2"/>
    <dgm:cxn modelId="{06D4E92F-E9D2-4597-8722-890EA1F3DE54}" type="presParOf" srcId="{D973359E-D588-4549-9905-D0091CB980E9}" destId="{58EE9A80-BFD8-4082-91CC-F5A41E2789C4}" srcOrd="1" destOrd="0" presId="urn:microsoft.com/office/officeart/2005/8/layout/chevron2"/>
    <dgm:cxn modelId="{F1D5209C-2390-4360-A010-16E260F81517}" type="presParOf" srcId="{D973359E-D588-4549-9905-D0091CB980E9}" destId="{B58428D7-1012-4D87-B537-3F50A3EDD07C}" srcOrd="2" destOrd="0" presId="urn:microsoft.com/office/officeart/2005/8/layout/chevron2"/>
    <dgm:cxn modelId="{9094A47C-6D24-4EC5-AD52-F12F3E4C8976}" type="presParOf" srcId="{B58428D7-1012-4D87-B537-3F50A3EDD07C}" destId="{FE19C0DA-4F56-4BF6-8D1A-7C36DE8050BF}" srcOrd="0" destOrd="0" presId="urn:microsoft.com/office/officeart/2005/8/layout/chevron2"/>
    <dgm:cxn modelId="{6D08CE54-3188-4A1E-AF79-181E951A4546}" type="presParOf" srcId="{B58428D7-1012-4D87-B537-3F50A3EDD07C}" destId="{C792E50D-2808-43ED-BD89-F5EA010A7B41}" srcOrd="1" destOrd="0" presId="urn:microsoft.com/office/officeart/2005/8/layout/chevron2"/>
    <dgm:cxn modelId="{1F43E760-8B70-42A1-898B-4455BF96E320}" type="presParOf" srcId="{D973359E-D588-4549-9905-D0091CB980E9}" destId="{2C24C2A4-8BCE-4792-9FA3-865251344B3F}" srcOrd="3" destOrd="0" presId="urn:microsoft.com/office/officeart/2005/8/layout/chevron2"/>
    <dgm:cxn modelId="{3283AC76-B53E-4FC3-B8FA-F33B3C51A884}" type="presParOf" srcId="{D973359E-D588-4549-9905-D0091CB980E9}" destId="{4100AB35-EC49-4FF4-A8F9-E96467A6833C}" srcOrd="4" destOrd="0" presId="urn:microsoft.com/office/officeart/2005/8/layout/chevron2"/>
    <dgm:cxn modelId="{121FAD16-9F06-4D6E-96D7-A527BAC10811}" type="presParOf" srcId="{4100AB35-EC49-4FF4-A8F9-E96467A6833C}" destId="{F8C775CE-533D-4584-BD1A-049D58E779D4}" srcOrd="0" destOrd="0" presId="urn:microsoft.com/office/officeart/2005/8/layout/chevron2"/>
    <dgm:cxn modelId="{B0B254EE-3475-450F-B1BF-76C2DEA41EB2}" type="presParOf" srcId="{4100AB35-EC49-4FF4-A8F9-E96467A6833C}" destId="{80A8F444-23ED-472A-AC0C-05871B6B5C2D}" srcOrd="1" destOrd="0" presId="urn:microsoft.com/office/officeart/2005/8/layout/chevron2"/>
    <dgm:cxn modelId="{B4213145-D299-4F57-B265-469E54E7A211}" type="presParOf" srcId="{D973359E-D588-4549-9905-D0091CB980E9}" destId="{681C72DD-F9F1-441F-A942-6319D82CDBAE}" srcOrd="5" destOrd="0" presId="urn:microsoft.com/office/officeart/2005/8/layout/chevron2"/>
    <dgm:cxn modelId="{D83940AE-A3E0-4FB4-86DF-5351F0B82D3F}" type="presParOf" srcId="{D973359E-D588-4549-9905-D0091CB980E9}" destId="{AAA2EF35-F74E-4CFC-A500-35F0EB2A67F7}" srcOrd="6" destOrd="0" presId="urn:microsoft.com/office/officeart/2005/8/layout/chevron2"/>
    <dgm:cxn modelId="{591DBA05-6771-41DE-9D81-9034B8794805}" type="presParOf" srcId="{AAA2EF35-F74E-4CFC-A500-35F0EB2A67F7}" destId="{4CF3EE56-8936-4513-8370-176C618F1EA4}" srcOrd="0" destOrd="0" presId="urn:microsoft.com/office/officeart/2005/8/layout/chevron2"/>
    <dgm:cxn modelId="{1DB5788A-FA50-4039-B90F-98F0B62E18AC}" type="presParOf" srcId="{AAA2EF35-F74E-4CFC-A500-35F0EB2A67F7}" destId="{11590B75-61E4-4261-8484-AF3FB981D527}" srcOrd="1" destOrd="0" presId="urn:microsoft.com/office/officeart/2005/8/layout/chevron2"/>
    <dgm:cxn modelId="{2079ACEF-F30D-430C-B34E-23845ED8B993}" type="presParOf" srcId="{D973359E-D588-4549-9905-D0091CB980E9}" destId="{6FDEFF3B-A2E8-463E-979F-C88621895510}" srcOrd="7" destOrd="0" presId="urn:microsoft.com/office/officeart/2005/8/layout/chevron2"/>
    <dgm:cxn modelId="{CDFCF8A6-111B-4640-9572-A81DA7B2BF8A}" type="presParOf" srcId="{D973359E-D588-4549-9905-D0091CB980E9}" destId="{5FF32422-6364-41D4-95D3-75E42CD03AAC}" srcOrd="8" destOrd="0" presId="urn:microsoft.com/office/officeart/2005/8/layout/chevron2"/>
    <dgm:cxn modelId="{FDA1C504-8B90-476C-A3BC-5142C54E652C}" type="presParOf" srcId="{5FF32422-6364-41D4-95D3-75E42CD03AAC}" destId="{7E6A8FFF-D78C-45BE-98C9-BE834FC64D1C}" srcOrd="0" destOrd="0" presId="urn:microsoft.com/office/officeart/2005/8/layout/chevron2"/>
    <dgm:cxn modelId="{CC4EE6DE-FAE5-4AFF-9ECE-45E8577CC627}" type="presParOf" srcId="{5FF32422-6364-41D4-95D3-75E42CD03AAC}" destId="{A40406A4-ACDE-48E6-BE17-9A63D6851166}" srcOrd="1" destOrd="0" presId="urn:microsoft.com/office/officeart/2005/8/layout/chevron2"/>
    <dgm:cxn modelId="{A1F8BD54-FDB2-4B83-B7D4-E9A443EE7825}" type="presParOf" srcId="{D973359E-D588-4549-9905-D0091CB980E9}" destId="{F4B32803-20B2-409A-B6B2-A5D359A9F1BE}" srcOrd="9" destOrd="0" presId="urn:microsoft.com/office/officeart/2005/8/layout/chevron2"/>
    <dgm:cxn modelId="{8CEE7A44-B93E-4CE7-9829-71438794C446}" type="presParOf" srcId="{D973359E-D588-4549-9905-D0091CB980E9}" destId="{BAE2B7B5-CE96-4CB6-BA3C-15D5EDC71782}" srcOrd="10" destOrd="0" presId="urn:microsoft.com/office/officeart/2005/8/layout/chevron2"/>
    <dgm:cxn modelId="{5805EF14-729E-4F75-9336-C47C91DD62DE}" type="presParOf" srcId="{BAE2B7B5-CE96-4CB6-BA3C-15D5EDC71782}" destId="{95E70079-213D-4BBF-9878-12819EC63B71}" srcOrd="0" destOrd="0" presId="urn:microsoft.com/office/officeart/2005/8/layout/chevron2"/>
    <dgm:cxn modelId="{92D994BA-842A-4562-86AF-EA3CD45D755E}" type="presParOf" srcId="{BAE2B7B5-CE96-4CB6-BA3C-15D5EDC71782}" destId="{35DC043D-DEF8-43BE-86C8-6B60982969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1B8757-9066-418C-9943-89D02C76F1EE}">
      <dsp:nvSpPr>
        <dsp:cNvPr id="0" name=""/>
        <dsp:cNvSpPr/>
      </dsp:nvSpPr>
      <dsp:spPr>
        <a:xfrm rot="5400000">
          <a:off x="-80678" y="82226"/>
          <a:ext cx="537854" cy="37649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>
              <a:latin typeface="+mj-lt"/>
            </a:rPr>
            <a:t>1</a:t>
          </a:r>
          <a:endParaRPr lang="sl-SI" sz="1200" kern="1200" dirty="0">
            <a:latin typeface="+mj-lt"/>
          </a:endParaRPr>
        </a:p>
      </dsp:txBody>
      <dsp:txXfrm rot="5400000">
        <a:off x="-80678" y="82226"/>
        <a:ext cx="537854" cy="376497"/>
      </dsp:txXfrm>
    </dsp:sp>
    <dsp:sp modelId="{ACE962A2-1001-4CBF-82CA-F82AB7277C9C}">
      <dsp:nvSpPr>
        <dsp:cNvPr id="0" name=""/>
        <dsp:cNvSpPr/>
      </dsp:nvSpPr>
      <dsp:spPr>
        <a:xfrm rot="5400000">
          <a:off x="3829778" y="-3451732"/>
          <a:ext cx="349788" cy="7256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>
              <a:latin typeface="+mj-lt"/>
            </a:rPr>
            <a:t>Klient pošlje </a:t>
          </a:r>
          <a:r>
            <a:rPr lang="sl-SI" sz="1400" u="sng" kern="1200" dirty="0" smtClean="0">
              <a:latin typeface="+mj-lt"/>
            </a:rPr>
            <a:t>seznam podprtih algoritmov</a:t>
          </a:r>
          <a:r>
            <a:rPr lang="sl-SI" sz="1400" kern="1200" dirty="0" smtClean="0">
              <a:latin typeface="+mj-lt"/>
            </a:rPr>
            <a:t> + </a:t>
          </a:r>
          <a:r>
            <a:rPr lang="sl-SI" sz="1400" u="sng" kern="1200" dirty="0" smtClean="0">
              <a:latin typeface="+mj-lt"/>
            </a:rPr>
            <a:t>žeton</a:t>
          </a:r>
          <a:endParaRPr lang="sl-SI" sz="1400" kern="1200" dirty="0">
            <a:latin typeface="+mj-lt"/>
          </a:endParaRPr>
        </a:p>
      </dsp:txBody>
      <dsp:txXfrm rot="5400000">
        <a:off x="3829778" y="-3451732"/>
        <a:ext cx="349788" cy="7256350"/>
      </dsp:txXfrm>
    </dsp:sp>
    <dsp:sp modelId="{FE19C0DA-4F56-4BF6-8D1A-7C36DE8050BF}">
      <dsp:nvSpPr>
        <dsp:cNvPr id="0" name=""/>
        <dsp:cNvSpPr/>
      </dsp:nvSpPr>
      <dsp:spPr>
        <a:xfrm rot="5400000">
          <a:off x="-80678" y="513205"/>
          <a:ext cx="537854" cy="37649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>
              <a:latin typeface="+mj-lt"/>
            </a:rPr>
            <a:t>2</a:t>
          </a:r>
          <a:endParaRPr lang="sl-SI" sz="1200" kern="1200" dirty="0">
            <a:latin typeface="+mj-lt"/>
          </a:endParaRPr>
        </a:p>
      </dsp:txBody>
      <dsp:txXfrm rot="5400000">
        <a:off x="-80678" y="513205"/>
        <a:ext cx="537854" cy="376497"/>
      </dsp:txXfrm>
    </dsp:sp>
    <dsp:sp modelId="{C792E50D-2808-43ED-BD89-F5EA010A7B41}">
      <dsp:nvSpPr>
        <dsp:cNvPr id="0" name=""/>
        <dsp:cNvSpPr/>
      </dsp:nvSpPr>
      <dsp:spPr>
        <a:xfrm rot="5400000">
          <a:off x="3829870" y="-3020844"/>
          <a:ext cx="349605" cy="7256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>
              <a:latin typeface="+mj-lt"/>
            </a:rPr>
            <a:t>Strežnik </a:t>
          </a:r>
          <a:r>
            <a:rPr lang="sl-SI" sz="1400" u="sng" kern="1200" dirty="0" smtClean="0">
              <a:latin typeface="+mj-lt"/>
            </a:rPr>
            <a:t>izbere algoritem</a:t>
          </a:r>
          <a:r>
            <a:rPr lang="sl-SI" sz="1400" kern="1200" dirty="0" smtClean="0">
              <a:latin typeface="+mj-lt"/>
            </a:rPr>
            <a:t> s seznama, vrne izbiro, </a:t>
          </a:r>
          <a:r>
            <a:rPr lang="sl-SI" sz="1400" u="sng" kern="1200" dirty="0" smtClean="0">
              <a:latin typeface="+mj-lt"/>
            </a:rPr>
            <a:t>certifikat</a:t>
          </a:r>
          <a:r>
            <a:rPr lang="sl-SI" sz="1400" kern="1200" dirty="0" smtClean="0">
              <a:latin typeface="+mj-lt"/>
            </a:rPr>
            <a:t> in svoj </a:t>
          </a:r>
          <a:r>
            <a:rPr lang="sl-SI" sz="1400" u="sng" kern="1200" dirty="0" smtClean="0">
              <a:latin typeface="+mj-lt"/>
            </a:rPr>
            <a:t>žeton</a:t>
          </a:r>
          <a:endParaRPr lang="sl-SI" sz="1400" kern="1200" dirty="0">
            <a:latin typeface="+mj-lt"/>
          </a:endParaRPr>
        </a:p>
      </dsp:txBody>
      <dsp:txXfrm rot="5400000">
        <a:off x="3829870" y="-3020844"/>
        <a:ext cx="349605" cy="7256350"/>
      </dsp:txXfrm>
    </dsp:sp>
    <dsp:sp modelId="{F8C775CE-533D-4584-BD1A-049D58E779D4}">
      <dsp:nvSpPr>
        <dsp:cNvPr id="0" name=""/>
        <dsp:cNvSpPr/>
      </dsp:nvSpPr>
      <dsp:spPr>
        <a:xfrm rot="5400000">
          <a:off x="-80678" y="944185"/>
          <a:ext cx="537854" cy="37649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>
              <a:latin typeface="+mj-lt"/>
            </a:rPr>
            <a:t>3</a:t>
          </a:r>
          <a:endParaRPr lang="sl-SI" sz="1200" kern="1200" dirty="0">
            <a:latin typeface="+mj-lt"/>
          </a:endParaRPr>
        </a:p>
      </dsp:txBody>
      <dsp:txXfrm rot="5400000">
        <a:off x="-80678" y="944185"/>
        <a:ext cx="537854" cy="376497"/>
      </dsp:txXfrm>
    </dsp:sp>
    <dsp:sp modelId="{80A8F444-23ED-472A-AC0C-05871B6B5C2D}">
      <dsp:nvSpPr>
        <dsp:cNvPr id="0" name=""/>
        <dsp:cNvSpPr/>
      </dsp:nvSpPr>
      <dsp:spPr>
        <a:xfrm rot="5400000">
          <a:off x="3829870" y="-2589865"/>
          <a:ext cx="349605" cy="7256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>
              <a:latin typeface="+mj-lt"/>
            </a:rPr>
            <a:t>Klient preveri certifikat, generira </a:t>
          </a:r>
          <a:r>
            <a:rPr lang="sl-SI" sz="1400" u="sng" kern="1200" dirty="0" smtClean="0">
              <a:latin typeface="+mj-lt"/>
            </a:rPr>
            <a:t>PMS, z javnim ključem</a:t>
          </a:r>
          <a:r>
            <a:rPr lang="sl-SI" sz="1400" kern="1200" dirty="0" smtClean="0">
              <a:latin typeface="+mj-lt"/>
            </a:rPr>
            <a:t> strežnika ga kriptira in pošlje strežniku</a:t>
          </a:r>
          <a:endParaRPr lang="sl-SI" sz="1400" kern="1200" dirty="0">
            <a:latin typeface="+mj-lt"/>
          </a:endParaRPr>
        </a:p>
      </dsp:txBody>
      <dsp:txXfrm rot="5400000">
        <a:off x="3829870" y="-2589865"/>
        <a:ext cx="349605" cy="7256350"/>
      </dsp:txXfrm>
    </dsp:sp>
    <dsp:sp modelId="{4CF3EE56-8936-4513-8370-176C618F1EA4}">
      <dsp:nvSpPr>
        <dsp:cNvPr id="0" name=""/>
        <dsp:cNvSpPr/>
      </dsp:nvSpPr>
      <dsp:spPr>
        <a:xfrm rot="5400000">
          <a:off x="-80678" y="1375164"/>
          <a:ext cx="537854" cy="3764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>
              <a:latin typeface="+mj-lt"/>
            </a:rPr>
            <a:t>4</a:t>
          </a:r>
          <a:endParaRPr lang="sl-SI" sz="1200" kern="1200" dirty="0">
            <a:latin typeface="+mj-lt"/>
          </a:endParaRPr>
        </a:p>
      </dsp:txBody>
      <dsp:txXfrm rot="5400000">
        <a:off x="-80678" y="1375164"/>
        <a:ext cx="537854" cy="376497"/>
      </dsp:txXfrm>
    </dsp:sp>
    <dsp:sp modelId="{11590B75-61E4-4261-8484-AF3FB981D527}">
      <dsp:nvSpPr>
        <dsp:cNvPr id="0" name=""/>
        <dsp:cNvSpPr/>
      </dsp:nvSpPr>
      <dsp:spPr>
        <a:xfrm rot="5400000">
          <a:off x="3829870" y="-2158885"/>
          <a:ext cx="349605" cy="7256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>
              <a:latin typeface="+mj-lt"/>
            </a:rPr>
            <a:t>Klient in strežnik neodvisno </a:t>
          </a:r>
          <a:r>
            <a:rPr lang="sl-SI" sz="1400" u="sng" kern="1200" dirty="0" smtClean="0">
              <a:latin typeface="+mj-lt"/>
            </a:rPr>
            <a:t>izračunata enkripcijske in MAC ključe</a:t>
          </a:r>
          <a:r>
            <a:rPr lang="sl-SI" sz="1400" kern="1200" dirty="0" smtClean="0">
              <a:latin typeface="+mj-lt"/>
            </a:rPr>
            <a:t> iz PMS in žetonov.</a:t>
          </a:r>
          <a:endParaRPr lang="sl-SI" sz="1400" kern="1200" dirty="0">
            <a:latin typeface="+mj-lt"/>
          </a:endParaRPr>
        </a:p>
      </dsp:txBody>
      <dsp:txXfrm rot="5400000">
        <a:off x="3829870" y="-2158885"/>
        <a:ext cx="349605" cy="7256350"/>
      </dsp:txXfrm>
    </dsp:sp>
    <dsp:sp modelId="{7E6A8FFF-D78C-45BE-98C9-BE834FC64D1C}">
      <dsp:nvSpPr>
        <dsp:cNvPr id="0" name=""/>
        <dsp:cNvSpPr/>
      </dsp:nvSpPr>
      <dsp:spPr>
        <a:xfrm rot="5400000">
          <a:off x="-80678" y="1806144"/>
          <a:ext cx="537854" cy="376497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>
              <a:latin typeface="+mj-lt"/>
            </a:rPr>
            <a:t>5</a:t>
          </a:r>
          <a:endParaRPr lang="sl-SI" sz="1200" kern="1200" dirty="0">
            <a:latin typeface="+mj-lt"/>
          </a:endParaRPr>
        </a:p>
      </dsp:txBody>
      <dsp:txXfrm rot="5400000">
        <a:off x="-80678" y="1806144"/>
        <a:ext cx="537854" cy="376497"/>
      </dsp:txXfrm>
    </dsp:sp>
    <dsp:sp modelId="{A40406A4-ACDE-48E6-BE17-9A63D6851166}">
      <dsp:nvSpPr>
        <dsp:cNvPr id="0" name=""/>
        <dsp:cNvSpPr/>
      </dsp:nvSpPr>
      <dsp:spPr>
        <a:xfrm rot="5400000">
          <a:off x="3829870" y="-1727906"/>
          <a:ext cx="349605" cy="7256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>
              <a:latin typeface="+mj-lt"/>
            </a:rPr>
            <a:t>Klient pošlje MAC od vseh sporočil v rokovanju.</a:t>
          </a:r>
        </a:p>
      </dsp:txBody>
      <dsp:txXfrm rot="5400000">
        <a:off x="3829870" y="-1727906"/>
        <a:ext cx="349605" cy="7256350"/>
      </dsp:txXfrm>
    </dsp:sp>
    <dsp:sp modelId="{95E70079-213D-4BBF-9878-12819EC63B71}">
      <dsp:nvSpPr>
        <dsp:cNvPr id="0" name=""/>
        <dsp:cNvSpPr/>
      </dsp:nvSpPr>
      <dsp:spPr>
        <a:xfrm rot="5400000">
          <a:off x="-80678" y="2237123"/>
          <a:ext cx="537854" cy="37649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kern="1200" dirty="0" smtClean="0">
              <a:latin typeface="+mj-lt"/>
            </a:rPr>
            <a:t>6</a:t>
          </a:r>
        </a:p>
      </dsp:txBody>
      <dsp:txXfrm rot="5400000">
        <a:off x="-80678" y="2237123"/>
        <a:ext cx="537854" cy="376497"/>
      </dsp:txXfrm>
    </dsp:sp>
    <dsp:sp modelId="{35DC043D-DEF8-43BE-86C8-6B6098296986}">
      <dsp:nvSpPr>
        <dsp:cNvPr id="0" name=""/>
        <dsp:cNvSpPr/>
      </dsp:nvSpPr>
      <dsp:spPr>
        <a:xfrm rot="5400000">
          <a:off x="3829870" y="-1296926"/>
          <a:ext cx="349605" cy="7256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400" kern="1200" dirty="0" smtClean="0">
              <a:latin typeface="+mj-lt"/>
            </a:rPr>
            <a:t>Strežnik pošlje MAC vseh sporočil v rokovanju.</a:t>
          </a:r>
          <a:endParaRPr lang="en-US" sz="1400" kern="1200" dirty="0" smtClean="0">
            <a:latin typeface="+mj-lt"/>
          </a:endParaRPr>
        </a:p>
      </dsp:txBody>
      <dsp:txXfrm rot="5400000">
        <a:off x="3829870" y="-1296926"/>
        <a:ext cx="349605" cy="725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84B6B-D1D6-DC45-BC85-7E2ACAE07539}" type="datetimeFigureOut">
              <a:rPr lang="en-US" smtClean="0"/>
              <a:pPr/>
              <a:t>12/9/10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16B3-2FD4-FB49-8B71-792BB2F8973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B1BEB-830C-4186-A526-F1A2A8A08451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296BD-469E-44B2-8AAA-C7F84C34A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5A054-1252-46AB-92BD-6DABE2787146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93275-1FCE-4AEF-AF8E-83F7105510C1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8958-E696-B04E-8C15-8980A386C020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E1D-AC4D-2745-B689-8857226867CE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5665-20A4-5A48-BCB9-F8A4628962C2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234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 sz="22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19B-B6AC-404C-99C9-C80FCE3DBC58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7C6-D043-F14E-98C3-E0837CBDF872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0A6B-BCC6-F341-AE07-B64392FA20E7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451-BF9C-5D4C-A5A4-CFBAAFF1425B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2B08-C7E2-684A-A12B-034806C55385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E648-D3C5-6642-BA0F-9209BA9D9AAB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6B46-CE47-C942-9A61-BE65620B3D0C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D1D2-2351-8D48-B197-553B457C8428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D1188F-3DB4-154A-8B0A-0F27D33A86FA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3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5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oleObject11.bin"/><Relationship Id="rId4" Type="http://schemas.openxmlformats.org/officeDocument/2006/relationships/oleObject" Target="../embeddings/oleObject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.bin"/><Relationship Id="rId5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Komunikacijski protokoli in omrežna varnost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Varnostni elementi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sl-SI" dirty="0" smtClean="0"/>
              <a:t>Poglejmo si, kako deluje najbolj pogosto uporabljen IPSec način</a:t>
            </a:r>
          </a:p>
          <a:p>
            <a:r>
              <a:rPr lang="sl-SI" dirty="0" smtClean="0"/>
              <a:t>Originalni podatki:</a:t>
            </a:r>
            <a:endParaRPr lang="sl-SI" dirty="0"/>
          </a:p>
        </p:txBody>
      </p:sp>
      <p:sp>
        <p:nvSpPr>
          <p:cNvPr id="1105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C37B14-61EB-4CDF-B18B-E5FAA84209D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52515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52515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endParaRPr lang="en-US" sz="1600" dirty="0" smtClean="0">
              <a:latin typeface="Arial" charset="0"/>
            </a:endParaRP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konec datagrama se doda ESP glava (zapolnitev je potrebna za bločno kodiranje, next header je protokol, vsebovan v podatkih)</a:t>
            </a:r>
          </a:p>
          <a:p>
            <a:r>
              <a:rPr lang="sl-SI" dirty="0" smtClean="0"/>
              <a:t>rezultat se kriptira (algoritem in ključ določa SA!)</a:t>
            </a:r>
            <a:endParaRPr lang="sl-SI" dirty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39878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endParaRPr lang="en-US" sz="1600" dirty="0" smtClean="0">
              <a:latin typeface="Arial" charset="0"/>
            </a:endParaRP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doda se ESP glava: rezultat je</a:t>
            </a:r>
            <a:r>
              <a:rPr lang="sl-SI" dirty="0" smtClean="0"/>
              <a:t> "</a:t>
            </a:r>
            <a:r>
              <a:rPr lang="sl-SI" i="1" dirty="0" smtClean="0"/>
              <a:t>enchilada</a:t>
            </a:r>
            <a:r>
              <a:rPr lang="sl-SI" dirty="0" smtClean="0"/>
              <a:t>" </a:t>
            </a:r>
            <a:r>
              <a:rPr lang="sl-SI" dirty="0" smtClean="0"/>
              <a:t>(SPI - indeks SA, ki se ga uporabi za določanje nastavitev, Seq# - zaščita proti ponovitvi komunikacije) 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endParaRPr lang="en-US" sz="1600" dirty="0" smtClean="0">
              <a:latin typeface="Arial" charset="0"/>
            </a:endParaRP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27" name="Group 26"/>
          <p:cNvGrpSpPr/>
          <p:nvPr/>
        </p:nvGrpSpPr>
        <p:grpSpPr>
          <a:xfrm>
            <a:off x="1990899" y="3839878"/>
            <a:ext cx="2001837" cy="1746121"/>
            <a:chOff x="1990899" y="3839878"/>
            <a:chExt cx="2001837" cy="1746121"/>
          </a:xfrm>
        </p:grpSpPr>
        <p:sp>
          <p:nvSpPr>
            <p:cNvPr id="110600" name="Rectangle 7"/>
            <p:cNvSpPr>
              <a:spLocks noChangeArrowheads="1"/>
            </p:cNvSpPr>
            <p:nvPr/>
          </p:nvSpPr>
          <p:spPr bwMode="auto">
            <a:xfrm>
              <a:off x="3016424" y="3839878"/>
              <a:ext cx="976312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smtClean="0">
                  <a:latin typeface="Arial" charset="0"/>
                </a:rPr>
                <a:t>original</a:t>
              </a:r>
              <a:r>
                <a:rPr lang="sl-SI" sz="1600" dirty="0" smtClean="0">
                  <a:latin typeface="Arial" charset="0"/>
                </a:rPr>
                <a:t>na</a:t>
              </a:r>
              <a:r>
                <a:rPr lang="en-US" sz="1600" dirty="0">
                  <a:latin typeface="Arial" charset="0"/>
                </a:rPr>
                <a:t/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</a:t>
              </a:r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2316336" y="3840640"/>
              <a:ext cx="700087" cy="6096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199724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SPI</a:t>
              </a: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268939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err="1">
                  <a:latin typeface="Arial" charset="0"/>
                </a:rPr>
                <a:t>Seq</a:t>
              </a:r>
              <a:endParaRPr lang="en-US" sz="1600" dirty="0">
                <a:latin typeface="Arial" charset="0"/>
              </a:endParaRP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#</a:t>
              </a: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1990899" y="4501803"/>
              <a:ext cx="319087" cy="427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3002136" y="4501803"/>
              <a:ext cx="360362" cy="414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851920" y="3131676"/>
            <a:ext cx="1335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"enchilada"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220072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doda se polje ESP auth, ki je izračunana zgoščena vrednost cele "</a:t>
            </a:r>
            <a:r>
              <a:rPr lang="sl-SI" i="1" dirty="0" smtClean="0"/>
              <a:t>enchilade</a:t>
            </a:r>
            <a:r>
              <a:rPr lang="sl-SI" dirty="0" smtClean="0"/>
              <a:t>". Algoritem in ključ določa SA.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endParaRPr lang="en-US" sz="1600" dirty="0" smtClean="0">
              <a:latin typeface="Arial" charset="0"/>
            </a:endParaRP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" name="Group 26"/>
          <p:cNvGrpSpPr/>
          <p:nvPr/>
        </p:nvGrpSpPr>
        <p:grpSpPr>
          <a:xfrm>
            <a:off x="1990899" y="3839878"/>
            <a:ext cx="2001837" cy="1746121"/>
            <a:chOff x="1990899" y="3839878"/>
            <a:chExt cx="2001837" cy="1746121"/>
          </a:xfrm>
        </p:grpSpPr>
        <p:sp>
          <p:nvSpPr>
            <p:cNvPr id="110600" name="Rectangle 7"/>
            <p:cNvSpPr>
              <a:spLocks noChangeArrowheads="1"/>
            </p:cNvSpPr>
            <p:nvPr/>
          </p:nvSpPr>
          <p:spPr bwMode="auto">
            <a:xfrm>
              <a:off x="3016424" y="3839878"/>
              <a:ext cx="976312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smtClean="0">
                  <a:latin typeface="Arial" charset="0"/>
                </a:rPr>
                <a:t>original</a:t>
              </a:r>
              <a:r>
                <a:rPr lang="sl-SI" sz="1600" dirty="0" smtClean="0">
                  <a:latin typeface="Arial" charset="0"/>
                </a:rPr>
                <a:t>na</a:t>
              </a:r>
              <a:r>
                <a:rPr lang="en-US" sz="1600" dirty="0">
                  <a:latin typeface="Arial" charset="0"/>
                </a:rPr>
                <a:t/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</a:t>
              </a:r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2316336" y="3840640"/>
              <a:ext cx="700087" cy="6096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199724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SPI</a:t>
              </a: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268939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err="1">
                  <a:latin typeface="Arial" charset="0"/>
                </a:rPr>
                <a:t>Seq</a:t>
              </a:r>
              <a:endParaRPr lang="en-US" sz="1600" dirty="0">
                <a:latin typeface="Arial" charset="0"/>
              </a:endParaRP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#</a:t>
              </a: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1990899" y="4501803"/>
              <a:ext cx="319087" cy="427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3002136" y="4501803"/>
              <a:ext cx="360362" cy="414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851920" y="3131676"/>
            <a:ext cx="1335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"enchilada"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220072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911386" y="3839878"/>
            <a:ext cx="700087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ESP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auth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izdela se nova IP glava, ki se doda pred podatke</a:t>
            </a:r>
          </a:p>
          <a:p>
            <a:r>
              <a:rPr lang="sl-SI" sz="2400" dirty="0" smtClean="0"/>
              <a:t>oblikuje se nov IP paket, ki se klasično pošlje skozi omrežje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39878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316336" y="3840640"/>
            <a:ext cx="700087" cy="609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2459683" y="4963765"/>
            <a:ext cx="700087" cy="622234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SPI</a:t>
            </a: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3151833" y="4963765"/>
            <a:ext cx="700087" cy="622234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err="1">
                <a:latin typeface="Arial" charset="0"/>
              </a:rPr>
              <a:t>Seq</a:t>
            </a:r>
            <a:endParaRPr lang="en-US" sz="1600" dirty="0">
              <a:latin typeface="Arial" charset="0"/>
            </a:endParaRPr>
          </a:p>
          <a:p>
            <a:pPr algn="ctr" eaLnBrk="1" hangingPunct="1"/>
            <a:r>
              <a:rPr lang="en-US" sz="1600" dirty="0">
                <a:latin typeface="Arial" charset="0"/>
              </a:rPr>
              <a:t>#</a:t>
            </a: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 flipV="1">
            <a:off x="2333736" y="4501802"/>
            <a:ext cx="173782" cy="439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>
            <a:off x="3002136" y="4501802"/>
            <a:ext cx="849784" cy="439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851920" y="3131676"/>
            <a:ext cx="1335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"enchilada"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220072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911386" y="3839878"/>
            <a:ext cx="700087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ESP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auth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187624" y="3839878"/>
            <a:ext cx="1128712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nova 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339752" y="2924944"/>
            <a:ext cx="5760640" cy="3096344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7" name="Rounded Rectangle 36"/>
          <p:cNvSpPr/>
          <p:nvPr/>
        </p:nvSpPr>
        <p:spPr>
          <a:xfrm>
            <a:off x="1043608" y="2924944"/>
            <a:ext cx="1296144" cy="3096344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1115616" y="6021288"/>
            <a:ext cx="11762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2800" b="1" dirty="0" smtClean="0">
                <a:solidFill>
                  <a:srgbClr val="7030A0"/>
                </a:solidFill>
                <a:latin typeface="+mj-lt"/>
              </a:rPr>
              <a:t>GLAVA</a:t>
            </a:r>
            <a:endParaRPr lang="en-US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4355976" y="6021288"/>
            <a:ext cx="1496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2800" b="1" dirty="0" smtClean="0">
                <a:solidFill>
                  <a:srgbClr val="7030A0"/>
                </a:solidFill>
                <a:latin typeface="+mj-lt"/>
              </a:rPr>
              <a:t>PODATKI</a:t>
            </a:r>
            <a:endParaRPr lang="en-US" sz="2800" b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Line 46"/>
          <p:cNvSpPr>
            <a:spLocks noChangeShapeType="1"/>
          </p:cNvSpPr>
          <p:nvPr/>
        </p:nvSpPr>
        <p:spPr bwMode="auto">
          <a:xfrm flipH="1">
            <a:off x="5487988" y="5515347"/>
            <a:ext cx="290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46" name="Line 45"/>
          <p:cNvSpPr>
            <a:spLocks noChangeShapeType="1"/>
          </p:cNvSpPr>
          <p:nvPr/>
        </p:nvSpPr>
        <p:spPr bwMode="auto">
          <a:xfrm>
            <a:off x="3257551" y="5418510"/>
            <a:ext cx="38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Kaj je v novi glavi paketa?</a:t>
            </a:r>
          </a:p>
          <a:p>
            <a:pPr lvl="1"/>
            <a:r>
              <a:rPr lang="sl-SI" sz="2000" dirty="0" smtClean="0"/>
              <a:t>protokol = 50 (pomeni, da so podatki ESP)</a:t>
            </a:r>
          </a:p>
          <a:p>
            <a:pPr lvl="1"/>
            <a:r>
              <a:rPr lang="sl-SI" sz="2000" dirty="0" smtClean="0"/>
              <a:t>IP pošiljatelja in prejemnika sta vozlišči, med katerima poteka IPsec (usmerjevalnika R1 in R2)</a:t>
            </a:r>
          </a:p>
          <a:p>
            <a:r>
              <a:rPr lang="sl-SI" sz="2400" dirty="0" smtClean="0"/>
              <a:t>Kaj naredi prejemnik (R2)?</a:t>
            </a:r>
          </a:p>
          <a:p>
            <a:pPr lvl="1"/>
            <a:r>
              <a:rPr lang="sl-SI" sz="2000" dirty="0" smtClean="0"/>
              <a:t>iz SPI v glavi poišče podatke o SA, preveri MAC enchilade, preveri Seq#, odkodira enchilado, odstrani zapolnitev, ekstrahira podatke, posreduje ciljnemu računalniku</a:t>
            </a:r>
          </a:p>
          <a:p>
            <a:pPr lvl="1"/>
            <a:endParaRPr lang="sl-SI" sz="2000" dirty="0" smtClean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37" name="Freeform 6"/>
          <p:cNvSpPr>
            <a:spLocks/>
          </p:cNvSpPr>
          <p:nvPr/>
        </p:nvSpPr>
        <p:spPr bwMode="auto">
          <a:xfrm>
            <a:off x="6186488" y="4808910"/>
            <a:ext cx="2025650" cy="1633538"/>
          </a:xfrm>
          <a:custGeom>
            <a:avLst/>
            <a:gdLst>
              <a:gd name="T0" fmla="*/ 227 w 1292"/>
              <a:gd name="T1" fmla="*/ 3 h 1255"/>
              <a:gd name="T2" fmla="*/ 35 w 1292"/>
              <a:gd name="T3" fmla="*/ 71 h 1255"/>
              <a:gd name="T4" fmla="*/ 29 w 1292"/>
              <a:gd name="T5" fmla="*/ 237 h 1255"/>
              <a:gd name="T6" fmla="*/ 49 w 1292"/>
              <a:gd name="T7" fmla="*/ 376 h 1255"/>
              <a:gd name="T8" fmla="*/ 233 w 1292"/>
              <a:gd name="T9" fmla="*/ 394 h 1255"/>
              <a:gd name="T10" fmla="*/ 615 w 1292"/>
              <a:gd name="T11" fmla="*/ 510 h 1255"/>
              <a:gd name="T12" fmla="*/ 947 w 1292"/>
              <a:gd name="T13" fmla="*/ 558 h 1255"/>
              <a:gd name="T14" fmla="*/ 1141 w 1292"/>
              <a:gd name="T15" fmla="*/ 461 h 1255"/>
              <a:gd name="T16" fmla="*/ 1209 w 1292"/>
              <a:gd name="T17" fmla="*/ 201 h 1255"/>
              <a:gd name="T18" fmla="*/ 1146 w 1292"/>
              <a:gd name="T19" fmla="*/ 95 h 1255"/>
              <a:gd name="T20" fmla="*/ 713 w 1292"/>
              <a:gd name="T21" fmla="*/ 52 h 1255"/>
              <a:gd name="T22" fmla="*/ 227 w 1292"/>
              <a:gd name="T23" fmla="*/ 3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8" name="Freeform 7"/>
          <p:cNvSpPr>
            <a:spLocks/>
          </p:cNvSpPr>
          <p:nvPr/>
        </p:nvSpPr>
        <p:spPr bwMode="auto">
          <a:xfrm>
            <a:off x="776288" y="4685085"/>
            <a:ext cx="2133600" cy="1633538"/>
          </a:xfrm>
          <a:custGeom>
            <a:avLst/>
            <a:gdLst>
              <a:gd name="T0" fmla="*/ 280 w 1292"/>
              <a:gd name="T1" fmla="*/ 3 h 1255"/>
              <a:gd name="T2" fmla="*/ 40 w 1292"/>
              <a:gd name="T3" fmla="*/ 71 h 1255"/>
              <a:gd name="T4" fmla="*/ 33 w 1292"/>
              <a:gd name="T5" fmla="*/ 237 h 1255"/>
              <a:gd name="T6" fmla="*/ 61 w 1292"/>
              <a:gd name="T7" fmla="*/ 376 h 1255"/>
              <a:gd name="T8" fmla="*/ 287 w 1292"/>
              <a:gd name="T9" fmla="*/ 394 h 1255"/>
              <a:gd name="T10" fmla="*/ 757 w 1292"/>
              <a:gd name="T11" fmla="*/ 510 h 1255"/>
              <a:gd name="T12" fmla="*/ 1165 w 1292"/>
              <a:gd name="T13" fmla="*/ 558 h 1255"/>
              <a:gd name="T14" fmla="*/ 1403 w 1292"/>
              <a:gd name="T15" fmla="*/ 461 h 1255"/>
              <a:gd name="T16" fmla="*/ 1488 w 1292"/>
              <a:gd name="T17" fmla="*/ 201 h 1255"/>
              <a:gd name="T18" fmla="*/ 1410 w 1292"/>
              <a:gd name="T19" fmla="*/ 95 h 1255"/>
              <a:gd name="T20" fmla="*/ 877 w 1292"/>
              <a:gd name="T21" fmla="*/ 52 h 1255"/>
              <a:gd name="T22" fmla="*/ 280 w 1292"/>
              <a:gd name="T23" fmla="*/ 3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9" name="Freeform 8"/>
          <p:cNvSpPr>
            <a:spLocks/>
          </p:cNvSpPr>
          <p:nvPr/>
        </p:nvSpPr>
        <p:spPr bwMode="auto">
          <a:xfrm>
            <a:off x="3367088" y="5013176"/>
            <a:ext cx="2362200" cy="1255168"/>
          </a:xfrm>
          <a:custGeom>
            <a:avLst/>
            <a:gdLst>
              <a:gd name="T0" fmla="*/ 420 w 1292"/>
              <a:gd name="T1" fmla="*/ 7 h 1255"/>
              <a:gd name="T2" fmla="*/ 61 w 1292"/>
              <a:gd name="T3" fmla="*/ 207 h 1255"/>
              <a:gd name="T4" fmla="*/ 51 w 1292"/>
              <a:gd name="T5" fmla="*/ 689 h 1255"/>
              <a:gd name="T6" fmla="*/ 93 w 1292"/>
              <a:gd name="T7" fmla="*/ 1090 h 1255"/>
              <a:gd name="T8" fmla="*/ 431 w 1292"/>
              <a:gd name="T9" fmla="*/ 1146 h 1255"/>
              <a:gd name="T10" fmla="*/ 1138 w 1292"/>
              <a:gd name="T11" fmla="*/ 1485 h 1255"/>
              <a:gd name="T12" fmla="*/ 1751 w 1292"/>
              <a:gd name="T13" fmla="*/ 1628 h 1255"/>
              <a:gd name="T14" fmla="*/ 2110 w 1292"/>
              <a:gd name="T15" fmla="*/ 1343 h 1255"/>
              <a:gd name="T16" fmla="*/ 2237 w 1292"/>
              <a:gd name="T17" fmla="*/ 586 h 1255"/>
              <a:gd name="T18" fmla="*/ 2121 w 1292"/>
              <a:gd name="T19" fmla="*/ 277 h 1255"/>
              <a:gd name="T20" fmla="*/ 1319 w 1292"/>
              <a:gd name="T21" fmla="*/ 151 h 1255"/>
              <a:gd name="T22" fmla="*/ 420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41" name="Group 25"/>
          <p:cNvGrpSpPr>
            <a:grpSpLocks/>
          </p:cNvGrpSpPr>
          <p:nvPr/>
        </p:nvGrpSpPr>
        <p:grpSpPr bwMode="auto">
          <a:xfrm>
            <a:off x="5791201" y="5388346"/>
            <a:ext cx="569913" cy="285750"/>
            <a:chOff x="533" y="321"/>
            <a:chExt cx="359" cy="180"/>
          </a:xfrm>
        </p:grpSpPr>
        <p:grpSp>
          <p:nvGrpSpPr>
            <p:cNvPr id="160" name="Group 26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62" name="Oval 27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3" name="Line 28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4" name="Line 29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5" name="Rectangle 30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166" name="Oval 31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167" name="Group 166"/>
              <p:cNvGrpSpPr>
                <a:grpSpLocks/>
              </p:cNvGrpSpPr>
              <p:nvPr/>
            </p:nvGrpSpPr>
            <p:grpSpPr bwMode="auto">
              <a:xfrm>
                <a:off x="1095" y="692"/>
                <a:ext cx="176" cy="51"/>
                <a:chOff x="2848" y="1185"/>
                <a:chExt cx="140" cy="101"/>
              </a:xfrm>
            </p:grpSpPr>
            <p:sp>
              <p:nvSpPr>
                <p:cNvPr id="172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118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3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128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4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1185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168" name="Group 36"/>
              <p:cNvGrpSpPr>
                <a:grpSpLocks/>
              </p:cNvGrpSpPr>
              <p:nvPr/>
            </p:nvGrpSpPr>
            <p:grpSpPr bwMode="auto">
              <a:xfrm flipV="1">
                <a:off x="1095" y="691"/>
                <a:ext cx="176" cy="49"/>
                <a:chOff x="2848" y="1180"/>
                <a:chExt cx="140" cy="97"/>
              </a:xfrm>
            </p:grpSpPr>
            <p:sp>
              <p:nvSpPr>
                <p:cNvPr id="169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848" y="1180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0" name="Line 38"/>
                <p:cNvSpPr>
                  <a:spLocks noChangeShapeType="1"/>
                </p:cNvSpPr>
                <p:nvPr/>
              </p:nvSpPr>
              <p:spPr bwMode="auto">
                <a:xfrm>
                  <a:off x="2944" y="1277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1" name="Line 39"/>
                <p:cNvSpPr>
                  <a:spLocks noChangeShapeType="1"/>
                </p:cNvSpPr>
                <p:nvPr/>
              </p:nvSpPr>
              <p:spPr bwMode="auto">
                <a:xfrm>
                  <a:off x="2894" y="1182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161" name="Line 40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aphicFrame>
        <p:nvGraphicFramePr>
          <p:cNvPr id="142" name="Object 41"/>
          <p:cNvGraphicFramePr>
            <a:graphicFrameLocks noChangeAspect="1"/>
          </p:cNvGraphicFramePr>
          <p:nvPr/>
        </p:nvGraphicFramePr>
        <p:xfrm>
          <a:off x="6934201" y="5237535"/>
          <a:ext cx="611188" cy="520700"/>
        </p:xfrm>
        <a:graphic>
          <a:graphicData uri="http://schemas.openxmlformats.org/presentationml/2006/ole">
            <p:oleObj spid="_x0000_s302086" name="Clip" r:id="rId3" imgW="1305000" imgH="1085760" progId="">
              <p:embed/>
            </p:oleObj>
          </a:graphicData>
        </a:graphic>
      </p:graphicFrame>
      <p:graphicFrame>
        <p:nvGraphicFramePr>
          <p:cNvPr id="143" name="Object 42"/>
          <p:cNvGraphicFramePr>
            <a:graphicFrameLocks noChangeAspect="1"/>
          </p:cNvGraphicFramePr>
          <p:nvPr/>
        </p:nvGraphicFramePr>
        <p:xfrm>
          <a:off x="1309688" y="5196260"/>
          <a:ext cx="611188" cy="520700"/>
        </p:xfrm>
        <a:graphic>
          <a:graphicData uri="http://schemas.openxmlformats.org/presentationml/2006/ole">
            <p:oleObj spid="_x0000_s302087" name="Clip" r:id="rId4" imgW="1305000" imgH="1085760" progId="">
              <p:embed/>
            </p:oleObj>
          </a:graphicData>
        </a:graphic>
      </p:graphicFrame>
      <p:sp>
        <p:nvSpPr>
          <p:cNvPr id="144" name="Line 43"/>
          <p:cNvSpPr>
            <a:spLocks noChangeShapeType="1"/>
          </p:cNvSpPr>
          <p:nvPr/>
        </p:nvSpPr>
        <p:spPr bwMode="auto">
          <a:xfrm>
            <a:off x="1871663" y="5377235"/>
            <a:ext cx="803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45" name="Line 44"/>
          <p:cNvSpPr>
            <a:spLocks noChangeShapeType="1"/>
          </p:cNvSpPr>
          <p:nvPr/>
        </p:nvSpPr>
        <p:spPr bwMode="auto">
          <a:xfrm>
            <a:off x="6346826" y="5515347"/>
            <a:ext cx="692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48" name="Text Box 47"/>
          <p:cNvSpPr txBox="1">
            <a:spLocks noChangeArrowheads="1"/>
          </p:cNvSpPr>
          <p:nvPr/>
        </p:nvSpPr>
        <p:spPr bwMode="auto">
          <a:xfrm>
            <a:off x="5570190" y="5065365"/>
            <a:ext cx="1162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193.68.2.23</a:t>
            </a:r>
          </a:p>
          <a:p>
            <a:endParaRPr lang="en-US" sz="1400" dirty="0"/>
          </a:p>
        </p:txBody>
      </p:sp>
      <p:sp>
        <p:nvSpPr>
          <p:cNvPr id="149" name="Text Box 48"/>
          <p:cNvSpPr txBox="1">
            <a:spLocks noChangeArrowheads="1"/>
          </p:cNvSpPr>
          <p:nvPr/>
        </p:nvSpPr>
        <p:spPr bwMode="auto">
          <a:xfrm>
            <a:off x="2483768" y="4993357"/>
            <a:ext cx="1322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200.168.1.100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150" name="Text Box 49"/>
          <p:cNvSpPr txBox="1">
            <a:spLocks noChangeArrowheads="1"/>
          </p:cNvSpPr>
          <p:nvPr/>
        </p:nvSpPr>
        <p:spPr bwMode="auto">
          <a:xfrm>
            <a:off x="1157288" y="5869360"/>
            <a:ext cx="1141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172.16.1/24</a:t>
            </a:r>
          </a:p>
        </p:txBody>
      </p:sp>
      <p:sp>
        <p:nvSpPr>
          <p:cNvPr id="151" name="Text Box 50"/>
          <p:cNvSpPr txBox="1">
            <a:spLocks noChangeArrowheads="1"/>
          </p:cNvSpPr>
          <p:nvPr/>
        </p:nvSpPr>
        <p:spPr bwMode="auto">
          <a:xfrm>
            <a:off x="6796088" y="6021760"/>
            <a:ext cx="1169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172.16.2/24</a:t>
            </a:r>
          </a:p>
        </p:txBody>
      </p:sp>
      <p:sp>
        <p:nvSpPr>
          <p:cNvPr id="152" name="Line 51"/>
          <p:cNvSpPr>
            <a:spLocks noChangeShapeType="1"/>
          </p:cNvSpPr>
          <p:nvPr/>
        </p:nvSpPr>
        <p:spPr bwMode="auto">
          <a:xfrm>
            <a:off x="3138488" y="5564560"/>
            <a:ext cx="2667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53" name="Text Box 52"/>
          <p:cNvSpPr txBox="1">
            <a:spLocks noChangeArrowheads="1"/>
          </p:cNvSpPr>
          <p:nvPr/>
        </p:nvSpPr>
        <p:spPr bwMode="auto">
          <a:xfrm>
            <a:off x="4281488" y="5183560"/>
            <a:ext cx="509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rgbClr val="FF0000"/>
                </a:solidFill>
              </a:rPr>
              <a:t>SA</a:t>
            </a:r>
          </a:p>
        </p:txBody>
      </p:sp>
      <p:sp>
        <p:nvSpPr>
          <p:cNvPr id="155" name="Text Box 54"/>
          <p:cNvSpPr txBox="1">
            <a:spLocks noChangeArrowheads="1"/>
          </p:cNvSpPr>
          <p:nvPr/>
        </p:nvSpPr>
        <p:spPr bwMode="auto">
          <a:xfrm>
            <a:off x="912813" y="407707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l-SI" sz="1800">
              <a:latin typeface="Arial" charset="0"/>
            </a:endParaRPr>
          </a:p>
        </p:txBody>
      </p:sp>
      <p:sp>
        <p:nvSpPr>
          <p:cNvPr id="158" name="Text Box 57"/>
          <p:cNvSpPr txBox="1">
            <a:spLocks noChangeArrowheads="1"/>
          </p:cNvSpPr>
          <p:nvPr/>
        </p:nvSpPr>
        <p:spPr bwMode="auto">
          <a:xfrm>
            <a:off x="2757488" y="5661248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Arial" charset="0"/>
              </a:rPr>
              <a:t>R1</a:t>
            </a:r>
          </a:p>
        </p:txBody>
      </p:sp>
      <p:sp>
        <p:nvSpPr>
          <p:cNvPr id="159" name="Text Box 58"/>
          <p:cNvSpPr txBox="1">
            <a:spLocks noChangeArrowheads="1"/>
          </p:cNvSpPr>
          <p:nvPr/>
        </p:nvSpPr>
        <p:spPr bwMode="auto">
          <a:xfrm>
            <a:off x="5805488" y="5733256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Arial" charset="0"/>
              </a:rPr>
              <a:t>R2</a:t>
            </a:r>
          </a:p>
        </p:txBody>
      </p:sp>
      <p:grpSp>
        <p:nvGrpSpPr>
          <p:cNvPr id="202" name="Group 25"/>
          <p:cNvGrpSpPr>
            <a:grpSpLocks/>
          </p:cNvGrpSpPr>
          <p:nvPr/>
        </p:nvGrpSpPr>
        <p:grpSpPr bwMode="auto">
          <a:xfrm>
            <a:off x="2699792" y="5301208"/>
            <a:ext cx="569913" cy="285750"/>
            <a:chOff x="533" y="321"/>
            <a:chExt cx="359" cy="180"/>
          </a:xfrm>
        </p:grpSpPr>
        <p:grpSp>
          <p:nvGrpSpPr>
            <p:cNvPr id="203" name="Group 26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205" name="Oval 27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6" name="Line 28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7" name="Line 29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" name="Rectangle 30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209" name="Oval 31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210" name="Group 209"/>
              <p:cNvGrpSpPr>
                <a:grpSpLocks/>
              </p:cNvGrpSpPr>
              <p:nvPr/>
            </p:nvGrpSpPr>
            <p:grpSpPr bwMode="auto">
              <a:xfrm>
                <a:off x="1095" y="692"/>
                <a:ext cx="176" cy="51"/>
                <a:chOff x="2848" y="1185"/>
                <a:chExt cx="140" cy="101"/>
              </a:xfrm>
            </p:grpSpPr>
            <p:sp>
              <p:nvSpPr>
                <p:cNvPr id="215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118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6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128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7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1185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211" name="Group 36"/>
              <p:cNvGrpSpPr>
                <a:grpSpLocks/>
              </p:cNvGrpSpPr>
              <p:nvPr/>
            </p:nvGrpSpPr>
            <p:grpSpPr bwMode="auto">
              <a:xfrm flipV="1">
                <a:off x="1095" y="691"/>
                <a:ext cx="176" cy="49"/>
                <a:chOff x="2848" y="1180"/>
                <a:chExt cx="140" cy="97"/>
              </a:xfrm>
            </p:grpSpPr>
            <p:sp>
              <p:nvSpPr>
                <p:cNvPr id="212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848" y="1180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3" name="Line 38"/>
                <p:cNvSpPr>
                  <a:spLocks noChangeShapeType="1"/>
                </p:cNvSpPr>
                <p:nvPr/>
              </p:nvSpPr>
              <p:spPr bwMode="auto">
                <a:xfrm>
                  <a:off x="2944" y="1277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4" name="Line 39"/>
                <p:cNvSpPr>
                  <a:spLocks noChangeShapeType="1"/>
                </p:cNvSpPr>
                <p:nvPr/>
              </p:nvSpPr>
              <p:spPr bwMode="auto">
                <a:xfrm>
                  <a:off x="2894" y="1182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204" name="Line 40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1757536"/>
            <a:ext cx="8229600" cy="4767808"/>
          </a:xfrm>
        </p:spPr>
        <p:txBody>
          <a:bodyPr>
            <a:normAutofit/>
          </a:bodyPr>
          <a:lstStyle/>
          <a:p>
            <a:r>
              <a:rPr lang="sl-SI" dirty="0" smtClean="0"/>
              <a:t>To določa </a:t>
            </a:r>
            <a:r>
              <a:rPr lang="sl-SI" i="1" dirty="0" smtClean="0"/>
              <a:t>Security Policy Database</a:t>
            </a:r>
            <a:r>
              <a:rPr lang="sl-SI" dirty="0" smtClean="0"/>
              <a:t> (SPD): določa, ali naj se datagram ščiti glede na izvorni IP, ponorni IP in tip protokola</a:t>
            </a:r>
          </a:p>
          <a:p>
            <a:r>
              <a:rPr lang="sl-SI" dirty="0" smtClean="0"/>
              <a:t>Določa, kateri SA naj se uporabi</a:t>
            </a:r>
            <a:endParaRPr lang="en-US" dirty="0" smtClean="0"/>
          </a:p>
          <a:p>
            <a:endParaRPr lang="sl-SI" dirty="0" smtClean="0"/>
          </a:p>
          <a:p>
            <a:r>
              <a:rPr lang="en-US" dirty="0" smtClean="0"/>
              <a:t>SPD </a:t>
            </a:r>
            <a:r>
              <a:rPr lang="sl-SI" dirty="0" smtClean="0"/>
              <a:t>določa </a:t>
            </a:r>
            <a:r>
              <a:rPr lang="en-US" dirty="0" smtClean="0"/>
              <a:t>“</a:t>
            </a:r>
            <a:r>
              <a:rPr lang="sl-SI" dirty="0" smtClean="0"/>
              <a:t>KAJ</a:t>
            </a:r>
            <a:r>
              <a:rPr lang="en-US" dirty="0" smtClean="0"/>
              <a:t>” </a:t>
            </a:r>
            <a:r>
              <a:rPr lang="sl-SI" dirty="0" smtClean="0"/>
              <a:t>narediti z datagramom</a:t>
            </a:r>
            <a:r>
              <a:rPr lang="en-US" dirty="0" smtClean="0"/>
              <a:t> </a:t>
            </a:r>
          </a:p>
          <a:p>
            <a:r>
              <a:rPr lang="sl-SI" dirty="0" smtClean="0"/>
              <a:t>SAD določa "KAKO" to narediti!</a:t>
            </a:r>
            <a:r>
              <a:rPr lang="en-US" dirty="0" smtClean="0"/>
              <a:t> 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izbrati datagrame za IPsec zaščito?</a:t>
            </a:r>
            <a:endParaRPr lang="en-US" dirty="0" smtClean="0"/>
          </a:p>
        </p:txBody>
      </p:sp>
      <p:sp>
        <p:nvSpPr>
          <p:cNvPr id="155" name="Text Box 54"/>
          <p:cNvSpPr txBox="1">
            <a:spLocks noChangeArrowheads="1"/>
          </p:cNvSpPr>
          <p:nvPr/>
        </p:nvSpPr>
        <p:spPr bwMode="auto">
          <a:xfrm>
            <a:off x="912813" y="407707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l-SI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Kakšno zaščito ponuja IPsec?</a:t>
            </a:r>
            <a:endParaRPr lang="en-US" dirty="0" smtClean="0"/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Denimo, da je Janez naš </a:t>
            </a:r>
            <a:r>
              <a:rPr lang="sl-SI" i="1" dirty="0" smtClean="0"/>
              <a:t>man-in-the-middle</a:t>
            </a:r>
            <a:r>
              <a:rPr lang="sl-SI" dirty="0" smtClean="0"/>
              <a:t> med </a:t>
            </a:r>
            <a:r>
              <a:rPr lang="en-US" dirty="0" smtClean="0"/>
              <a:t>R1 </a:t>
            </a:r>
            <a:r>
              <a:rPr lang="sl-SI" dirty="0" smtClean="0"/>
              <a:t>in </a:t>
            </a:r>
            <a:r>
              <a:rPr lang="en-US" dirty="0" smtClean="0"/>
              <a:t>R2. </a:t>
            </a:r>
            <a:r>
              <a:rPr lang="sl-SI" dirty="0" smtClean="0"/>
              <a:t>Janez ne pozna ključev. Kaj lahko naredi?</a:t>
            </a:r>
            <a:endParaRPr lang="en-US" dirty="0" smtClean="0"/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Ali lahko vidi vsebino datagrama, izvor, ponor, protokol, port?</a:t>
            </a:r>
          </a:p>
          <a:p>
            <a:pPr lvl="1"/>
            <a:r>
              <a:rPr lang="sl-SI" dirty="0" smtClean="0"/>
              <a:t>Ali lahko spremeni bite v paketu?</a:t>
            </a:r>
          </a:p>
          <a:p>
            <a:pPr lvl="1"/>
            <a:r>
              <a:rPr lang="sl-SI" dirty="0" smtClean="0"/>
              <a:t>Ali lahko pošilja v imenu R1?</a:t>
            </a:r>
          </a:p>
          <a:p>
            <a:pPr lvl="1"/>
            <a:r>
              <a:rPr lang="sl-SI" dirty="0" smtClean="0"/>
              <a:t>Ali lahko ponovi komunikacijo?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E3C45E5-6451-42D2-8668-85969566204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Key Exchange </a:t>
            </a: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In previous examples, we manually established IPsec SAs in IPsec endpoints: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Example SA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/>
              <a:t>SPI: 12345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/>
              <a:t>Source IP: 200.168.1.100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/>
              <a:t>Dest IP: 193.68.2.23 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/>
              <a:t>Protocol: ESP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/>
              <a:t>Encryption algorithm: 3DES-cbc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/>
              <a:t>HMAC algorithm: MD5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/>
              <a:t>Encryption key: </a:t>
            </a:r>
            <a:r>
              <a:rPr lang="en-US" sz="2000" smtClean="0">
                <a:latin typeface="Arial" charset="0"/>
              </a:rPr>
              <a:t>0x7aeaca…</a:t>
            </a:r>
            <a:endParaRPr lang="en-US" sz="2000" smtClean="0"/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smtClean="0"/>
              <a:t>HMAC key:</a:t>
            </a:r>
            <a:r>
              <a:rPr lang="en-US" sz="2000" smtClean="0">
                <a:latin typeface="Arial" charset="0"/>
              </a:rPr>
              <a:t>0xc0291f</a:t>
            </a:r>
            <a:r>
              <a:rPr lang="en-US" sz="2000" smtClean="0"/>
              <a:t>…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Such manually keying is impractical for large VPN with, say, hundreds of sales people. 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Instead use </a:t>
            </a:r>
            <a:r>
              <a:rPr lang="en-US" sz="2400" i="1" smtClean="0"/>
              <a:t>IPsec IKE (Internet Key Exchange)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92A913-E0DC-4F8D-B262-2784E551A18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0"/>
            <a:ext cx="7772400" cy="1143000"/>
          </a:xfrm>
        </p:spPr>
        <p:txBody>
          <a:bodyPr/>
          <a:lstStyle/>
          <a:p>
            <a:r>
              <a:rPr lang="en-US" smtClean="0"/>
              <a:t>IKE: PSK and PKI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254125"/>
            <a:ext cx="7772400" cy="4926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Authentication (proof who you are) with either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pre-shared secret (PSK) or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with PKI (pubic/private keys and certificates).</a:t>
            </a:r>
          </a:p>
          <a:p>
            <a:pPr>
              <a:lnSpc>
                <a:spcPct val="90000"/>
              </a:lnSpc>
            </a:pPr>
            <a:r>
              <a:rPr lang="en-US" smtClean="0"/>
              <a:t>With PSK, both sides start with secret: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then run IKE to authenticate each other and to generate IPsec SAs (one in each direction), including encryption and authentication keys</a:t>
            </a:r>
          </a:p>
          <a:p>
            <a:pPr>
              <a:lnSpc>
                <a:spcPct val="90000"/>
              </a:lnSpc>
            </a:pPr>
            <a:r>
              <a:rPr lang="en-US" smtClean="0"/>
              <a:t>With PKI, both sides start with public/private key pair and certificate.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run IKE to authenticate each other and obtain IPsec SAs (one in each direction).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Similar with handshake in SSL.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endParaRPr lang="en-US" smtClean="0"/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IPSec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2000" dirty="0" smtClean="0"/>
              <a:t>IP security protocol (varnost na omrežni plasti)</a:t>
            </a:r>
          </a:p>
          <a:p>
            <a:r>
              <a:rPr lang="sl-SI" sz="2000" dirty="0" smtClean="0"/>
              <a:t>uporaba za varovanje povezav med dvema entitetama, uporaba za VPN (navidezna zasebna omrežja)!</a:t>
            </a:r>
          </a:p>
          <a:p>
            <a:r>
              <a:rPr lang="sl-SI" sz="2000" dirty="0" smtClean="0"/>
              <a:t>varnost na omrežni plasti:</a:t>
            </a:r>
          </a:p>
          <a:p>
            <a:pPr lvl="1"/>
            <a:r>
              <a:rPr lang="sl-SI" sz="1600" dirty="0" smtClean="0"/>
              <a:t>zakrivanje vseh vrst podatkov (</a:t>
            </a:r>
            <a:r>
              <a:rPr lang="en-US" sz="1600" dirty="0" smtClean="0"/>
              <a:t>TCP segment, UDP segment, ICMP</a:t>
            </a:r>
            <a:r>
              <a:rPr lang="sl-SI" sz="1600" dirty="0" smtClean="0"/>
              <a:t> sporočilo</a:t>
            </a:r>
            <a:r>
              <a:rPr lang="en-US" sz="1600" dirty="0" smtClean="0"/>
              <a:t>, OSPF </a:t>
            </a:r>
            <a:r>
              <a:rPr lang="sl-SI" sz="1600" dirty="0" smtClean="0"/>
              <a:t>sporočilo itd.)</a:t>
            </a:r>
          </a:p>
          <a:p>
            <a:pPr lvl="1"/>
            <a:r>
              <a:rPr lang="sl-SI" sz="1600" dirty="0" smtClean="0"/>
              <a:t>zagotavljanje avtentikacije izvora</a:t>
            </a:r>
          </a:p>
          <a:p>
            <a:pPr lvl="1"/>
            <a:r>
              <a:rPr lang="sl-SI" sz="1600" dirty="0" smtClean="0"/>
              <a:t>integriteta podatkov pred spreminjanjem</a:t>
            </a:r>
          </a:p>
          <a:p>
            <a:pPr lvl="1"/>
            <a:r>
              <a:rPr lang="sl-SI" sz="1600" dirty="0" smtClean="0"/>
              <a:t>zaščita pred ponovitvijo komunikacije</a:t>
            </a:r>
          </a:p>
          <a:p>
            <a:r>
              <a:rPr lang="sl-SI" sz="2000" dirty="0" smtClean="0"/>
              <a:t>RFC 2411: pregled mehanizmov in delovanja IPSec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84F4C79-2AD6-4186-93BE-5422D61947E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IKE Phases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IKE has two phases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Phase 1: Establish bi-directional IKE SA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Note: IKE SA different from IPsec SA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Also called ISAKMP security association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Phase 2: ISAKMP is used to securely negotiate the IPsec pair of SAs</a:t>
            </a:r>
          </a:p>
          <a:p>
            <a:pPr>
              <a:lnSpc>
                <a:spcPct val="90000"/>
              </a:lnSpc>
            </a:pPr>
            <a:r>
              <a:rPr lang="en-US" smtClean="0"/>
              <a:t>Phase 1 has two modes: aggressive mode and main mode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Aggressive mode uses fewer messages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Main mode provides identity protection and is more flexible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endParaRPr lang="en-US" smtClean="0"/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112264"/>
          </a:xfrm>
        </p:spPr>
        <p:txBody>
          <a:bodyPr/>
          <a:lstStyle/>
          <a:p>
            <a:r>
              <a:rPr lang="sl-SI" dirty="0" smtClean="0"/>
              <a:t>SSL</a:t>
            </a:r>
            <a:br>
              <a:rPr lang="sl-SI" dirty="0" smtClean="0"/>
            </a:br>
            <a:endParaRPr lang="sl-SI" dirty="0"/>
          </a:p>
        </p:txBody>
      </p:sp>
      <p:pic>
        <p:nvPicPr>
          <p:cNvPr id="320514" name="Picture 2" descr="http://www.isoc.net/Uploads/images/ss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708920"/>
            <a:ext cx="561975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20085"/>
            <a:ext cx="8147248" cy="44348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l-SI" sz="2400" dirty="0" smtClean="0"/>
              <a:t>Široko uporabljen varnosti protokol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podprt skoraj v vseh brskalnikih in na vseh strežnikih (</a:t>
            </a:r>
            <a:r>
              <a:rPr lang="en-US" sz="2000" dirty="0" smtClean="0"/>
              <a:t>https</a:t>
            </a:r>
            <a:r>
              <a:rPr lang="sl-SI" sz="2000" dirty="0" smtClean="0"/>
              <a:t>)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z uporabo SSL se opravi za 10 milijard dolarjev nakupov letno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Razvil ga je Netscape leta 1993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Več vrst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TLS: transport layer security, RFC 2246</a:t>
            </a:r>
          </a:p>
          <a:p>
            <a:pPr>
              <a:lnSpc>
                <a:spcPct val="80000"/>
              </a:lnSpc>
            </a:pPr>
            <a:r>
              <a:rPr lang="sl-SI" sz="2400" dirty="0" smtClean="0"/>
              <a:t>Zagotavlja </a:t>
            </a:r>
            <a:r>
              <a:rPr lang="sl-SI" sz="2400" u="sng" dirty="0" smtClean="0"/>
              <a:t>zaupnost</a:t>
            </a:r>
            <a:r>
              <a:rPr lang="sl-SI" sz="2400" dirty="0" smtClean="0"/>
              <a:t>, </a:t>
            </a:r>
            <a:r>
              <a:rPr lang="sl-SI" sz="2400" u="sng" dirty="0" smtClean="0"/>
              <a:t>integriteto</a:t>
            </a:r>
            <a:r>
              <a:rPr lang="sl-SI" sz="2400" dirty="0" smtClean="0"/>
              <a:t>, </a:t>
            </a:r>
            <a:r>
              <a:rPr lang="sl-SI" sz="2400" u="sng" dirty="0" smtClean="0"/>
              <a:t>avtentikacijo</a:t>
            </a:r>
            <a:endParaRPr lang="en-US" sz="2400" u="sng" dirty="0" smtClean="0"/>
          </a:p>
          <a:p>
            <a:pPr>
              <a:lnSpc>
                <a:spcPct val="80000"/>
              </a:lnSpc>
            </a:pPr>
            <a:r>
              <a:rPr lang="sl-SI" sz="2400" dirty="0" smtClean="0"/>
              <a:t>Cilji pri razvoju: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uporaba pri spletnih transakcijah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zakrivanje podatkov (še posebej številk kreditnih kartic)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avtentikacija spletnih strežnikov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možnost avtentikacije klienta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sl-SI" sz="2000" dirty="0" smtClean="0"/>
              <a:t>čim manjši napor pri opravljanju nakupa pri drugem prodajalcu</a:t>
            </a:r>
            <a:endParaRPr lang="en-US" sz="20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692696"/>
            <a:ext cx="8229600" cy="722344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lvl="0">
              <a:spcBef>
                <a:spcPct val="0"/>
              </a:spcBef>
            </a:pPr>
            <a:r>
              <a:rPr lang="sl-SI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SSL: Secure Sockets Layer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7304B8-645C-429A-AC66-0E1AD505205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3058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SSL and TCP/IP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87005" y="2981547"/>
            <a:ext cx="2081213" cy="2679700"/>
            <a:chOff x="868" y="1773"/>
            <a:chExt cx="1311" cy="1688"/>
          </a:xfrm>
        </p:grpSpPr>
        <p:sp>
          <p:nvSpPr>
            <p:cNvPr id="81936" name="Rectangle 4"/>
            <p:cNvSpPr>
              <a:spLocks noChangeArrowheads="1"/>
            </p:cNvSpPr>
            <p:nvPr/>
          </p:nvSpPr>
          <p:spPr bwMode="auto">
            <a:xfrm>
              <a:off x="909" y="1773"/>
              <a:ext cx="119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7" name="Text Box 5"/>
            <p:cNvSpPr txBox="1">
              <a:spLocks noChangeArrowheads="1"/>
            </p:cNvSpPr>
            <p:nvPr/>
          </p:nvSpPr>
          <p:spPr bwMode="auto">
            <a:xfrm>
              <a:off x="1072" y="1931"/>
              <a:ext cx="9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Application</a:t>
              </a:r>
            </a:p>
          </p:txBody>
        </p:sp>
        <p:sp>
          <p:nvSpPr>
            <p:cNvPr id="81938" name="Rectangle 6"/>
            <p:cNvSpPr>
              <a:spLocks noChangeArrowheads="1"/>
            </p:cNvSpPr>
            <p:nvPr/>
          </p:nvSpPr>
          <p:spPr bwMode="auto">
            <a:xfrm>
              <a:off x="909" y="2349"/>
              <a:ext cx="1198" cy="3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9" name="Text Box 7"/>
            <p:cNvSpPr txBox="1">
              <a:spLocks noChangeArrowheads="1"/>
            </p:cNvSpPr>
            <p:nvPr/>
          </p:nvSpPr>
          <p:spPr bwMode="auto">
            <a:xfrm>
              <a:off x="1343" y="2371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TCP</a:t>
              </a:r>
            </a:p>
          </p:txBody>
        </p:sp>
        <p:sp>
          <p:nvSpPr>
            <p:cNvPr id="81940" name="Rectangle 8"/>
            <p:cNvSpPr>
              <a:spLocks noChangeArrowheads="1"/>
            </p:cNvSpPr>
            <p:nvPr/>
          </p:nvSpPr>
          <p:spPr bwMode="auto">
            <a:xfrm>
              <a:off x="909" y="2736"/>
              <a:ext cx="119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41" name="Text Box 9"/>
            <p:cNvSpPr txBox="1">
              <a:spLocks noChangeArrowheads="1"/>
            </p:cNvSpPr>
            <p:nvPr/>
          </p:nvSpPr>
          <p:spPr bwMode="auto">
            <a:xfrm>
              <a:off x="1402" y="2832"/>
              <a:ext cx="2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IP</a:t>
              </a:r>
            </a:p>
          </p:txBody>
        </p:sp>
        <p:sp>
          <p:nvSpPr>
            <p:cNvPr id="81942" name="Text Box 10"/>
            <p:cNvSpPr txBox="1">
              <a:spLocks noChangeArrowheads="1"/>
            </p:cNvSpPr>
            <p:nvPr/>
          </p:nvSpPr>
          <p:spPr bwMode="auto">
            <a:xfrm>
              <a:off x="868" y="3228"/>
              <a:ext cx="131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l-SI" dirty="0" smtClean="0">
                  <a:solidFill>
                    <a:schemeClr val="accent2"/>
                  </a:solidFill>
                </a:rPr>
                <a:t>Običajna a</a:t>
              </a:r>
              <a:r>
                <a:rPr lang="en-US" dirty="0" err="1" smtClean="0">
                  <a:solidFill>
                    <a:schemeClr val="accent2"/>
                  </a:solidFill>
                </a:rPr>
                <a:t>pli</a:t>
              </a:r>
              <a:r>
                <a:rPr lang="sl-SI" dirty="0" smtClean="0">
                  <a:solidFill>
                    <a:schemeClr val="accent2"/>
                  </a:solidFill>
                </a:rPr>
                <a:t>kacija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403304" y="2981548"/>
            <a:ext cx="1905000" cy="2679700"/>
            <a:chOff x="2688" y="1773"/>
            <a:chExt cx="1200" cy="1688"/>
          </a:xfrm>
        </p:grpSpPr>
        <p:sp>
          <p:nvSpPr>
            <p:cNvPr id="81927" name="Rectangle 12"/>
            <p:cNvSpPr>
              <a:spLocks noChangeArrowheads="1"/>
            </p:cNvSpPr>
            <p:nvPr/>
          </p:nvSpPr>
          <p:spPr bwMode="auto">
            <a:xfrm>
              <a:off x="2688" y="1773"/>
              <a:ext cx="1200" cy="4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28" name="Text Box 13"/>
            <p:cNvSpPr txBox="1">
              <a:spLocks noChangeArrowheads="1"/>
            </p:cNvSpPr>
            <p:nvPr/>
          </p:nvSpPr>
          <p:spPr bwMode="auto">
            <a:xfrm>
              <a:off x="2871" y="1875"/>
              <a:ext cx="9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Application</a:t>
              </a:r>
            </a:p>
          </p:txBody>
        </p:sp>
        <p:sp>
          <p:nvSpPr>
            <p:cNvPr id="81929" name="Rectangle 14"/>
            <p:cNvSpPr>
              <a:spLocks noChangeArrowheads="1"/>
            </p:cNvSpPr>
            <p:nvPr/>
          </p:nvSpPr>
          <p:spPr bwMode="auto">
            <a:xfrm>
              <a:off x="2688" y="2181"/>
              <a:ext cx="1200" cy="31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0" name="Rectangle 15"/>
            <p:cNvSpPr>
              <a:spLocks noChangeArrowheads="1"/>
            </p:cNvSpPr>
            <p:nvPr/>
          </p:nvSpPr>
          <p:spPr bwMode="auto">
            <a:xfrm>
              <a:off x="2688" y="2496"/>
              <a:ext cx="120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1" name="Rectangle 16"/>
            <p:cNvSpPr>
              <a:spLocks noChangeArrowheads="1"/>
            </p:cNvSpPr>
            <p:nvPr/>
          </p:nvSpPr>
          <p:spPr bwMode="auto">
            <a:xfrm>
              <a:off x="2688" y="2832"/>
              <a:ext cx="12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81932" name="Text Box 17"/>
            <p:cNvSpPr txBox="1">
              <a:spLocks noChangeArrowheads="1"/>
            </p:cNvSpPr>
            <p:nvPr/>
          </p:nvSpPr>
          <p:spPr bwMode="auto">
            <a:xfrm>
              <a:off x="3131" y="2190"/>
              <a:ext cx="4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SSL</a:t>
              </a:r>
            </a:p>
          </p:txBody>
        </p:sp>
        <p:sp>
          <p:nvSpPr>
            <p:cNvPr id="81933" name="Text Box 18"/>
            <p:cNvSpPr txBox="1">
              <a:spLocks noChangeArrowheads="1"/>
            </p:cNvSpPr>
            <p:nvPr/>
          </p:nvSpPr>
          <p:spPr bwMode="auto">
            <a:xfrm>
              <a:off x="3142" y="2496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TCP</a:t>
              </a:r>
            </a:p>
          </p:txBody>
        </p:sp>
        <p:sp>
          <p:nvSpPr>
            <p:cNvPr id="81934" name="Text Box 19"/>
            <p:cNvSpPr txBox="1">
              <a:spLocks noChangeArrowheads="1"/>
            </p:cNvSpPr>
            <p:nvPr/>
          </p:nvSpPr>
          <p:spPr bwMode="auto">
            <a:xfrm>
              <a:off x="3201" y="2870"/>
              <a:ext cx="2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IP</a:t>
              </a:r>
            </a:p>
          </p:txBody>
        </p:sp>
        <p:sp>
          <p:nvSpPr>
            <p:cNvPr id="81935" name="Text Box 20"/>
            <p:cNvSpPr txBox="1">
              <a:spLocks noChangeArrowheads="1"/>
            </p:cNvSpPr>
            <p:nvPr/>
          </p:nvSpPr>
          <p:spPr bwMode="auto">
            <a:xfrm>
              <a:off x="2769" y="3228"/>
              <a:ext cx="10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sl-SI" dirty="0" smtClean="0">
                  <a:solidFill>
                    <a:schemeClr val="accent2"/>
                  </a:solidFill>
                </a:rPr>
                <a:t>aplikacija s SSL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39552" y="2004170"/>
            <a:ext cx="8208912" cy="34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lnSpc>
                <a:spcPct val="80000"/>
              </a:lnSpc>
              <a:buFont typeface="Arial" pitchFamily="34" charset="0"/>
              <a:buChar char="•"/>
            </a:pPr>
            <a:r>
              <a:rPr lang="sl-SI" sz="2000" dirty="0" smtClean="0"/>
              <a:t>Dostopen vsem TCP aplikacijam preko aplikacijskega vmesnika SSL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9776"/>
            <a:ext cx="7772400" cy="1143000"/>
          </a:xfrm>
        </p:spPr>
        <p:txBody>
          <a:bodyPr>
            <a:normAutofit/>
          </a:bodyPr>
          <a:lstStyle/>
          <a:p>
            <a:r>
              <a:rPr lang="sl-SI" sz="4000" dirty="0" smtClean="0"/>
              <a:t>Zasnova SSL</a:t>
            </a:r>
            <a:endParaRPr lang="en-US" sz="4000" dirty="0" smtClean="0"/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576263" y="1587564"/>
            <a:ext cx="83882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sz="2400" dirty="0" smtClean="0">
                <a:latin typeface="Times New Roman" pitchFamily="18" charset="0"/>
              </a:rPr>
              <a:t>Lahko bi ga zasnovali na osnovi kriptografije PKI (kriptiranje z javnim ključem prejemnika, zasebnim ključem pošiljatelja, uporaba zgoščevalnih funkcij), vendar...</a:t>
            </a:r>
          </a:p>
          <a:p>
            <a:pPr>
              <a:buFontTx/>
              <a:buChar char="•"/>
            </a:pPr>
            <a:endParaRPr lang="sl-SI" sz="2400" dirty="0" smtClean="0">
              <a:latin typeface="Times New Roman" pitchFamily="18" charset="0"/>
            </a:endParaRPr>
          </a:p>
          <a:p>
            <a:pPr marL="363538" indent="-363538">
              <a:buFontTx/>
              <a:buChar char="•"/>
            </a:pPr>
            <a:r>
              <a:rPr lang="sl-SI" sz="2400" dirty="0" smtClean="0">
                <a:latin typeface="Times New Roman" pitchFamily="18" charset="0"/>
              </a:rPr>
              <a:t>želimo pošiljati tokove BYTEOV in interaktivne podatke, ne statična sporočila,</a:t>
            </a:r>
          </a:p>
          <a:p>
            <a:pPr marL="363538" indent="-363538">
              <a:buFontTx/>
              <a:buChar char="•"/>
            </a:pPr>
            <a:r>
              <a:rPr lang="sl-SI" sz="2400" dirty="0" smtClean="0">
                <a:latin typeface="Times New Roman" pitchFamily="18" charset="0"/>
              </a:rPr>
              <a:t>za eno povezavo želimo imeti MNOŽICO ključev, ki se spreminjajo,</a:t>
            </a:r>
          </a:p>
          <a:p>
            <a:pPr marL="363538" indent="-363538">
              <a:buFontTx/>
              <a:buChar char="•"/>
            </a:pPr>
            <a:r>
              <a:rPr lang="sl-SI" sz="2400" dirty="0" smtClean="0">
                <a:latin typeface="Times New Roman" pitchFamily="18" charset="0"/>
              </a:rPr>
              <a:t>kljub temu želimo uporabljati certifikate (ideja: uporabimo jih pri rokovanju)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400" dirty="0" smtClean="0"/>
              <a:t>Poenostavljeni SSL</a:t>
            </a:r>
            <a:endParaRPr lang="en-US" sz="4400" dirty="0" smtClean="0"/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7536"/>
            <a:ext cx="8229600" cy="4767808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Poglejmo najprej poenostavljeno idejo protokola SSL. Ta vsebuje naslednje 4 faze:</a:t>
            </a:r>
          </a:p>
          <a:p>
            <a:r>
              <a:rPr lang="sl-SI" u="sng" dirty="0" smtClean="0">
                <a:solidFill>
                  <a:schemeClr val="accent2"/>
                </a:solidFill>
              </a:rPr>
              <a:t>1. ROKOVANJE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A</a:t>
            </a:r>
            <a:r>
              <a:rPr lang="sl-SI" dirty="0" smtClean="0"/>
              <a:t>na in Brane uporabita certifikate, da se avtenticirata eden drugemu in izmenjata ključ</a:t>
            </a:r>
          </a:p>
          <a:p>
            <a:r>
              <a:rPr lang="sl-SI" u="sng" dirty="0" smtClean="0">
                <a:solidFill>
                  <a:schemeClr val="accent2"/>
                </a:solidFill>
              </a:rPr>
              <a:t>2. IZPELJAVA KLJUČA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A</a:t>
            </a:r>
            <a:r>
              <a:rPr lang="sl-SI" dirty="0" smtClean="0"/>
              <a:t>na in Brane uporabita izmenjani ključ, da izpeljeta množico ključev</a:t>
            </a:r>
            <a:endParaRPr lang="en-US" dirty="0" smtClean="0"/>
          </a:p>
          <a:p>
            <a:r>
              <a:rPr lang="sl-SI" u="sng" dirty="0" smtClean="0">
                <a:solidFill>
                  <a:schemeClr val="accent2"/>
                </a:solidFill>
              </a:rPr>
              <a:t>3. PRENOS PODATKOV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</a:t>
            </a:r>
            <a:r>
              <a:rPr lang="sl-SI" dirty="0" smtClean="0"/>
              <a:t>Podatki, ki se prenašajo, so združeni v ZAPISE.</a:t>
            </a:r>
            <a:endParaRPr lang="en-US" dirty="0" smtClean="0"/>
          </a:p>
          <a:p>
            <a:r>
              <a:rPr lang="sl-SI" u="sng" dirty="0" smtClean="0">
                <a:solidFill>
                  <a:schemeClr val="accent2"/>
                </a:solidFill>
              </a:rPr>
              <a:t>4. ZAKLJUČEK POVEZAVE</a:t>
            </a:r>
            <a:r>
              <a:rPr lang="en-US" u="sng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</a:t>
            </a:r>
            <a:r>
              <a:rPr lang="sl-SI" dirty="0" smtClean="0"/>
              <a:t>Za varen zaključek povezave se uporabijo posebna sporočila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Poenostavljeni SSL</a:t>
            </a:r>
            <a:r>
              <a:rPr lang="en-US" dirty="0" smtClean="0"/>
              <a:t>: </a:t>
            </a:r>
            <a:r>
              <a:rPr lang="sl-SI" dirty="0" smtClean="0"/>
              <a:t>Rokovanje</a:t>
            </a:r>
            <a:endParaRPr lang="en-US" dirty="0" smtClean="0"/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699943"/>
            <a:ext cx="8359080" cy="1753393"/>
          </a:xfrm>
        </p:spPr>
        <p:txBody>
          <a:bodyPr/>
          <a:lstStyle/>
          <a:p>
            <a:r>
              <a:rPr lang="en-US" dirty="0" smtClean="0"/>
              <a:t>MS = </a:t>
            </a:r>
            <a:r>
              <a:rPr lang="sl-SI" dirty="0" smtClean="0"/>
              <a:t>glavni ključ (</a:t>
            </a:r>
            <a:r>
              <a:rPr lang="en-US" dirty="0" smtClean="0"/>
              <a:t>master secret</a:t>
            </a:r>
            <a:r>
              <a:rPr lang="sl-SI" dirty="0" smtClean="0"/>
              <a:t>)</a:t>
            </a:r>
            <a:endParaRPr lang="en-US" dirty="0" smtClean="0"/>
          </a:p>
          <a:p>
            <a:r>
              <a:rPr lang="en-US" dirty="0" smtClean="0"/>
              <a:t>EMS = </a:t>
            </a:r>
            <a:r>
              <a:rPr lang="sl-SI" dirty="0" smtClean="0"/>
              <a:t>kriptirani glavni ključ (</a:t>
            </a:r>
            <a:r>
              <a:rPr lang="en-US" dirty="0" smtClean="0"/>
              <a:t>encrypted master secret</a:t>
            </a:r>
            <a:r>
              <a:rPr lang="sl-SI" dirty="0" smtClean="0"/>
              <a:t>)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B</a:t>
            </a:r>
            <a:r>
              <a:rPr lang="en-US" baseline="30000" dirty="0" smtClean="0"/>
              <a:t>+</a:t>
            </a:r>
            <a:r>
              <a:rPr lang="sl-SI" dirty="0" smtClean="0"/>
              <a:t> - javni ključ prejemnika B</a:t>
            </a:r>
            <a:endParaRPr lang="en-US" dirty="0" smtClean="0"/>
          </a:p>
        </p:txBody>
      </p:sp>
      <p:sp>
        <p:nvSpPr>
          <p:cNvPr id="84997" name="Line 4"/>
          <p:cNvSpPr>
            <a:spLocks noChangeShapeType="1"/>
          </p:cNvSpPr>
          <p:nvPr/>
        </p:nvSpPr>
        <p:spPr bwMode="auto">
          <a:xfrm>
            <a:off x="1971501" y="2251001"/>
            <a:ext cx="4841875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84998" name="Text Box 5"/>
          <p:cNvSpPr txBox="1">
            <a:spLocks noChangeArrowheads="1"/>
          </p:cNvSpPr>
          <p:nvPr/>
        </p:nvSpPr>
        <p:spPr bwMode="auto">
          <a:xfrm rot="191117">
            <a:off x="3874913" y="1963663"/>
            <a:ext cx="74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hello</a:t>
            </a:r>
          </a:p>
        </p:txBody>
      </p:sp>
      <p:pic>
        <p:nvPicPr>
          <p:cNvPr id="84999" name="Picture 6" descr="Alic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5538" y="2741538"/>
            <a:ext cx="527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00" name="Picture 7" descr="Bo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3438" y="2809801"/>
            <a:ext cx="64293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01" name="Line 8"/>
          <p:cNvSpPr>
            <a:spLocks noChangeShapeType="1"/>
          </p:cNvSpPr>
          <p:nvPr/>
        </p:nvSpPr>
        <p:spPr bwMode="auto">
          <a:xfrm flipH="1">
            <a:off x="1971501" y="2939976"/>
            <a:ext cx="4841875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85002" name="Text Box 9"/>
          <p:cNvSpPr txBox="1">
            <a:spLocks noChangeArrowheads="1"/>
          </p:cNvSpPr>
          <p:nvPr/>
        </p:nvSpPr>
        <p:spPr bwMode="auto">
          <a:xfrm rot="-301744">
            <a:off x="3539951" y="2741538"/>
            <a:ext cx="1485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certificate</a:t>
            </a:r>
          </a:p>
        </p:txBody>
      </p:sp>
      <p:sp>
        <p:nvSpPr>
          <p:cNvPr id="85003" name="Line 10"/>
          <p:cNvSpPr>
            <a:spLocks noChangeShapeType="1"/>
          </p:cNvSpPr>
          <p:nvPr/>
        </p:nvSpPr>
        <p:spPr bwMode="auto">
          <a:xfrm>
            <a:off x="1971501" y="3860726"/>
            <a:ext cx="48418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85004" name="Text Box 11"/>
          <p:cNvSpPr txBox="1">
            <a:spLocks noChangeArrowheads="1"/>
          </p:cNvSpPr>
          <p:nvPr/>
        </p:nvSpPr>
        <p:spPr bwMode="auto">
          <a:xfrm rot="219716">
            <a:off x="3976513" y="3643238"/>
            <a:ext cx="1952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B</a:t>
            </a:r>
            <a:r>
              <a:rPr lang="en-US" baseline="30000" dirty="0"/>
              <a:t>+</a:t>
            </a:r>
            <a:r>
              <a:rPr lang="en-US" dirty="0"/>
              <a:t>(MS) = 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296DED-5ACA-4C93-8BBD-DDB13E2460C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Poenostavljeni SSL</a:t>
            </a:r>
            <a:r>
              <a:rPr lang="en-US" dirty="0" smtClean="0"/>
              <a:t>: </a:t>
            </a:r>
            <a:r>
              <a:rPr lang="sl-SI" dirty="0" smtClean="0"/>
              <a:t>Izpeljava ključa</a:t>
            </a:r>
            <a:endParaRPr lang="en-US" dirty="0" smtClean="0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43056" cy="4967288"/>
          </a:xfrm>
        </p:spPr>
        <p:txBody>
          <a:bodyPr/>
          <a:lstStyle/>
          <a:p>
            <a:r>
              <a:rPr lang="sl-SI" sz="2400" dirty="0" smtClean="0"/>
              <a:t>Slaba praksa je uporabljati isti ključ za več kriptografskih operacij, zato: uporabimo poseben ključ za zakrivanje in posebnega za preverjanje integritete (MAC)</a:t>
            </a:r>
            <a:endParaRPr lang="en-US" sz="2400" dirty="0" smtClean="0"/>
          </a:p>
          <a:p>
            <a:r>
              <a:rPr lang="sl-SI" sz="2400" dirty="0" smtClean="0"/>
              <a:t>Uporabljamo torej 4 ključe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K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= </a:t>
            </a:r>
            <a:r>
              <a:rPr lang="sl-SI" sz="2000" dirty="0" smtClean="0"/>
              <a:t>ključ za </a:t>
            </a:r>
            <a:r>
              <a:rPr lang="sl-SI" sz="2000" u="sng" dirty="0" smtClean="0"/>
              <a:t>zakrivanje</a:t>
            </a:r>
            <a:r>
              <a:rPr lang="sl-SI" sz="2000" dirty="0" smtClean="0"/>
              <a:t> podatkov, poslanih od </a:t>
            </a:r>
            <a:r>
              <a:rPr lang="sl-SI" sz="2000" u="sng" dirty="0" smtClean="0"/>
              <a:t>klienta</a:t>
            </a:r>
            <a:r>
              <a:rPr lang="sl-SI" sz="2000" dirty="0" smtClean="0"/>
              <a:t> strežniku</a:t>
            </a:r>
            <a:endParaRPr lang="en-US" sz="2000" dirty="0" smtClean="0"/>
          </a:p>
          <a:p>
            <a:pPr lvl="1"/>
            <a:r>
              <a:rPr lang="en-US" sz="2000" dirty="0" smtClean="0"/>
              <a:t>M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= </a:t>
            </a:r>
            <a:r>
              <a:rPr lang="sl-SI" sz="2000" dirty="0" smtClean="0"/>
              <a:t>ključ za </a:t>
            </a:r>
            <a:r>
              <a:rPr lang="sl-SI" sz="2000" u="sng" dirty="0" smtClean="0"/>
              <a:t>zgoščanje</a:t>
            </a:r>
            <a:r>
              <a:rPr lang="sl-SI" sz="2000" dirty="0" smtClean="0"/>
              <a:t> podatkov, poslanih od </a:t>
            </a:r>
            <a:r>
              <a:rPr lang="sl-SI" sz="2000" u="sng" dirty="0" smtClean="0"/>
              <a:t>klienta</a:t>
            </a:r>
            <a:r>
              <a:rPr lang="sl-SI" sz="2000" dirty="0" smtClean="0"/>
              <a:t> strežniku</a:t>
            </a:r>
            <a:endParaRPr lang="en-US" sz="2000" dirty="0" smtClean="0"/>
          </a:p>
          <a:p>
            <a:pPr lvl="1"/>
            <a:r>
              <a:rPr lang="en-US" sz="2000" dirty="0" smtClean="0"/>
              <a:t>K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= </a:t>
            </a:r>
            <a:r>
              <a:rPr lang="sl-SI" sz="2000" dirty="0" smtClean="0"/>
              <a:t>ključ za </a:t>
            </a:r>
            <a:r>
              <a:rPr lang="sl-SI" sz="2000" u="sng" dirty="0" smtClean="0"/>
              <a:t>zakrivanje</a:t>
            </a:r>
            <a:r>
              <a:rPr lang="sl-SI" sz="2000" dirty="0" smtClean="0"/>
              <a:t> podatkov, poslanih od </a:t>
            </a:r>
            <a:r>
              <a:rPr lang="sl-SI" sz="2000" u="sng" dirty="0" smtClean="0"/>
              <a:t>strežnika</a:t>
            </a:r>
            <a:r>
              <a:rPr lang="sl-SI" sz="2000" dirty="0" smtClean="0"/>
              <a:t> klientu</a:t>
            </a:r>
            <a:endParaRPr lang="en-US" sz="2000" dirty="0" smtClean="0"/>
          </a:p>
          <a:p>
            <a:pPr lvl="1"/>
            <a:r>
              <a:rPr lang="en-US" sz="2000" dirty="0" smtClean="0"/>
              <a:t>M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= </a:t>
            </a:r>
            <a:r>
              <a:rPr lang="sl-SI" sz="2000" dirty="0" smtClean="0"/>
              <a:t>ključ za </a:t>
            </a:r>
            <a:r>
              <a:rPr lang="sl-SI" sz="2000" u="sng" dirty="0" smtClean="0"/>
              <a:t>zgoščanje</a:t>
            </a:r>
            <a:r>
              <a:rPr lang="sl-SI" sz="2000" dirty="0" smtClean="0"/>
              <a:t> podatkov, poslanih od </a:t>
            </a:r>
            <a:r>
              <a:rPr lang="sl-SI" sz="2000" u="sng" dirty="0" smtClean="0"/>
              <a:t>strežnika</a:t>
            </a:r>
            <a:r>
              <a:rPr lang="sl-SI" sz="2000" dirty="0" smtClean="0"/>
              <a:t> klientu</a:t>
            </a:r>
            <a:endParaRPr lang="en-US" sz="2000" dirty="0" smtClean="0"/>
          </a:p>
          <a:p>
            <a:r>
              <a:rPr lang="sl-SI" sz="2400" dirty="0" smtClean="0"/>
              <a:t>Ključi se izpeljejo z uporabo posebne funkcije. Ta uporablja glavni ključ (Master Secret) in dodatne (naključne) podatke za generiranje naslednjih ključev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8640"/>
            <a:ext cx="8287072" cy="1143000"/>
          </a:xfrm>
        </p:spPr>
        <p:txBody>
          <a:bodyPr/>
          <a:lstStyle/>
          <a:p>
            <a:r>
              <a:rPr lang="sl-SI" dirty="0" smtClean="0"/>
              <a:t>Poenostavljeni SSL: Pošiljanje podatkov</a:t>
            </a:r>
            <a:endParaRPr lang="en-US" dirty="0" smtClean="0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28800"/>
            <a:ext cx="7772400" cy="39957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sl-SI" sz="2800" dirty="0" smtClean="0">
                <a:latin typeface="+mj-lt"/>
              </a:rPr>
              <a:t>Kako preveriti integriteto podatkov?</a:t>
            </a:r>
          </a:p>
          <a:p>
            <a:pPr lvl="1">
              <a:lnSpc>
                <a:spcPct val="80000"/>
              </a:lnSpc>
            </a:pPr>
            <a:r>
              <a:rPr lang="sl-SI" sz="2400" dirty="0" smtClean="0">
                <a:latin typeface="+mj-lt"/>
              </a:rPr>
              <a:t>če bi pošijali po zlogih (byteih), kam bi pripeli MAC (zgoščeno vrednost sporočila)? </a:t>
            </a:r>
          </a:p>
          <a:p>
            <a:pPr lvl="1">
              <a:lnSpc>
                <a:spcPct val="80000"/>
              </a:lnSpc>
            </a:pPr>
            <a:r>
              <a:rPr lang="sl-SI" sz="2400" dirty="0" smtClean="0">
                <a:latin typeface="+mj-lt"/>
              </a:rPr>
              <a:t>Tudi če MAC pošljemo po zaključku celega prenosa (vseh zlogov), nimamo vmesnega preverjanja integritete!</a:t>
            </a:r>
            <a:r>
              <a:rPr lang="en-US" sz="2400" dirty="0" smtClean="0">
                <a:latin typeface="+mj-lt"/>
              </a:rPr>
              <a:t> For example, with instant messaging, how can we do integrity check over all bytes sent before displaying?</a:t>
            </a:r>
            <a:endParaRPr lang="sl-SI" sz="240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endParaRPr lang="en-US" sz="2400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sl-SI" sz="2800" dirty="0" smtClean="0">
                <a:latin typeface="+mj-lt"/>
              </a:rPr>
              <a:t>REŠITEV: Tok podatkov razbijemo v ZAPISE</a:t>
            </a:r>
            <a:endParaRPr lang="en-US" sz="280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r>
              <a:rPr lang="sl-SI" sz="2400" dirty="0" smtClean="0">
                <a:latin typeface="+mj-lt"/>
              </a:rPr>
              <a:t>vsakemu zapisu pripnemo MAC</a:t>
            </a:r>
            <a:endParaRPr lang="en-US" sz="240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r>
              <a:rPr lang="sl-SI" sz="2400" dirty="0" smtClean="0">
                <a:latin typeface="+mj-lt"/>
              </a:rPr>
              <a:t>prejemnik lahko reagira na (ne)veljavnost integritete posameznega zapisa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Poenostavljeni SSL: Pošiljanje podatkov</a:t>
            </a:r>
            <a:endParaRPr lang="en-US" dirty="0" smtClean="0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Problem 1: številka paketa se nahaja nekriptirana v glavi TCP. Kaj lahko naredi napadalec?</a:t>
            </a:r>
          </a:p>
          <a:p>
            <a:pPr lvl="1"/>
            <a:r>
              <a:rPr lang="sl-SI" dirty="0" smtClean="0"/>
              <a:t>napadalec lahko zajame in ponovi komunikacijo?</a:t>
            </a:r>
          </a:p>
          <a:p>
            <a:pPr lvl="1"/>
            <a:r>
              <a:rPr lang="sl-SI" dirty="0" smtClean="0"/>
              <a:t>preštevilči vrstni red paketov?</a:t>
            </a:r>
          </a:p>
          <a:p>
            <a:pPr lvl="1"/>
            <a:r>
              <a:rPr lang="sl-SI" dirty="0" smtClean="0"/>
              <a:t>prestreže in odstrani paket?</a:t>
            </a:r>
          </a:p>
          <a:p>
            <a:endParaRPr lang="sl-SI" dirty="0" smtClean="0"/>
          </a:p>
          <a:p>
            <a:r>
              <a:rPr lang="sl-SI" dirty="0" smtClean="0"/>
              <a:t>REŠITEV</a:t>
            </a:r>
            <a:r>
              <a:rPr lang="en-US" dirty="0" smtClean="0"/>
              <a:t>:</a:t>
            </a:r>
            <a:r>
              <a:rPr lang="sl-SI" dirty="0" smtClean="0"/>
              <a:t> pri računanju MAC upoštevaj številko paketa</a:t>
            </a:r>
            <a:endParaRPr lang="en-US" dirty="0" smtClean="0"/>
          </a:p>
          <a:p>
            <a:pPr lvl="1"/>
            <a:r>
              <a:rPr lang="en-US" dirty="0" smtClean="0"/>
              <a:t>MAC = MAC(</a:t>
            </a:r>
            <a:r>
              <a:rPr lang="sl-SI" dirty="0" smtClean="0"/>
              <a:t>ključ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sl-SI" dirty="0" smtClean="0"/>
              <a:t>zaporedna_številka </a:t>
            </a:r>
            <a:r>
              <a:rPr lang="en-US" dirty="0" smtClean="0"/>
              <a:t>||</a:t>
            </a:r>
            <a:r>
              <a:rPr lang="sl-SI" dirty="0" smtClean="0"/>
              <a:t> podatki</a:t>
            </a:r>
            <a:r>
              <a:rPr lang="en-US" dirty="0" smtClean="0"/>
              <a:t>)</a:t>
            </a:r>
          </a:p>
          <a:p>
            <a:pPr lvl="1"/>
            <a:r>
              <a:rPr lang="sl-SI" dirty="0" smtClean="0"/>
              <a:t>nimamo ločene številke paketa</a:t>
            </a:r>
          </a:p>
          <a:p>
            <a:pPr lvl="1"/>
            <a:r>
              <a:rPr lang="sl-SI" dirty="0" smtClean="0"/>
              <a:t>zaščita proti ponovitvi komunikacije: uporabi enkratni žeton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Navidezna zasebna omrežja (VPN)	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2000" i="1" dirty="0" smtClean="0"/>
              <a:t>Virtual Private Network</a:t>
            </a:r>
          </a:p>
          <a:p>
            <a:endParaRPr lang="sl-SI" sz="2000" i="1" dirty="0" smtClean="0"/>
          </a:p>
          <a:p>
            <a:r>
              <a:rPr lang="sl-SI" sz="2000" dirty="0" smtClean="0"/>
              <a:t>podjetja, ki so na različnih geografskih lokacijah, si lahko želijo visoke varnosti pri komunikaciji. Rešitvi:</a:t>
            </a:r>
          </a:p>
          <a:p>
            <a:pPr marL="736092" lvl="1" indent="-342900">
              <a:buFont typeface="+mj-lt"/>
              <a:buAutoNum type="arabicPeriod"/>
            </a:pPr>
            <a:r>
              <a:rPr lang="sl-SI" sz="1600" dirty="0" smtClean="0"/>
              <a:t>gradnja ZASEBNEGA omrežja: podjetje zgradi lastno omrežje, popolnoma ločeno od preostalega Interneta (draga postavitev in vzdrževanje - potrebni usmerjevalniki, povezave, infrastruktura!)</a:t>
            </a:r>
          </a:p>
          <a:p>
            <a:pPr marL="736092" lvl="1" indent="-342900">
              <a:buFont typeface="+mj-lt"/>
              <a:buAutoNum type="arabicPeriod"/>
            </a:pPr>
            <a:r>
              <a:rPr lang="sl-SI" sz="1600" dirty="0" smtClean="0"/>
              <a:t>podjetje vzpostavi NAVIDEZNO ZASEBNO omrežje (</a:t>
            </a:r>
            <a:r>
              <a:rPr lang="sl-SI" sz="1600" dirty="0" smtClean="0"/>
              <a:t>VPN) </a:t>
            </a:r>
            <a:r>
              <a:rPr lang="sl-SI" sz="1600" dirty="0" smtClean="0"/>
              <a:t>z infrastrukturo javnega omrežja:</a:t>
            </a:r>
          </a:p>
          <a:p>
            <a:pPr lvl="2"/>
            <a:r>
              <a:rPr lang="sl-SI" sz="1500" dirty="0" smtClean="0"/>
              <a:t>podatki znotraj lokalnih (zasebnih) delov omrežja se prenašajo tradicionalno (IP),</a:t>
            </a:r>
          </a:p>
          <a:p>
            <a:pPr lvl="2"/>
            <a:r>
              <a:rPr lang="sl-SI" sz="1500" dirty="0" smtClean="0"/>
              <a:t>podatki, ki potujejo preko javnih delov omrežja se prenašajo zaščiteno (IPSec)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Poenostavljeni SSL: Pošiljanje podatkov</a:t>
            </a:r>
            <a:endParaRPr lang="en-US" dirty="0" smtClean="0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Problem 2: napadalec predčasno zaključi sejo</a:t>
            </a:r>
          </a:p>
          <a:p>
            <a:pPr lvl="1"/>
            <a:r>
              <a:rPr lang="sl-SI" dirty="0" smtClean="0"/>
              <a:t>Ena ali obe strani dobita vtis, da je podatkov manj, kot jih je.</a:t>
            </a:r>
            <a:endParaRPr lang="en-US" dirty="0" smtClean="0"/>
          </a:p>
          <a:p>
            <a:endParaRPr lang="sl-SI" dirty="0" smtClean="0"/>
          </a:p>
          <a:p>
            <a:r>
              <a:rPr lang="sl-SI" dirty="0" smtClean="0"/>
              <a:t>REŠITEV</a:t>
            </a:r>
            <a:r>
              <a:rPr lang="en-US" dirty="0" smtClean="0"/>
              <a:t>: </a:t>
            </a:r>
            <a:r>
              <a:rPr lang="sl-SI" dirty="0" smtClean="0"/>
              <a:t>uvedimo poseben "tip zapisa", ki nosi posebno vrednost, če gre za zaključni paket</a:t>
            </a:r>
            <a:endParaRPr lang="en-US" dirty="0" smtClean="0"/>
          </a:p>
          <a:p>
            <a:pPr lvl="1"/>
            <a:r>
              <a:rPr lang="sl-SI" dirty="0" smtClean="0"/>
              <a:t>npr: </a:t>
            </a:r>
            <a:r>
              <a:rPr lang="en-US" dirty="0" smtClean="0"/>
              <a:t>0 </a:t>
            </a:r>
            <a:r>
              <a:rPr lang="sl-SI" dirty="0" smtClean="0"/>
              <a:t>pomeni podatke, 1 pomeni zaključek</a:t>
            </a:r>
          </a:p>
          <a:p>
            <a:pPr lvl="1"/>
            <a:r>
              <a:rPr lang="sl-SI" dirty="0" smtClean="0"/>
              <a:t>uporabimo vrednost pri izračunu MAC</a:t>
            </a:r>
            <a:br>
              <a:rPr lang="sl-SI" dirty="0" smtClean="0"/>
            </a:br>
            <a:r>
              <a:rPr lang="en-US" dirty="0" smtClean="0"/>
              <a:t>MAC = MAC(</a:t>
            </a:r>
            <a:r>
              <a:rPr lang="sl-SI" dirty="0" smtClean="0"/>
              <a:t>ključ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sl-SI" dirty="0" smtClean="0"/>
              <a:t>zaporedna_št</a:t>
            </a:r>
            <a:r>
              <a:rPr lang="en-US" dirty="0" smtClean="0"/>
              <a:t>||t</a:t>
            </a:r>
            <a:r>
              <a:rPr lang="sl-SI" dirty="0" smtClean="0"/>
              <a:t>i</a:t>
            </a:r>
            <a:r>
              <a:rPr lang="en-US" dirty="0" smtClean="0"/>
              <a:t>p||</a:t>
            </a:r>
            <a:r>
              <a:rPr lang="sl-SI" dirty="0" smtClean="0"/>
              <a:t>podatki</a:t>
            </a:r>
            <a:r>
              <a:rPr lang="en-US" dirty="0" smtClean="0"/>
              <a:t>)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19710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067050" y="5592763"/>
            <a:ext cx="869950" cy="55403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937000" y="5592763"/>
            <a:ext cx="2584450" cy="554037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521450" y="5592763"/>
            <a:ext cx="869950" cy="5540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195736" y="5696421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length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186336" y="5696421"/>
            <a:ext cx="71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type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877024" y="5696421"/>
            <a:ext cx="712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data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6656611" y="5696421"/>
            <a:ext cx="74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88840" y="1474788"/>
            <a:ext cx="4343400" cy="4935537"/>
            <a:chOff x="912" y="971"/>
            <a:chExt cx="2736" cy="310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12" y="1152"/>
              <a:ext cx="2736" cy="2928"/>
              <a:chOff x="912" y="864"/>
              <a:chExt cx="2736" cy="2928"/>
            </a:xfrm>
          </p:grpSpPr>
          <p:sp>
            <p:nvSpPr>
              <p:cNvPr id="90132" name="Line 5"/>
              <p:cNvSpPr>
                <a:spLocks noChangeShapeType="1"/>
              </p:cNvSpPr>
              <p:nvPr/>
            </p:nvSpPr>
            <p:spPr bwMode="auto">
              <a:xfrm>
                <a:off x="912" y="864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3" name="Line 6"/>
              <p:cNvSpPr>
                <a:spLocks noChangeShapeType="1"/>
              </p:cNvSpPr>
              <p:nvPr/>
            </p:nvSpPr>
            <p:spPr bwMode="auto">
              <a:xfrm flipH="1">
                <a:off x="912" y="1152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4" name="Line 7"/>
              <p:cNvSpPr>
                <a:spLocks noChangeShapeType="1"/>
              </p:cNvSpPr>
              <p:nvPr/>
            </p:nvSpPr>
            <p:spPr bwMode="auto">
              <a:xfrm>
                <a:off x="912" y="153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5" name="Line 8"/>
              <p:cNvSpPr>
                <a:spLocks noChangeShapeType="1"/>
              </p:cNvSpPr>
              <p:nvPr/>
            </p:nvSpPr>
            <p:spPr bwMode="auto">
              <a:xfrm>
                <a:off x="912" y="1776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6" name="Line 9"/>
              <p:cNvSpPr>
                <a:spLocks noChangeShapeType="1"/>
              </p:cNvSpPr>
              <p:nvPr/>
            </p:nvSpPr>
            <p:spPr bwMode="auto">
              <a:xfrm>
                <a:off x="912" y="2064"/>
                <a:ext cx="27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7" name="Line 10"/>
              <p:cNvSpPr>
                <a:spLocks noChangeShapeType="1"/>
              </p:cNvSpPr>
              <p:nvPr/>
            </p:nvSpPr>
            <p:spPr bwMode="auto">
              <a:xfrm flipH="1">
                <a:off x="912" y="2352"/>
                <a:ext cx="27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8" name="Line 11"/>
              <p:cNvSpPr>
                <a:spLocks noChangeShapeType="1"/>
              </p:cNvSpPr>
              <p:nvPr/>
            </p:nvSpPr>
            <p:spPr bwMode="auto">
              <a:xfrm>
                <a:off x="912" y="2880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39" name="Line 12"/>
              <p:cNvSpPr>
                <a:spLocks noChangeShapeType="1"/>
              </p:cNvSpPr>
              <p:nvPr/>
            </p:nvSpPr>
            <p:spPr bwMode="auto">
              <a:xfrm>
                <a:off x="912" y="3216"/>
                <a:ext cx="27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90140" name="Line 13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27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90123" name="Text Box 14"/>
            <p:cNvSpPr txBox="1">
              <a:spLocks noChangeArrowheads="1"/>
            </p:cNvSpPr>
            <p:nvPr/>
          </p:nvSpPr>
          <p:spPr bwMode="auto">
            <a:xfrm rot="219254">
              <a:off x="2006" y="971"/>
              <a:ext cx="4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hello</a:t>
              </a:r>
            </a:p>
          </p:txBody>
        </p:sp>
        <p:sp>
          <p:nvSpPr>
            <p:cNvPr id="90124" name="Text Box 15"/>
            <p:cNvSpPr txBox="1">
              <a:spLocks noChangeArrowheads="1"/>
            </p:cNvSpPr>
            <p:nvPr/>
          </p:nvSpPr>
          <p:spPr bwMode="auto">
            <a:xfrm rot="21380284">
              <a:off x="1696" y="1302"/>
              <a:ext cx="111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certifi</a:t>
              </a:r>
              <a:r>
                <a:rPr lang="sl-SI" dirty="0" smtClean="0"/>
                <a:t>kat, žeton</a:t>
              </a:r>
              <a:endParaRPr lang="en-US" dirty="0"/>
            </a:p>
          </p:txBody>
        </p:sp>
        <p:sp>
          <p:nvSpPr>
            <p:cNvPr id="90125" name="Text Box 16"/>
            <p:cNvSpPr txBox="1">
              <a:spLocks noChangeArrowheads="1"/>
            </p:cNvSpPr>
            <p:nvPr/>
          </p:nvSpPr>
          <p:spPr bwMode="auto">
            <a:xfrm rot="191774">
              <a:off x="1859" y="1632"/>
              <a:ext cx="1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K</a:t>
              </a:r>
              <a:r>
                <a:rPr lang="en-US" baseline="-25000"/>
                <a:t>B</a:t>
              </a:r>
              <a:r>
                <a:rPr lang="en-US" baseline="30000"/>
                <a:t>+</a:t>
              </a:r>
              <a:r>
                <a:rPr lang="en-US"/>
                <a:t>(MS) = EMS</a:t>
              </a:r>
            </a:p>
          </p:txBody>
        </p:sp>
        <p:sp>
          <p:nvSpPr>
            <p:cNvPr id="90126" name="Text Box 17"/>
            <p:cNvSpPr txBox="1">
              <a:spLocks noChangeArrowheads="1"/>
            </p:cNvSpPr>
            <p:nvPr/>
          </p:nvSpPr>
          <p:spPr bwMode="auto">
            <a:xfrm rot="192313">
              <a:off x="1575" y="1910"/>
              <a:ext cx="1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0, seq 1, data</a:t>
              </a:r>
            </a:p>
          </p:txBody>
        </p:sp>
        <p:sp>
          <p:nvSpPr>
            <p:cNvPr id="90127" name="Text Box 18"/>
            <p:cNvSpPr txBox="1">
              <a:spLocks noChangeArrowheads="1"/>
            </p:cNvSpPr>
            <p:nvPr/>
          </p:nvSpPr>
          <p:spPr bwMode="auto">
            <a:xfrm rot="192313">
              <a:off x="1671" y="2160"/>
              <a:ext cx="15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0, seq 2, data</a:t>
              </a:r>
            </a:p>
          </p:txBody>
        </p:sp>
        <p:sp>
          <p:nvSpPr>
            <p:cNvPr id="90128" name="Text Box 19"/>
            <p:cNvSpPr txBox="1">
              <a:spLocks noChangeArrowheads="1"/>
            </p:cNvSpPr>
            <p:nvPr/>
          </p:nvSpPr>
          <p:spPr bwMode="auto">
            <a:xfrm rot="-385404">
              <a:off x="1609" y="2515"/>
              <a:ext cx="14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0, seq 1, data</a:t>
              </a:r>
            </a:p>
          </p:txBody>
        </p:sp>
        <p:sp>
          <p:nvSpPr>
            <p:cNvPr id="90129" name="Text Box 20"/>
            <p:cNvSpPr txBox="1">
              <a:spLocks noChangeArrowheads="1"/>
            </p:cNvSpPr>
            <p:nvPr/>
          </p:nvSpPr>
          <p:spPr bwMode="auto">
            <a:xfrm rot="192313">
              <a:off x="1859" y="3043"/>
              <a:ext cx="15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0, seq 3, data</a:t>
              </a:r>
            </a:p>
          </p:txBody>
        </p:sp>
        <p:sp>
          <p:nvSpPr>
            <p:cNvPr id="90130" name="Text Box 21"/>
            <p:cNvSpPr txBox="1">
              <a:spLocks noChangeArrowheads="1"/>
            </p:cNvSpPr>
            <p:nvPr/>
          </p:nvSpPr>
          <p:spPr bwMode="auto">
            <a:xfrm rot="192313">
              <a:off x="1859" y="3379"/>
              <a:ext cx="15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1, seq 4, close</a:t>
              </a:r>
            </a:p>
          </p:txBody>
        </p:sp>
        <p:sp>
          <p:nvSpPr>
            <p:cNvPr id="90131" name="Text Box 22"/>
            <p:cNvSpPr txBox="1">
              <a:spLocks noChangeArrowheads="1"/>
            </p:cNvSpPr>
            <p:nvPr/>
          </p:nvSpPr>
          <p:spPr bwMode="auto">
            <a:xfrm rot="-274243">
              <a:off x="1712" y="3725"/>
              <a:ext cx="15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type 1, seq 2, close</a:t>
              </a:r>
            </a:p>
          </p:txBody>
        </p:sp>
      </p:grpSp>
      <p:sp>
        <p:nvSpPr>
          <p:cNvPr id="90117" name="AutoShape 23"/>
          <p:cNvSpPr>
            <a:spLocks/>
          </p:cNvSpPr>
          <p:nvPr/>
        </p:nvSpPr>
        <p:spPr bwMode="auto">
          <a:xfrm>
            <a:off x="2084040" y="2698750"/>
            <a:ext cx="152400" cy="3765550"/>
          </a:xfrm>
          <a:prstGeom prst="leftBrace">
            <a:avLst>
              <a:gd name="adj1" fmla="val 205903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90118" name="Text Box 24"/>
          <p:cNvSpPr txBox="1">
            <a:spLocks noChangeArrowheads="1"/>
          </p:cNvSpPr>
          <p:nvPr/>
        </p:nvSpPr>
        <p:spPr bwMode="auto">
          <a:xfrm rot="-5400000">
            <a:off x="1251809" y="4396065"/>
            <a:ext cx="8865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zakrito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0119" name="Picture 25" descr="Al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582" y="2314575"/>
            <a:ext cx="527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0" name="Picture 26" descr="Bo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276872"/>
            <a:ext cx="642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457200" y="692696"/>
            <a:ext cx="8229600" cy="722344"/>
          </a:xfrm>
          <a:prstGeom prst="rect">
            <a:avLst/>
          </a:prstGeom>
        </p:spPr>
        <p:txBody>
          <a:bodyPr vert="horz" lIns="0" tIns="4572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Poenostavljeni SSL: Primer</a:t>
            </a:r>
            <a:endParaRPr kumimoji="0" lang="en-US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 SSL: podrobnosti</a:t>
            </a:r>
            <a:endParaRPr lang="en-US" dirty="0" smtClean="0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Kakšne so dolžine polj v protokolu?</a:t>
            </a:r>
          </a:p>
          <a:p>
            <a:r>
              <a:rPr lang="sl-SI" dirty="0" smtClean="0"/>
              <a:t>Kateri protokoli za zakrivanje naj se uporabijo? Dogovor o uporabi protokola:</a:t>
            </a:r>
          </a:p>
          <a:p>
            <a:pPr lvl="1"/>
            <a:r>
              <a:rPr lang="sl-SI" dirty="0" smtClean="0"/>
              <a:t>Želimo, da klient in strežnik lahko izbirata in se dogovarjata o kriptografskih algoritmih (angl. </a:t>
            </a:r>
            <a:r>
              <a:rPr lang="sl-SI" i="1" dirty="0" smtClean="0"/>
              <a:t>negotiation</a:t>
            </a:r>
            <a:r>
              <a:rPr lang="sl-SI" dirty="0" smtClean="0"/>
              <a:t>, klient ponudi, strežnik izbere)</a:t>
            </a:r>
          </a:p>
          <a:p>
            <a:pPr lvl="1"/>
            <a:r>
              <a:rPr lang="sl-SI" dirty="0" smtClean="0"/>
              <a:t>Najpogostejši simetrični algoritmi</a:t>
            </a:r>
          </a:p>
          <a:p>
            <a:pPr lvl="2"/>
            <a:r>
              <a:rPr lang="en-US" dirty="0" smtClean="0"/>
              <a:t>DES – Data Encryption Standard: block</a:t>
            </a:r>
          </a:p>
          <a:p>
            <a:pPr lvl="2"/>
            <a:r>
              <a:rPr lang="en-US" dirty="0" smtClean="0"/>
              <a:t>3DES – Triple strength: block</a:t>
            </a:r>
          </a:p>
          <a:p>
            <a:pPr lvl="2"/>
            <a:r>
              <a:rPr lang="en-US" dirty="0" smtClean="0"/>
              <a:t>RC2 – </a:t>
            </a:r>
            <a:r>
              <a:rPr lang="en-US" dirty="0" err="1" smtClean="0"/>
              <a:t>Rivest</a:t>
            </a:r>
            <a:r>
              <a:rPr lang="en-US" dirty="0" smtClean="0"/>
              <a:t> Cipher 2: block</a:t>
            </a:r>
          </a:p>
          <a:p>
            <a:pPr lvl="2"/>
            <a:r>
              <a:rPr lang="en-US" dirty="0" smtClean="0"/>
              <a:t>RC4 – </a:t>
            </a:r>
            <a:r>
              <a:rPr lang="en-US" dirty="0" err="1" smtClean="0"/>
              <a:t>Rivest</a:t>
            </a:r>
            <a:r>
              <a:rPr lang="en-US" dirty="0" smtClean="0"/>
              <a:t> Cipher 4: stream</a:t>
            </a:r>
          </a:p>
          <a:p>
            <a:pPr lvl="1"/>
            <a:r>
              <a:rPr lang="sl-SI" dirty="0" smtClean="0"/>
              <a:t>Najpogostejši algoritem za PKI kriptografijo</a:t>
            </a:r>
            <a:endParaRPr lang="en-US" dirty="0" smtClean="0"/>
          </a:p>
          <a:p>
            <a:pPr lvl="2"/>
            <a:r>
              <a:rPr lang="en-US" dirty="0" smtClean="0"/>
              <a:t>RSA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 </a:t>
            </a:r>
            <a:r>
              <a:rPr lang="en-US" dirty="0" smtClean="0"/>
              <a:t>SSL: </a:t>
            </a:r>
            <a:r>
              <a:rPr lang="sl-SI" dirty="0" smtClean="0"/>
              <a:t>Rokovanje</a:t>
            </a:r>
            <a:endParaRPr lang="en-US" dirty="0" smtClean="0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sl-SI" u="sng" dirty="0" smtClean="0">
                <a:latin typeface="+mj-lt"/>
              </a:rPr>
              <a:t>Poenostavljeni SSL</a:t>
            </a:r>
            <a:r>
              <a:rPr lang="sl-SI" dirty="0" smtClean="0">
                <a:latin typeface="+mj-lt"/>
              </a:rPr>
              <a:t>: hello-&gt;, &lt;-certifikat, kriptiran MS-&gt;</a:t>
            </a:r>
          </a:p>
          <a:p>
            <a:pPr marL="533400" indent="-533400"/>
            <a:r>
              <a:rPr lang="sl-SI" u="sng" dirty="0" smtClean="0">
                <a:latin typeface="+mj-lt"/>
              </a:rPr>
              <a:t>Pravi SSL dejansko izvaja:</a:t>
            </a:r>
            <a:r>
              <a:rPr lang="sl-SI" dirty="0" smtClean="0">
                <a:latin typeface="+mj-lt"/>
              </a:rPr>
              <a:t> avtentikacijo strežnika, izbiro algoritmov, določanje ključev, avtentikacijo klienta (opcijsko)</a:t>
            </a:r>
          </a:p>
          <a:p>
            <a:pPr marL="533400" indent="-533400"/>
            <a:r>
              <a:rPr lang="sl-SI" dirty="0" smtClean="0"/>
              <a:t>Postopek: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827584" y="3901504"/>
          <a:ext cx="7632848" cy="269584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DD501F-CABC-4002-8A29-40C0E04EABC1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 </a:t>
            </a:r>
            <a:r>
              <a:rPr lang="en-US" dirty="0" smtClean="0"/>
              <a:t>SSL: </a:t>
            </a:r>
            <a:r>
              <a:rPr lang="sl-SI" dirty="0" smtClean="0"/>
              <a:t>Rokovanje</a:t>
            </a:r>
            <a:endParaRPr lang="en-US" dirty="0" smtClean="0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05800" cy="4648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Zakaj izmenjava MAC v korakih 5 in 6?</a:t>
            </a:r>
          </a:p>
          <a:p>
            <a:pPr lvl="1"/>
            <a:r>
              <a:rPr lang="sl-SI" dirty="0" smtClean="0"/>
              <a:t>Klient običajno ponudi več algoritmov, nekateri so šibki, drugi močnejši. Napadalec bi lahko izbrisal iz ponudbe močnejše algoritme.</a:t>
            </a:r>
          </a:p>
          <a:p>
            <a:pPr lvl="1"/>
            <a:r>
              <a:rPr lang="sl-SI" dirty="0" smtClean="0"/>
              <a:t>Zadnji dve sporočilo zagotavljata integriteto vseh prenešenih sporočil in preprečita tak napad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sl-SI" dirty="0" smtClean="0"/>
              <a:t>Zakaj uporaba žetonov?</a:t>
            </a:r>
          </a:p>
          <a:p>
            <a:pPr lvl="1">
              <a:lnSpc>
                <a:spcPct val="90000"/>
              </a:lnSpc>
            </a:pPr>
            <a:r>
              <a:rPr lang="sl-SI" dirty="0" smtClean="0"/>
              <a:t>Denimo, da Zelda posluša sporočila med Ano in Branetom ter jih shrani. Naslednji dan pošlje Zelda Bobu popolnoma enaka sporočila, kot jih je prejšnji dan poslala Ana: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sl-SI" dirty="0" smtClean="0"/>
              <a:t>Če ima Brane trgovino, bo mislil, da Ana ponovno naroča artikle,</a:t>
            </a:r>
          </a:p>
          <a:p>
            <a:pPr lvl="2">
              <a:lnSpc>
                <a:spcPct val="90000"/>
              </a:lnSpc>
            </a:pPr>
            <a:r>
              <a:rPr lang="sl-SI" dirty="0" smtClean="0"/>
              <a:t>Brane za vsako komunikacijo uporabi drug žeton, tako Zelda ne bo mogla ponoviti iste komunikacije</a:t>
            </a:r>
            <a:endParaRPr lang="sl-SI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>
            <a:normAutofit/>
          </a:bodyPr>
          <a:lstStyle/>
          <a:p>
            <a:r>
              <a:rPr lang="sl-SI" sz="4400" dirty="0" smtClean="0"/>
              <a:t>SSL: pretvorba v zapise</a:t>
            </a:r>
            <a:endParaRPr lang="en-US" sz="440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57200" y="1435968"/>
            <a:ext cx="7315200" cy="3505200"/>
            <a:chOff x="432" y="1056"/>
            <a:chExt cx="4608" cy="2208"/>
          </a:xfrm>
        </p:grpSpPr>
        <p:sp>
          <p:nvSpPr>
            <p:cNvPr id="98312" name="Rectangle 4"/>
            <p:cNvSpPr>
              <a:spLocks noChangeArrowheads="1"/>
            </p:cNvSpPr>
            <p:nvPr/>
          </p:nvSpPr>
          <p:spPr bwMode="auto">
            <a:xfrm>
              <a:off x="1776" y="1056"/>
              <a:ext cx="2400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dirty="0" smtClean="0"/>
                <a:t>podatki</a:t>
              </a:r>
              <a:endParaRPr lang="en-US" dirty="0"/>
            </a:p>
          </p:txBody>
        </p:sp>
        <p:sp>
          <p:nvSpPr>
            <p:cNvPr id="98313" name="Rectangle 5"/>
            <p:cNvSpPr>
              <a:spLocks noChangeArrowheads="1"/>
            </p:cNvSpPr>
            <p:nvPr/>
          </p:nvSpPr>
          <p:spPr bwMode="auto">
            <a:xfrm>
              <a:off x="9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600" dirty="0" smtClean="0"/>
                <a:t>fragment podatkov</a:t>
              </a:r>
              <a:endParaRPr lang="en-US" sz="1600" dirty="0"/>
            </a:p>
          </p:txBody>
        </p:sp>
        <p:sp>
          <p:nvSpPr>
            <p:cNvPr id="98314" name="Rectangle 6"/>
            <p:cNvSpPr>
              <a:spLocks noChangeArrowheads="1"/>
            </p:cNvSpPr>
            <p:nvPr/>
          </p:nvSpPr>
          <p:spPr bwMode="auto">
            <a:xfrm>
              <a:off x="3312" y="2112"/>
              <a:ext cx="1248" cy="4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600" dirty="0" smtClean="0"/>
                <a:t>fragment podatkov</a:t>
              </a:r>
              <a:endParaRPr lang="en-US" sz="1600" dirty="0"/>
            </a:p>
          </p:txBody>
        </p:sp>
        <p:sp>
          <p:nvSpPr>
            <p:cNvPr id="98315" name="Rectangle 7"/>
            <p:cNvSpPr>
              <a:spLocks noChangeArrowheads="1"/>
            </p:cNvSpPr>
            <p:nvPr/>
          </p:nvSpPr>
          <p:spPr bwMode="auto">
            <a:xfrm>
              <a:off x="21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MAC</a:t>
              </a:r>
            </a:p>
          </p:txBody>
        </p:sp>
        <p:sp>
          <p:nvSpPr>
            <p:cNvPr id="98316" name="Rectangle 8"/>
            <p:cNvSpPr>
              <a:spLocks noChangeArrowheads="1"/>
            </p:cNvSpPr>
            <p:nvPr/>
          </p:nvSpPr>
          <p:spPr bwMode="auto">
            <a:xfrm>
              <a:off x="4560" y="2112"/>
              <a:ext cx="480" cy="43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MAC</a:t>
              </a:r>
            </a:p>
          </p:txBody>
        </p:sp>
        <p:sp>
          <p:nvSpPr>
            <p:cNvPr id="98317" name="Rectangle 9"/>
            <p:cNvSpPr>
              <a:spLocks noChangeArrowheads="1"/>
            </p:cNvSpPr>
            <p:nvPr/>
          </p:nvSpPr>
          <p:spPr bwMode="auto">
            <a:xfrm>
              <a:off x="9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dirty="0" smtClean="0"/>
                <a:t>zakriti podatki</a:t>
              </a:r>
            </a:p>
            <a:p>
              <a:pPr algn="ctr"/>
              <a:r>
                <a:rPr lang="sl-SI" dirty="0" smtClean="0"/>
                <a:t>in MAC</a:t>
              </a:r>
              <a:endParaRPr lang="en-US" dirty="0"/>
            </a:p>
          </p:txBody>
        </p:sp>
        <p:sp>
          <p:nvSpPr>
            <p:cNvPr id="98318" name="Rectangle 10"/>
            <p:cNvSpPr>
              <a:spLocks noChangeArrowheads="1"/>
            </p:cNvSpPr>
            <p:nvPr/>
          </p:nvSpPr>
          <p:spPr bwMode="auto">
            <a:xfrm>
              <a:off x="3312" y="2832"/>
              <a:ext cx="1728" cy="4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dirty="0" smtClean="0"/>
                <a:t>zakriti podatki</a:t>
              </a:r>
            </a:p>
            <a:p>
              <a:pPr algn="ctr"/>
              <a:r>
                <a:rPr lang="sl-SI" dirty="0" smtClean="0"/>
                <a:t>in MAC</a:t>
              </a:r>
              <a:endParaRPr lang="en-US" dirty="0"/>
            </a:p>
          </p:txBody>
        </p:sp>
        <p:sp>
          <p:nvSpPr>
            <p:cNvPr id="98319" name="Rectangle 11"/>
            <p:cNvSpPr>
              <a:spLocks noChangeArrowheads="1"/>
            </p:cNvSpPr>
            <p:nvPr/>
          </p:nvSpPr>
          <p:spPr bwMode="auto">
            <a:xfrm>
              <a:off x="28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600" dirty="0" smtClean="0"/>
                <a:t>glava</a:t>
              </a:r>
            </a:p>
            <a:p>
              <a:pPr algn="ctr"/>
              <a:r>
                <a:rPr lang="sl-SI" sz="1600" dirty="0" smtClean="0"/>
                <a:t>zapisa</a:t>
              </a:r>
              <a:endParaRPr lang="en-US" sz="1600" dirty="0"/>
            </a:p>
          </p:txBody>
        </p:sp>
        <p:sp>
          <p:nvSpPr>
            <p:cNvPr id="98320" name="Rectangle 12"/>
            <p:cNvSpPr>
              <a:spLocks noChangeArrowheads="1"/>
            </p:cNvSpPr>
            <p:nvPr/>
          </p:nvSpPr>
          <p:spPr bwMode="auto">
            <a:xfrm>
              <a:off x="432" y="2832"/>
              <a:ext cx="480" cy="43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600" dirty="0" smtClean="0"/>
                <a:t>glava</a:t>
              </a:r>
            </a:p>
            <a:p>
              <a:pPr algn="ctr"/>
              <a:r>
                <a:rPr lang="sl-SI" sz="1600" dirty="0" smtClean="0"/>
                <a:t>zapisa</a:t>
              </a:r>
              <a:endParaRPr lang="en-US" sz="1600" dirty="0"/>
            </a:p>
          </p:txBody>
        </p:sp>
        <p:sp>
          <p:nvSpPr>
            <p:cNvPr id="98321" name="Line 13"/>
            <p:cNvSpPr>
              <a:spLocks noChangeShapeType="1"/>
            </p:cNvSpPr>
            <p:nvPr/>
          </p:nvSpPr>
          <p:spPr bwMode="auto">
            <a:xfrm>
              <a:off x="9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2" name="Line 14"/>
            <p:cNvSpPr>
              <a:spLocks noChangeShapeType="1"/>
            </p:cNvSpPr>
            <p:nvPr/>
          </p:nvSpPr>
          <p:spPr bwMode="auto">
            <a:xfrm>
              <a:off x="26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3" name="Line 15"/>
            <p:cNvSpPr>
              <a:spLocks noChangeShapeType="1"/>
            </p:cNvSpPr>
            <p:nvPr/>
          </p:nvSpPr>
          <p:spPr bwMode="auto">
            <a:xfrm>
              <a:off x="331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4" name="Line 16"/>
            <p:cNvSpPr>
              <a:spLocks noChangeShapeType="1"/>
            </p:cNvSpPr>
            <p:nvPr/>
          </p:nvSpPr>
          <p:spPr bwMode="auto">
            <a:xfrm>
              <a:off x="504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5" name="Line 17"/>
            <p:cNvSpPr>
              <a:spLocks noChangeShapeType="1"/>
            </p:cNvSpPr>
            <p:nvPr/>
          </p:nvSpPr>
          <p:spPr bwMode="auto">
            <a:xfrm flipH="1">
              <a:off x="912" y="1488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6" name="Line 18"/>
            <p:cNvSpPr>
              <a:spLocks noChangeShapeType="1"/>
            </p:cNvSpPr>
            <p:nvPr/>
          </p:nvSpPr>
          <p:spPr bwMode="auto">
            <a:xfrm flipH="1">
              <a:off x="2160" y="1488"/>
              <a:ext cx="96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7" name="Line 19"/>
            <p:cNvSpPr>
              <a:spLocks noChangeShapeType="1"/>
            </p:cNvSpPr>
            <p:nvPr/>
          </p:nvSpPr>
          <p:spPr bwMode="auto">
            <a:xfrm>
              <a:off x="3120" y="148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98328" name="Line 20"/>
            <p:cNvSpPr>
              <a:spLocks noChangeShapeType="1"/>
            </p:cNvSpPr>
            <p:nvPr/>
          </p:nvSpPr>
          <p:spPr bwMode="auto">
            <a:xfrm>
              <a:off x="4176" y="1488"/>
              <a:ext cx="38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98309" name="Text Box 21"/>
          <p:cNvSpPr txBox="1">
            <a:spLocks noChangeArrowheads="1"/>
          </p:cNvSpPr>
          <p:nvPr/>
        </p:nvSpPr>
        <p:spPr bwMode="auto">
          <a:xfrm>
            <a:off x="611560" y="5180999"/>
            <a:ext cx="750365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sl-SI" sz="2000" dirty="0" smtClean="0"/>
              <a:t>GLAVA ZAPISA</a:t>
            </a:r>
            <a:r>
              <a:rPr lang="en-US" sz="2000" dirty="0" smtClean="0"/>
              <a:t>: </a:t>
            </a:r>
            <a:r>
              <a:rPr lang="sl-SI" sz="2000" dirty="0" smtClean="0"/>
              <a:t>vrsta vsebine (1B); SSL verzija (2B); dolžina (3B)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US" sz="2000" dirty="0" smtClean="0"/>
              <a:t>MAC:</a:t>
            </a:r>
            <a:r>
              <a:rPr lang="sl-SI" sz="2000" dirty="0" smtClean="0"/>
              <a:t> zaporedna_številka;</a:t>
            </a:r>
            <a:r>
              <a:rPr lang="en-US" sz="2000" dirty="0" smtClean="0"/>
              <a:t> MAC </a:t>
            </a:r>
            <a:r>
              <a:rPr lang="sl-SI" sz="2000" dirty="0" smtClean="0"/>
              <a:t>ključ</a:t>
            </a:r>
            <a:r>
              <a:rPr lang="en-US" sz="2000" dirty="0" smtClean="0"/>
              <a:t>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x</a:t>
            </a:r>
            <a:endParaRPr lang="sl-SI" sz="2000" baseline="-25000" dirty="0" smtClean="0"/>
          </a:p>
          <a:p>
            <a:pPr marL="266700" indent="-266700">
              <a:buFont typeface="Arial" pitchFamily="34" charset="0"/>
              <a:buChar char="•"/>
            </a:pPr>
            <a:r>
              <a:rPr lang="sl-SI" sz="2000" dirty="0" smtClean="0"/>
              <a:t>FRAGMENT</a:t>
            </a:r>
            <a:r>
              <a:rPr lang="en-US" sz="2000" dirty="0" smtClean="0"/>
              <a:t>: </a:t>
            </a:r>
            <a:r>
              <a:rPr lang="sl-SI" sz="2000" dirty="0" smtClean="0"/>
              <a:t>vsak je dolg do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14</a:t>
            </a:r>
            <a:r>
              <a:rPr lang="en-US" sz="2000" dirty="0" smtClean="0"/>
              <a:t> bytes (~16 Kbytes)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51311" y="714648"/>
            <a:ext cx="3962400" cy="5954712"/>
            <a:chOff x="1152" y="233"/>
            <a:chExt cx="2496" cy="3751"/>
          </a:xfrm>
        </p:grpSpPr>
        <p:sp>
          <p:nvSpPr>
            <p:cNvPr id="100363" name="Line 3"/>
            <p:cNvSpPr>
              <a:spLocks noChangeShapeType="1"/>
            </p:cNvSpPr>
            <p:nvPr/>
          </p:nvSpPr>
          <p:spPr bwMode="auto">
            <a:xfrm>
              <a:off x="1152" y="384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4" name="Line 4"/>
            <p:cNvSpPr>
              <a:spLocks noChangeShapeType="1"/>
            </p:cNvSpPr>
            <p:nvPr/>
          </p:nvSpPr>
          <p:spPr bwMode="auto">
            <a:xfrm flipH="1">
              <a:off x="1152" y="67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5" name="Line 5"/>
            <p:cNvSpPr>
              <a:spLocks noChangeShapeType="1"/>
            </p:cNvSpPr>
            <p:nvPr/>
          </p:nvSpPr>
          <p:spPr bwMode="auto">
            <a:xfrm flipH="1">
              <a:off x="1152" y="91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6" name="Line 6"/>
            <p:cNvSpPr>
              <a:spLocks noChangeShapeType="1"/>
            </p:cNvSpPr>
            <p:nvPr/>
          </p:nvSpPr>
          <p:spPr bwMode="auto">
            <a:xfrm flipH="1">
              <a:off x="1152" y="1152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7" name="Line 7"/>
            <p:cNvSpPr>
              <a:spLocks noChangeShapeType="1"/>
            </p:cNvSpPr>
            <p:nvPr/>
          </p:nvSpPr>
          <p:spPr bwMode="auto">
            <a:xfrm>
              <a:off x="1152" y="158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8" name="Line 8"/>
            <p:cNvSpPr>
              <a:spLocks noChangeShapeType="1"/>
            </p:cNvSpPr>
            <p:nvPr/>
          </p:nvSpPr>
          <p:spPr bwMode="auto">
            <a:xfrm>
              <a:off x="1152" y="177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69" name="Line 9"/>
            <p:cNvSpPr>
              <a:spLocks noChangeShapeType="1"/>
            </p:cNvSpPr>
            <p:nvPr/>
          </p:nvSpPr>
          <p:spPr bwMode="auto">
            <a:xfrm>
              <a:off x="1152" y="2064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0" name="Line 10"/>
            <p:cNvSpPr>
              <a:spLocks noChangeShapeType="1"/>
            </p:cNvSpPr>
            <p:nvPr/>
          </p:nvSpPr>
          <p:spPr bwMode="auto">
            <a:xfrm flipH="1">
              <a:off x="1152" y="2448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1" name="Line 11"/>
            <p:cNvSpPr>
              <a:spLocks noChangeShapeType="1"/>
            </p:cNvSpPr>
            <p:nvPr/>
          </p:nvSpPr>
          <p:spPr bwMode="auto">
            <a:xfrm flipH="1">
              <a:off x="1152" y="2736"/>
              <a:ext cx="24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2" name="Line 12"/>
            <p:cNvSpPr>
              <a:spLocks noChangeShapeType="1"/>
            </p:cNvSpPr>
            <p:nvPr/>
          </p:nvSpPr>
          <p:spPr bwMode="auto">
            <a:xfrm>
              <a:off x="1152" y="312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3" name="Line 13"/>
            <p:cNvSpPr>
              <a:spLocks noChangeShapeType="1"/>
            </p:cNvSpPr>
            <p:nvPr/>
          </p:nvSpPr>
          <p:spPr bwMode="auto">
            <a:xfrm flipH="1">
              <a:off x="1152" y="3408"/>
              <a:ext cx="24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4" name="Line 14"/>
            <p:cNvSpPr>
              <a:spLocks noChangeShapeType="1"/>
            </p:cNvSpPr>
            <p:nvPr/>
          </p:nvSpPr>
          <p:spPr bwMode="auto">
            <a:xfrm>
              <a:off x="1152" y="3840"/>
              <a:ext cx="24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0375" name="Text Box 15"/>
            <p:cNvSpPr txBox="1">
              <a:spLocks noChangeArrowheads="1"/>
            </p:cNvSpPr>
            <p:nvPr/>
          </p:nvSpPr>
          <p:spPr bwMode="auto">
            <a:xfrm rot="194382">
              <a:off x="1574" y="233"/>
              <a:ext cx="14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ClientHello</a:t>
              </a:r>
            </a:p>
          </p:txBody>
        </p:sp>
        <p:sp>
          <p:nvSpPr>
            <p:cNvPr id="100376" name="Text Box 16"/>
            <p:cNvSpPr txBox="1">
              <a:spLocks noChangeArrowheads="1"/>
            </p:cNvSpPr>
            <p:nvPr/>
          </p:nvSpPr>
          <p:spPr bwMode="auto">
            <a:xfrm rot="-324987">
              <a:off x="1574" y="563"/>
              <a:ext cx="15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ServerHello</a:t>
              </a:r>
            </a:p>
          </p:txBody>
        </p:sp>
        <p:sp>
          <p:nvSpPr>
            <p:cNvPr id="100377" name="Text Box 17"/>
            <p:cNvSpPr txBox="1">
              <a:spLocks noChangeArrowheads="1"/>
            </p:cNvSpPr>
            <p:nvPr/>
          </p:nvSpPr>
          <p:spPr bwMode="auto">
            <a:xfrm rot="-324987">
              <a:off x="1606" y="806"/>
              <a:ext cx="14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Certificate</a:t>
              </a:r>
            </a:p>
          </p:txBody>
        </p:sp>
        <p:sp>
          <p:nvSpPr>
            <p:cNvPr id="100378" name="Text Box 18"/>
            <p:cNvSpPr txBox="1">
              <a:spLocks noChangeArrowheads="1"/>
            </p:cNvSpPr>
            <p:nvPr/>
          </p:nvSpPr>
          <p:spPr bwMode="auto">
            <a:xfrm rot="-324987">
              <a:off x="1574" y="1046"/>
              <a:ext cx="183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ServerHelloDone</a:t>
              </a:r>
            </a:p>
          </p:txBody>
        </p:sp>
        <p:sp>
          <p:nvSpPr>
            <p:cNvPr id="100379" name="Text Box 19"/>
            <p:cNvSpPr txBox="1">
              <a:spLocks noChangeArrowheads="1"/>
            </p:cNvSpPr>
            <p:nvPr/>
          </p:nvSpPr>
          <p:spPr bwMode="auto">
            <a:xfrm rot="226813">
              <a:off x="1606" y="1478"/>
              <a:ext cx="194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ClientKeyExchange</a:t>
              </a:r>
            </a:p>
          </p:txBody>
        </p:sp>
        <p:sp>
          <p:nvSpPr>
            <p:cNvPr id="100380" name="Text Box 20"/>
            <p:cNvSpPr txBox="1">
              <a:spLocks noChangeArrowheads="1"/>
            </p:cNvSpPr>
            <p:nvPr/>
          </p:nvSpPr>
          <p:spPr bwMode="auto">
            <a:xfrm rot="258961">
              <a:off x="1606" y="1656"/>
              <a:ext cx="121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ChangeCipherSpec</a:t>
              </a:r>
            </a:p>
          </p:txBody>
        </p:sp>
        <p:sp>
          <p:nvSpPr>
            <p:cNvPr id="100381" name="Text Box 21"/>
            <p:cNvSpPr txBox="1">
              <a:spLocks noChangeArrowheads="1"/>
            </p:cNvSpPr>
            <p:nvPr/>
          </p:nvSpPr>
          <p:spPr bwMode="auto">
            <a:xfrm rot="226813">
              <a:off x="1606" y="1968"/>
              <a:ext cx="131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Finished</a:t>
              </a:r>
            </a:p>
          </p:txBody>
        </p:sp>
        <p:sp>
          <p:nvSpPr>
            <p:cNvPr id="100382" name="Text Box 22"/>
            <p:cNvSpPr txBox="1">
              <a:spLocks noChangeArrowheads="1"/>
            </p:cNvSpPr>
            <p:nvPr/>
          </p:nvSpPr>
          <p:spPr bwMode="auto">
            <a:xfrm rot="-260887">
              <a:off x="1670" y="2342"/>
              <a:ext cx="121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ChangeCipherSpec</a:t>
              </a:r>
            </a:p>
          </p:txBody>
        </p:sp>
        <p:sp>
          <p:nvSpPr>
            <p:cNvPr id="100383" name="Text Box 23"/>
            <p:cNvSpPr txBox="1">
              <a:spLocks noChangeArrowheads="1"/>
            </p:cNvSpPr>
            <p:nvPr/>
          </p:nvSpPr>
          <p:spPr bwMode="auto">
            <a:xfrm rot="-387815">
              <a:off x="1670" y="2630"/>
              <a:ext cx="131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handshake: Finished</a:t>
              </a:r>
            </a:p>
          </p:txBody>
        </p:sp>
        <p:sp>
          <p:nvSpPr>
            <p:cNvPr id="100384" name="Text Box 24"/>
            <p:cNvSpPr txBox="1">
              <a:spLocks noChangeArrowheads="1"/>
            </p:cNvSpPr>
            <p:nvPr/>
          </p:nvSpPr>
          <p:spPr bwMode="auto">
            <a:xfrm rot="258755">
              <a:off x="1726" y="3014"/>
              <a:ext cx="10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application_data</a:t>
              </a:r>
            </a:p>
          </p:txBody>
        </p:sp>
        <p:sp>
          <p:nvSpPr>
            <p:cNvPr id="100385" name="Text Box 25"/>
            <p:cNvSpPr txBox="1">
              <a:spLocks noChangeArrowheads="1"/>
            </p:cNvSpPr>
            <p:nvPr/>
          </p:nvSpPr>
          <p:spPr bwMode="auto">
            <a:xfrm rot="-295858">
              <a:off x="1790" y="3302"/>
              <a:ext cx="109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application_data</a:t>
              </a:r>
            </a:p>
          </p:txBody>
        </p:sp>
        <p:sp>
          <p:nvSpPr>
            <p:cNvPr id="100386" name="Text Box 26"/>
            <p:cNvSpPr txBox="1">
              <a:spLocks noChangeArrowheads="1"/>
            </p:cNvSpPr>
            <p:nvPr/>
          </p:nvSpPr>
          <p:spPr bwMode="auto">
            <a:xfrm rot="194382">
              <a:off x="1766" y="3734"/>
              <a:ext cx="17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Alert: warning, close_notify</a:t>
              </a:r>
            </a:p>
          </p:txBody>
        </p:sp>
      </p:grpSp>
      <p:sp>
        <p:nvSpPr>
          <p:cNvPr id="100356" name="Rectangle 27"/>
          <p:cNvSpPr>
            <a:spLocks noGrp="1" noChangeArrowheads="1"/>
          </p:cNvSpPr>
          <p:nvPr>
            <p:ph type="title"/>
          </p:nvPr>
        </p:nvSpPr>
        <p:spPr>
          <a:xfrm>
            <a:off x="334963" y="190500"/>
            <a:ext cx="3170237" cy="1143000"/>
          </a:xfrm>
        </p:spPr>
        <p:txBody>
          <a:bodyPr/>
          <a:lstStyle/>
          <a:p>
            <a:r>
              <a:rPr lang="sl-SI" sz="3600" dirty="0" smtClean="0"/>
              <a:t>Primer pravega</a:t>
            </a:r>
            <a:br>
              <a:rPr lang="sl-SI" sz="3600" dirty="0" smtClean="0"/>
            </a:br>
            <a:r>
              <a:rPr lang="sl-SI" sz="3600" dirty="0" smtClean="0"/>
              <a:t>rokovanja</a:t>
            </a:r>
            <a:endParaRPr lang="en-US" sz="3600" dirty="0" smtClean="0"/>
          </a:p>
        </p:txBody>
      </p:sp>
      <p:pic>
        <p:nvPicPr>
          <p:cNvPr id="100358" name="Picture 29" descr="Alic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6758" y="2276872"/>
            <a:ext cx="5270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9" name="Picture 30" descr="Bo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9502" y="2276872"/>
            <a:ext cx="64293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60" name="Line 32"/>
          <p:cNvSpPr>
            <a:spLocks noChangeShapeType="1"/>
          </p:cNvSpPr>
          <p:nvPr/>
        </p:nvSpPr>
        <p:spPr bwMode="auto">
          <a:xfrm flipV="1">
            <a:off x="2552700" y="2743200"/>
            <a:ext cx="1204913" cy="898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00361" name="Text Box 33"/>
          <p:cNvSpPr txBox="1">
            <a:spLocks noChangeArrowheads="1"/>
          </p:cNvSpPr>
          <p:nvPr/>
        </p:nvSpPr>
        <p:spPr bwMode="auto">
          <a:xfrm>
            <a:off x="1547664" y="3690938"/>
            <a:ext cx="15152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Od tu naprej 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je vse zakrito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0362" name="Line 34"/>
          <p:cNvSpPr>
            <a:spLocks noChangeShapeType="1"/>
          </p:cNvSpPr>
          <p:nvPr/>
        </p:nvSpPr>
        <p:spPr bwMode="auto">
          <a:xfrm>
            <a:off x="2699792" y="3717032"/>
            <a:ext cx="915988" cy="1682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SSL: izpeljava ključev</a:t>
            </a:r>
            <a:endParaRPr lang="en-US" dirty="0" smtClean="0"/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sz="2400" dirty="0" smtClean="0"/>
              <a:t>Žetona klienta in strežnika ter PMS se uporabijo v funkciji, ki izračunava psevdo-naključna števila. Dobimo MS </a:t>
            </a:r>
            <a:r>
              <a:rPr lang="sl-SI" sz="2400" i="1" dirty="0" smtClean="0"/>
              <a:t>(master secret).</a:t>
            </a:r>
            <a:endParaRPr lang="en-US" sz="2400" i="1" dirty="0" smtClean="0"/>
          </a:p>
          <a:p>
            <a:pPr>
              <a:lnSpc>
                <a:spcPct val="90000"/>
              </a:lnSpc>
            </a:pPr>
            <a:r>
              <a:rPr lang="sl-SI" sz="2400" dirty="0" smtClean="0"/>
              <a:t>MS in novi žetoni se vstavijo v drugi naključni generator, dobimo BLOK. BLOK se razreže na 6 delov, da se dobi: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MAC k</a:t>
            </a:r>
            <a:r>
              <a:rPr lang="sl-SI" sz="2000" dirty="0" smtClean="0"/>
              <a:t>ljuč klienta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MAC k</a:t>
            </a:r>
            <a:r>
              <a:rPr lang="sl-SI" sz="2000" dirty="0" smtClean="0"/>
              <a:t>ljič srežnika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enkripcijski ključ klienta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enkripcijski ključ strežnika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inicializacijski vektor </a:t>
            </a:r>
            <a:r>
              <a:rPr lang="en-US" sz="2000" dirty="0" smtClean="0"/>
              <a:t>(IV) </a:t>
            </a:r>
            <a:r>
              <a:rPr lang="sl-SI" sz="2000" dirty="0" smtClean="0"/>
              <a:t>klienta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sl-SI" sz="2000" dirty="0" smtClean="0"/>
              <a:t>inicializacijski vektor </a:t>
            </a:r>
            <a:r>
              <a:rPr lang="en-US" sz="2000" dirty="0" smtClean="0"/>
              <a:t>(IV) </a:t>
            </a:r>
            <a:r>
              <a:rPr lang="sl-SI" sz="2000" dirty="0" smtClean="0"/>
              <a:t>strežnika</a:t>
            </a:r>
            <a:endParaRPr lang="en-US" sz="2000" dirty="0" smtClean="0"/>
          </a:p>
        </p:txBody>
      </p:sp>
      <p:sp>
        <p:nvSpPr>
          <p:cNvPr id="5" name="Right Brace 4"/>
          <p:cNvSpPr/>
          <p:nvPr/>
        </p:nvSpPr>
        <p:spPr>
          <a:xfrm>
            <a:off x="3995936" y="3356992"/>
            <a:ext cx="288032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378904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00B050"/>
                </a:solidFill>
                <a:latin typeface="+mj-lt"/>
              </a:rPr>
              <a:t>enako kot pri poenostavljenem SSL!</a:t>
            </a:r>
            <a:endParaRPr lang="sl-SI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788024" y="4725144"/>
            <a:ext cx="216024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4859868"/>
            <a:ext cx="176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C00000"/>
                </a:solidFill>
                <a:latin typeface="+mj-lt"/>
              </a:rPr>
              <a:t>KAJ JE TOLE?</a:t>
            </a:r>
            <a:endParaRPr lang="sl-SI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5807005"/>
            <a:ext cx="802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00B0F0"/>
                </a:solidFill>
                <a:latin typeface="+mj-lt"/>
              </a:rPr>
              <a:t>potrebna sta, kadar uporabljamo simetričen algoritem z bločno kriptografijo (3DES ali AES), ki potrebujeta inicializacijo!</a:t>
            </a:r>
            <a:endParaRPr lang="sl-SI" dirty="0">
              <a:solidFill>
                <a:srgbClr val="00B0F0"/>
              </a:solidFill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5004048" y="537321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32760"/>
            <a:ext cx="7772400" cy="2112264"/>
          </a:xfrm>
        </p:spPr>
        <p:txBody>
          <a:bodyPr/>
          <a:lstStyle/>
          <a:p>
            <a:r>
              <a:rPr lang="sl-SI" dirty="0" smtClean="0"/>
              <a:t>Operativna varnost:</a:t>
            </a:r>
            <a:br>
              <a:rPr lang="sl-SI" dirty="0" smtClean="0"/>
            </a:br>
            <a:r>
              <a:rPr lang="sl-SI" sz="3200" dirty="0" smtClean="0"/>
              <a:t>požarni zidovi in sistemi za zaznavanje vdorov</a:t>
            </a:r>
            <a:br>
              <a:rPr lang="sl-SI" sz="3200" dirty="0" smtClean="0"/>
            </a:br>
            <a:endParaRPr lang="sl-SI" dirty="0"/>
          </a:p>
        </p:txBody>
      </p:sp>
      <p:pic>
        <p:nvPicPr>
          <p:cNvPr id="349186" name="Picture 2" descr="http://securehostingdirectory.com/images/firewall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429000"/>
            <a:ext cx="2582813" cy="2582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Varnost v omrežju</a:t>
            </a:r>
            <a:endParaRPr lang="sl-SI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Administrator omrežja lahko uporabnike deli na:</a:t>
            </a:r>
          </a:p>
          <a:p>
            <a:pPr lvl="1"/>
            <a:r>
              <a:rPr lang="sl-SI" dirty="0" smtClean="0"/>
              <a:t>good guys: uporabniki, ki legitimno uporabljajo vire omrežja, pripadajo organizaciji,</a:t>
            </a:r>
          </a:p>
          <a:p>
            <a:pPr lvl="1"/>
            <a:r>
              <a:rPr lang="sl-SI" dirty="0" smtClean="0"/>
              <a:t>bad guys: vsi ostali, njihove dostope moramo skrbno nadzorovati</a:t>
            </a:r>
          </a:p>
          <a:p>
            <a:r>
              <a:rPr lang="sl-SI" dirty="0" smtClean="0"/>
              <a:t>Omrežje ima običajno eno samo točko vstopa, kontroliramo dostope v njej:</a:t>
            </a:r>
          </a:p>
          <a:p>
            <a:pPr lvl="1"/>
            <a:r>
              <a:rPr lang="sl-SI" dirty="0" smtClean="0"/>
              <a:t>požarni zid (firewall)</a:t>
            </a:r>
          </a:p>
          <a:p>
            <a:pPr lvl="1"/>
            <a:r>
              <a:rPr lang="sl-SI" dirty="0" smtClean="0"/>
              <a:t>sistem za zaznavanje vdorov</a:t>
            </a:r>
            <a:br>
              <a:rPr lang="sl-SI" dirty="0" smtClean="0"/>
            </a:br>
            <a:r>
              <a:rPr lang="sl-SI" dirty="0" smtClean="0"/>
              <a:t>(</a:t>
            </a:r>
            <a:r>
              <a:rPr lang="sl-SI" i="1" dirty="0" smtClean="0"/>
              <a:t>IDS, intrusion detection system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sistem za preprečevanje vdorov</a:t>
            </a:r>
            <a:br>
              <a:rPr lang="sl-SI" dirty="0" smtClean="0"/>
            </a:br>
            <a:r>
              <a:rPr lang="sl-SI" dirty="0" smtClean="0"/>
              <a:t>(</a:t>
            </a:r>
            <a:r>
              <a:rPr lang="sl-SI" i="1" dirty="0" smtClean="0"/>
              <a:t>IPS, intrusion prevention system</a:t>
            </a:r>
            <a:r>
              <a:rPr lang="sl-SI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39</a:t>
            </a:fld>
            <a:endParaRPr lang="sl-SI"/>
          </a:p>
        </p:txBody>
      </p:sp>
      <p:pic>
        <p:nvPicPr>
          <p:cNvPr id="352258" name="Picture 2" descr="http://meta-dad.com/wp-content/themes/images/wooden_castle53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3813136"/>
            <a:ext cx="3628281" cy="268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3"/>
          <p:cNvSpPr>
            <a:spLocks noChangeShapeType="1"/>
          </p:cNvSpPr>
          <p:nvPr/>
        </p:nvSpPr>
        <p:spPr bwMode="auto">
          <a:xfrm>
            <a:off x="3989190" y="2026122"/>
            <a:ext cx="3789363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377752" y="4185122"/>
            <a:ext cx="569913" cy="285750"/>
            <a:chOff x="533" y="321"/>
            <a:chExt cx="359" cy="18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121" name="Oval 6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22" name="Line 7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23" name="Line 8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24" name="Rectangle 9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1125" name="Oval 10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131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32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33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12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29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30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1120" name="Line 19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4806752" y="4261322"/>
            <a:ext cx="569913" cy="285750"/>
            <a:chOff x="533" y="321"/>
            <a:chExt cx="359" cy="180"/>
          </a:xfrm>
        </p:grpSpPr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106" name="Oval 22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07" name="Line 23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08" name="Line 24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09" name="Rectangle 25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1110" name="Oval 26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9" name="Group 27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116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7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8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10" name="Group 31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113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4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5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1105" name="Line 35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1036" name="Line 36"/>
          <p:cNvSpPr>
            <a:spLocks noChangeShapeType="1"/>
          </p:cNvSpPr>
          <p:nvPr/>
        </p:nvSpPr>
        <p:spPr bwMode="auto">
          <a:xfrm flipH="1">
            <a:off x="1682552" y="2026122"/>
            <a:ext cx="434975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37" name="Line 37"/>
          <p:cNvSpPr>
            <a:spLocks noChangeShapeType="1"/>
          </p:cNvSpPr>
          <p:nvPr/>
        </p:nvSpPr>
        <p:spPr bwMode="auto">
          <a:xfrm>
            <a:off x="3892352" y="2280122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39" name="Line 48"/>
          <p:cNvSpPr>
            <a:spLocks noChangeShapeType="1"/>
          </p:cNvSpPr>
          <p:nvPr/>
        </p:nvSpPr>
        <p:spPr bwMode="auto">
          <a:xfrm flipV="1">
            <a:off x="844352" y="4451822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40" name="Line 49"/>
          <p:cNvSpPr>
            <a:spLocks noChangeShapeType="1"/>
          </p:cNvSpPr>
          <p:nvPr/>
        </p:nvSpPr>
        <p:spPr bwMode="auto">
          <a:xfrm flipH="1" flipV="1">
            <a:off x="1682552" y="4413722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41" name="Line 51"/>
          <p:cNvSpPr>
            <a:spLocks noChangeShapeType="1"/>
          </p:cNvSpPr>
          <p:nvPr/>
        </p:nvSpPr>
        <p:spPr bwMode="auto">
          <a:xfrm>
            <a:off x="1911152" y="4413722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5187752" y="5632922"/>
            <a:ext cx="457200" cy="636588"/>
            <a:chOff x="4180" y="783"/>
            <a:chExt cx="150" cy="307"/>
          </a:xfrm>
        </p:grpSpPr>
        <p:sp>
          <p:nvSpPr>
            <p:cNvPr id="1088" name="AutoShape 5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89" name="Rectangle 5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0" name="Rectangle 5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1" name="AutoShape 5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2" name="Line 5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3" name="Line 5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4" name="Rectangle 5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5" name="Rectangle 6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aphicFrame>
        <p:nvGraphicFramePr>
          <p:cNvPr id="1028" name="Object 61"/>
          <p:cNvGraphicFramePr>
            <a:graphicFrameLocks noChangeAspect="1"/>
          </p:cNvGraphicFramePr>
          <p:nvPr/>
        </p:nvGraphicFramePr>
        <p:xfrm>
          <a:off x="6330752" y="5785322"/>
          <a:ext cx="611188" cy="520700"/>
        </p:xfrm>
        <a:graphic>
          <a:graphicData uri="http://schemas.openxmlformats.org/presentationml/2006/ole">
            <p:oleObj spid="_x0000_s289796" name="Clip" r:id="rId3" imgW="1305000" imgH="1085760" progId="">
              <p:embed/>
            </p:oleObj>
          </a:graphicData>
        </a:graphic>
      </p:graphicFrame>
      <p:sp>
        <p:nvSpPr>
          <p:cNvPr id="1043" name="Line 62"/>
          <p:cNvSpPr>
            <a:spLocks noChangeShapeType="1"/>
          </p:cNvSpPr>
          <p:nvPr/>
        </p:nvSpPr>
        <p:spPr bwMode="auto">
          <a:xfrm>
            <a:off x="4959152" y="4489922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44" name="Line 63"/>
          <p:cNvSpPr>
            <a:spLocks noChangeShapeType="1"/>
          </p:cNvSpPr>
          <p:nvPr/>
        </p:nvSpPr>
        <p:spPr bwMode="auto">
          <a:xfrm>
            <a:off x="5263952" y="4413722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3" name="Group 64"/>
          <p:cNvGrpSpPr>
            <a:grpSpLocks/>
          </p:cNvGrpSpPr>
          <p:nvPr/>
        </p:nvGrpSpPr>
        <p:grpSpPr bwMode="auto">
          <a:xfrm>
            <a:off x="5187752" y="1594322"/>
            <a:ext cx="1828800" cy="304800"/>
            <a:chOff x="3792" y="1056"/>
            <a:chExt cx="1152" cy="192"/>
          </a:xfrm>
        </p:grpSpPr>
        <p:sp>
          <p:nvSpPr>
            <p:cNvPr id="1085" name="Rectangle 65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Arial" charset="0"/>
                </a:rPr>
                <a:t>IP</a:t>
              </a: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6" name="Rectangle 66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err="1" smtClean="0">
                  <a:latin typeface="Arial" charset="0"/>
                </a:rPr>
                <a:t>IPsec</a:t>
              </a:r>
              <a:endParaRPr lang="en-US" sz="1000" dirty="0" smtClean="0">
                <a:latin typeface="Arial" charset="0"/>
              </a:endParaRP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7" name="Rectangle 67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VAROVANI</a:t>
              </a:r>
            </a:p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podatki</a:t>
              </a:r>
              <a:endParaRPr lang="en-US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grpSp>
        <p:nvGrpSpPr>
          <p:cNvPr id="14" name="Group 68"/>
          <p:cNvGrpSpPr>
            <a:grpSpLocks/>
          </p:cNvGrpSpPr>
          <p:nvPr/>
        </p:nvGrpSpPr>
        <p:grpSpPr bwMode="auto">
          <a:xfrm rot="16939761">
            <a:off x="691952" y="2889721"/>
            <a:ext cx="1828800" cy="304800"/>
            <a:chOff x="3792" y="1056"/>
            <a:chExt cx="1152" cy="192"/>
          </a:xfrm>
        </p:grpSpPr>
        <p:sp>
          <p:nvSpPr>
            <p:cNvPr id="1082" name="Rectangle 69"/>
            <p:cNvSpPr>
              <a:spLocks noChangeArrowheads="1"/>
            </p:cNvSpPr>
            <p:nvPr/>
          </p:nvSpPr>
          <p:spPr bwMode="auto">
            <a:xfrm rot="8622">
              <a:off x="3792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3" name="Rectangle 70"/>
            <p:cNvSpPr>
              <a:spLocks noChangeArrowheads="1"/>
            </p:cNvSpPr>
            <p:nvPr/>
          </p:nvSpPr>
          <p:spPr bwMode="auto">
            <a:xfrm rot="8622">
              <a:off x="4128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 err="1">
                  <a:latin typeface="Arial" charset="0"/>
                </a:rPr>
                <a:t>IPsec</a:t>
              </a:r>
              <a:endParaRPr lang="en-US" sz="1000" dirty="0">
                <a:latin typeface="Arial" charset="0"/>
              </a:endParaRPr>
            </a:p>
            <a:p>
              <a:pPr algn="ctr" eaLnBrk="1" hangingPunct="1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4" name="Rectangle 71"/>
            <p:cNvSpPr>
              <a:spLocks noChangeArrowheads="1"/>
            </p:cNvSpPr>
            <p:nvPr/>
          </p:nvSpPr>
          <p:spPr bwMode="auto">
            <a:xfrm rot="8622">
              <a:off x="4464" y="1056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VAROVANI</a:t>
              </a:r>
            </a:p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podatki</a:t>
              </a:r>
              <a:endParaRPr lang="en-US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grpSp>
        <p:nvGrpSpPr>
          <p:cNvPr id="15" name="Group 72"/>
          <p:cNvGrpSpPr>
            <a:grpSpLocks/>
          </p:cNvGrpSpPr>
          <p:nvPr/>
        </p:nvGrpSpPr>
        <p:grpSpPr bwMode="auto">
          <a:xfrm rot="3579777">
            <a:off x="3816152" y="3042121"/>
            <a:ext cx="1828800" cy="304800"/>
            <a:chOff x="3792" y="1056"/>
            <a:chExt cx="1152" cy="192"/>
          </a:xfrm>
        </p:grpSpPr>
        <p:sp>
          <p:nvSpPr>
            <p:cNvPr id="1079" name="Rectangle 73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Arial" charset="0"/>
                </a:rPr>
                <a:t>IP</a:t>
              </a: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0" name="Rectangle 74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err="1" smtClean="0">
                  <a:latin typeface="Arial" charset="0"/>
                </a:rPr>
                <a:t>IPsec</a:t>
              </a:r>
              <a:endParaRPr lang="en-US" sz="1000" dirty="0" smtClean="0">
                <a:latin typeface="Arial" charset="0"/>
              </a:endParaRP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1" name="Rectangle 75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VAROVANI</a:t>
              </a:r>
            </a:p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podatki</a:t>
              </a:r>
              <a:endParaRPr lang="en-US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grpSp>
        <p:nvGrpSpPr>
          <p:cNvPr id="16" name="Group 76"/>
          <p:cNvGrpSpPr>
            <a:grpSpLocks/>
          </p:cNvGrpSpPr>
          <p:nvPr/>
        </p:nvGrpSpPr>
        <p:grpSpPr bwMode="auto">
          <a:xfrm rot="17587251">
            <a:off x="272852" y="4832821"/>
            <a:ext cx="1295400" cy="304800"/>
            <a:chOff x="4320" y="1728"/>
            <a:chExt cx="816" cy="192"/>
          </a:xfrm>
        </p:grpSpPr>
        <p:sp>
          <p:nvSpPr>
            <p:cNvPr id="1077" name="Rectangle 77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78" name="Rectangle 78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sl-SI" sz="1000" dirty="0" smtClean="0">
                  <a:latin typeface="Arial" charset="0"/>
                </a:rPr>
                <a:t>podatki</a:t>
              </a:r>
              <a:endParaRPr lang="en-US" sz="1000" dirty="0">
                <a:latin typeface="Arial" charset="0"/>
              </a:endParaRPr>
            </a:p>
          </p:txBody>
        </p:sp>
      </p:grpSp>
      <p:grpSp>
        <p:nvGrpSpPr>
          <p:cNvPr id="17" name="Group 79"/>
          <p:cNvGrpSpPr>
            <a:grpSpLocks/>
          </p:cNvGrpSpPr>
          <p:nvPr/>
        </p:nvGrpSpPr>
        <p:grpSpPr bwMode="auto">
          <a:xfrm rot="3125522">
            <a:off x="5530652" y="4909021"/>
            <a:ext cx="1295400" cy="304800"/>
            <a:chOff x="4320" y="1728"/>
            <a:chExt cx="816" cy="192"/>
          </a:xfrm>
        </p:grpSpPr>
        <p:sp>
          <p:nvSpPr>
            <p:cNvPr id="1075" name="Rectangle 80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Arial" charset="0"/>
                </a:rPr>
                <a:t>IP</a:t>
              </a: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76" name="Rectangle 81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dirty="0" smtClean="0">
                  <a:latin typeface="Arial" charset="0"/>
                </a:rPr>
                <a:t>podatki</a:t>
              </a:r>
              <a:endParaRPr lang="en-US" sz="1000" dirty="0">
                <a:latin typeface="Arial" charset="0"/>
              </a:endParaRPr>
            </a:p>
          </p:txBody>
        </p:sp>
      </p:grpSp>
      <p:sp>
        <p:nvSpPr>
          <p:cNvPr id="1050" name="Text Box 82"/>
          <p:cNvSpPr txBox="1">
            <a:spLocks noChangeArrowheads="1"/>
          </p:cNvSpPr>
          <p:nvPr/>
        </p:nvSpPr>
        <p:spPr bwMode="auto">
          <a:xfrm>
            <a:off x="965002" y="6317134"/>
            <a:ext cx="1606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/>
              <a:t>glavna pisarna</a:t>
            </a:r>
            <a:endParaRPr lang="en-US" sz="1800" dirty="0"/>
          </a:p>
        </p:txBody>
      </p:sp>
      <p:sp>
        <p:nvSpPr>
          <p:cNvPr id="1051" name="Text Box 83"/>
          <p:cNvSpPr txBox="1">
            <a:spLocks noChangeArrowheads="1"/>
          </p:cNvSpPr>
          <p:nvPr/>
        </p:nvSpPr>
        <p:spPr bwMode="auto">
          <a:xfrm>
            <a:off x="5095677" y="6359997"/>
            <a:ext cx="131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/>
              <a:t>podružnica</a:t>
            </a:r>
            <a:endParaRPr lang="en-US" sz="1800" dirty="0"/>
          </a:p>
        </p:txBody>
      </p:sp>
      <p:sp>
        <p:nvSpPr>
          <p:cNvPr id="1052" name="Text Box 84"/>
          <p:cNvSpPr txBox="1">
            <a:spLocks noChangeArrowheads="1"/>
          </p:cNvSpPr>
          <p:nvPr/>
        </p:nvSpPr>
        <p:spPr bwMode="auto">
          <a:xfrm>
            <a:off x="7321352" y="2432522"/>
            <a:ext cx="1216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sl-SI" sz="1800" dirty="0" smtClean="0"/>
              <a:t>delavec na</a:t>
            </a:r>
          </a:p>
          <a:p>
            <a:pPr algn="ctr" eaLnBrk="1" hangingPunct="1"/>
            <a:r>
              <a:rPr lang="sl-SI" sz="1800" dirty="0" smtClean="0"/>
              <a:t>terenu</a:t>
            </a:r>
            <a:endParaRPr lang="en-US" sz="1800" dirty="0"/>
          </a:p>
        </p:txBody>
      </p:sp>
      <p:grpSp>
        <p:nvGrpSpPr>
          <p:cNvPr id="18" name="Group 85"/>
          <p:cNvGrpSpPr>
            <a:grpSpLocks noChangeAspect="1"/>
          </p:cNvGrpSpPr>
          <p:nvPr/>
        </p:nvGrpSpPr>
        <p:grpSpPr bwMode="auto">
          <a:xfrm>
            <a:off x="7549952" y="1822922"/>
            <a:ext cx="601663" cy="561975"/>
            <a:chOff x="4770" y="1854"/>
            <a:chExt cx="379" cy="354"/>
          </a:xfrm>
        </p:grpSpPr>
        <p:sp>
          <p:nvSpPr>
            <p:cNvPr id="1058" name="AutoShape 86"/>
            <p:cNvSpPr>
              <a:spLocks noChangeAspect="1" noChangeArrowheads="1" noTextEdit="1"/>
            </p:cNvSpPr>
            <p:nvPr/>
          </p:nvSpPr>
          <p:spPr bwMode="auto">
            <a:xfrm>
              <a:off x="4770" y="1854"/>
              <a:ext cx="379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9" name="Freeform 87"/>
            <p:cNvSpPr>
              <a:spLocks/>
            </p:cNvSpPr>
            <p:nvPr/>
          </p:nvSpPr>
          <p:spPr bwMode="auto">
            <a:xfrm>
              <a:off x="4773" y="1855"/>
              <a:ext cx="376" cy="353"/>
            </a:xfrm>
            <a:custGeom>
              <a:avLst/>
              <a:gdLst>
                <a:gd name="T0" fmla="*/ 1 w 1878"/>
                <a:gd name="T1" fmla="*/ 0 h 1766"/>
                <a:gd name="T2" fmla="*/ 1 w 1878"/>
                <a:gd name="T3" fmla="*/ 0 h 1766"/>
                <a:gd name="T4" fmla="*/ 1 w 1878"/>
                <a:gd name="T5" fmla="*/ 0 h 1766"/>
                <a:gd name="T6" fmla="*/ 1 w 1878"/>
                <a:gd name="T7" fmla="*/ 0 h 1766"/>
                <a:gd name="T8" fmla="*/ 1 w 1878"/>
                <a:gd name="T9" fmla="*/ 0 h 1766"/>
                <a:gd name="T10" fmla="*/ 1 w 1878"/>
                <a:gd name="T11" fmla="*/ 0 h 1766"/>
                <a:gd name="T12" fmla="*/ 1 w 1878"/>
                <a:gd name="T13" fmla="*/ 0 h 1766"/>
                <a:gd name="T14" fmla="*/ 2 w 1878"/>
                <a:gd name="T15" fmla="*/ 0 h 1766"/>
                <a:gd name="T16" fmla="*/ 2 w 1878"/>
                <a:gd name="T17" fmla="*/ 0 h 1766"/>
                <a:gd name="T18" fmla="*/ 2 w 1878"/>
                <a:gd name="T19" fmla="*/ 0 h 1766"/>
                <a:gd name="T20" fmla="*/ 2 w 1878"/>
                <a:gd name="T21" fmla="*/ 0 h 1766"/>
                <a:gd name="T22" fmla="*/ 2 w 1878"/>
                <a:gd name="T23" fmla="*/ 0 h 1766"/>
                <a:gd name="T24" fmla="*/ 2 w 1878"/>
                <a:gd name="T25" fmla="*/ 0 h 1766"/>
                <a:gd name="T26" fmla="*/ 3 w 1878"/>
                <a:gd name="T27" fmla="*/ 0 h 1766"/>
                <a:gd name="T28" fmla="*/ 3 w 1878"/>
                <a:gd name="T29" fmla="*/ 0 h 1766"/>
                <a:gd name="T30" fmla="*/ 3 w 1878"/>
                <a:gd name="T31" fmla="*/ 0 h 1766"/>
                <a:gd name="T32" fmla="*/ 3 w 1878"/>
                <a:gd name="T33" fmla="*/ 2 h 1766"/>
                <a:gd name="T34" fmla="*/ 3 w 1878"/>
                <a:gd name="T35" fmla="*/ 2 h 1766"/>
                <a:gd name="T36" fmla="*/ 3 w 1878"/>
                <a:gd name="T37" fmla="*/ 2 h 1766"/>
                <a:gd name="T38" fmla="*/ 3 w 1878"/>
                <a:gd name="T39" fmla="*/ 2 h 1766"/>
                <a:gd name="T40" fmla="*/ 3 w 1878"/>
                <a:gd name="T41" fmla="*/ 2 h 1766"/>
                <a:gd name="T42" fmla="*/ 2 w 1878"/>
                <a:gd name="T43" fmla="*/ 3 h 1766"/>
                <a:gd name="T44" fmla="*/ 2 w 1878"/>
                <a:gd name="T45" fmla="*/ 3 h 1766"/>
                <a:gd name="T46" fmla="*/ 2 w 1878"/>
                <a:gd name="T47" fmla="*/ 3 h 1766"/>
                <a:gd name="T48" fmla="*/ 2 w 1878"/>
                <a:gd name="T49" fmla="*/ 3 h 1766"/>
                <a:gd name="T50" fmla="*/ 2 w 1878"/>
                <a:gd name="T51" fmla="*/ 3 h 1766"/>
                <a:gd name="T52" fmla="*/ 2 w 1878"/>
                <a:gd name="T53" fmla="*/ 3 h 1766"/>
                <a:gd name="T54" fmla="*/ 2 w 1878"/>
                <a:gd name="T55" fmla="*/ 3 h 1766"/>
                <a:gd name="T56" fmla="*/ 2 w 1878"/>
                <a:gd name="T57" fmla="*/ 3 h 1766"/>
                <a:gd name="T58" fmla="*/ 1 w 1878"/>
                <a:gd name="T59" fmla="*/ 3 h 1766"/>
                <a:gd name="T60" fmla="*/ 1 w 1878"/>
                <a:gd name="T61" fmla="*/ 3 h 1766"/>
                <a:gd name="T62" fmla="*/ 1 w 1878"/>
                <a:gd name="T63" fmla="*/ 3 h 1766"/>
                <a:gd name="T64" fmla="*/ 1 w 1878"/>
                <a:gd name="T65" fmla="*/ 3 h 1766"/>
                <a:gd name="T66" fmla="*/ 1 w 1878"/>
                <a:gd name="T67" fmla="*/ 3 h 1766"/>
                <a:gd name="T68" fmla="*/ 1 w 1878"/>
                <a:gd name="T69" fmla="*/ 2 h 1766"/>
                <a:gd name="T70" fmla="*/ 0 w 1878"/>
                <a:gd name="T71" fmla="*/ 2 h 1766"/>
                <a:gd name="T72" fmla="*/ 0 w 1878"/>
                <a:gd name="T73" fmla="*/ 2 h 1766"/>
                <a:gd name="T74" fmla="*/ 0 w 1878"/>
                <a:gd name="T75" fmla="*/ 2 h 1766"/>
                <a:gd name="T76" fmla="*/ 0 w 1878"/>
                <a:gd name="T77" fmla="*/ 2 h 1766"/>
                <a:gd name="T78" fmla="*/ 0 w 1878"/>
                <a:gd name="T79" fmla="*/ 2 h 1766"/>
                <a:gd name="T80" fmla="*/ 0 w 1878"/>
                <a:gd name="T81" fmla="*/ 2 h 1766"/>
                <a:gd name="T82" fmla="*/ 0 w 1878"/>
                <a:gd name="T83" fmla="*/ 2 h 1766"/>
                <a:gd name="T84" fmla="*/ 1 w 1878"/>
                <a:gd name="T85" fmla="*/ 1 h 1766"/>
                <a:gd name="T86" fmla="*/ 1 w 1878"/>
                <a:gd name="T87" fmla="*/ 1 h 1766"/>
                <a:gd name="T88" fmla="*/ 1 w 1878"/>
                <a:gd name="T89" fmla="*/ 1 h 1766"/>
                <a:gd name="T90" fmla="*/ 1 w 1878"/>
                <a:gd name="T91" fmla="*/ 1 h 1766"/>
                <a:gd name="T92" fmla="*/ 1 w 1878"/>
                <a:gd name="T93" fmla="*/ 1 h 176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8"/>
                <a:gd name="T142" fmla="*/ 0 h 1766"/>
                <a:gd name="T143" fmla="*/ 1878 w 1878"/>
                <a:gd name="T144" fmla="*/ 1766 h 176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8" h="1766">
                  <a:moveTo>
                    <a:pt x="645" y="0"/>
                  </a:moveTo>
                  <a:lnTo>
                    <a:pt x="647" y="0"/>
                  </a:lnTo>
                  <a:lnTo>
                    <a:pt x="653" y="0"/>
                  </a:lnTo>
                  <a:lnTo>
                    <a:pt x="663" y="0"/>
                  </a:lnTo>
                  <a:lnTo>
                    <a:pt x="676" y="0"/>
                  </a:lnTo>
                  <a:lnTo>
                    <a:pt x="693" y="1"/>
                  </a:lnTo>
                  <a:lnTo>
                    <a:pt x="713" y="1"/>
                  </a:lnTo>
                  <a:lnTo>
                    <a:pt x="736" y="2"/>
                  </a:lnTo>
                  <a:lnTo>
                    <a:pt x="762" y="3"/>
                  </a:lnTo>
                  <a:lnTo>
                    <a:pt x="792" y="5"/>
                  </a:lnTo>
                  <a:lnTo>
                    <a:pt x="824" y="7"/>
                  </a:lnTo>
                  <a:lnTo>
                    <a:pt x="857" y="9"/>
                  </a:lnTo>
                  <a:lnTo>
                    <a:pt x="894" y="12"/>
                  </a:lnTo>
                  <a:lnTo>
                    <a:pt x="933" y="15"/>
                  </a:lnTo>
                  <a:lnTo>
                    <a:pt x="973" y="19"/>
                  </a:lnTo>
                  <a:lnTo>
                    <a:pt x="1016" y="24"/>
                  </a:lnTo>
                  <a:lnTo>
                    <a:pt x="1061" y="29"/>
                  </a:lnTo>
                  <a:lnTo>
                    <a:pt x="1107" y="35"/>
                  </a:lnTo>
                  <a:lnTo>
                    <a:pt x="1154" y="42"/>
                  </a:lnTo>
                  <a:lnTo>
                    <a:pt x="1203" y="50"/>
                  </a:lnTo>
                  <a:lnTo>
                    <a:pt x="1252" y="58"/>
                  </a:lnTo>
                  <a:lnTo>
                    <a:pt x="1303" y="67"/>
                  </a:lnTo>
                  <a:lnTo>
                    <a:pt x="1354" y="79"/>
                  </a:lnTo>
                  <a:lnTo>
                    <a:pt x="1406" y="90"/>
                  </a:lnTo>
                  <a:lnTo>
                    <a:pt x="1459" y="103"/>
                  </a:lnTo>
                  <a:lnTo>
                    <a:pt x="1512" y="116"/>
                  </a:lnTo>
                  <a:lnTo>
                    <a:pt x="1565" y="131"/>
                  </a:lnTo>
                  <a:lnTo>
                    <a:pt x="1618" y="147"/>
                  </a:lnTo>
                  <a:lnTo>
                    <a:pt x="1671" y="164"/>
                  </a:lnTo>
                  <a:lnTo>
                    <a:pt x="1724" y="182"/>
                  </a:lnTo>
                  <a:lnTo>
                    <a:pt x="1776" y="202"/>
                  </a:lnTo>
                  <a:lnTo>
                    <a:pt x="1827" y="223"/>
                  </a:lnTo>
                  <a:lnTo>
                    <a:pt x="1878" y="247"/>
                  </a:lnTo>
                  <a:lnTo>
                    <a:pt x="1714" y="1057"/>
                  </a:lnTo>
                  <a:lnTo>
                    <a:pt x="1718" y="1058"/>
                  </a:lnTo>
                  <a:lnTo>
                    <a:pt x="1727" y="1063"/>
                  </a:lnTo>
                  <a:lnTo>
                    <a:pt x="1740" y="1072"/>
                  </a:lnTo>
                  <a:lnTo>
                    <a:pt x="1753" y="1088"/>
                  </a:lnTo>
                  <a:lnTo>
                    <a:pt x="1763" y="1112"/>
                  </a:lnTo>
                  <a:lnTo>
                    <a:pt x="1766" y="1144"/>
                  </a:lnTo>
                  <a:lnTo>
                    <a:pt x="1762" y="1188"/>
                  </a:lnTo>
                  <a:lnTo>
                    <a:pt x="1746" y="1244"/>
                  </a:lnTo>
                  <a:lnTo>
                    <a:pt x="1459" y="1637"/>
                  </a:lnTo>
                  <a:lnTo>
                    <a:pt x="1420" y="1637"/>
                  </a:lnTo>
                  <a:lnTo>
                    <a:pt x="1313" y="1766"/>
                  </a:lnTo>
                  <a:lnTo>
                    <a:pt x="1311" y="1766"/>
                  </a:lnTo>
                  <a:lnTo>
                    <a:pt x="1303" y="1765"/>
                  </a:lnTo>
                  <a:lnTo>
                    <a:pt x="1293" y="1764"/>
                  </a:lnTo>
                  <a:lnTo>
                    <a:pt x="1279" y="1762"/>
                  </a:lnTo>
                  <a:lnTo>
                    <a:pt x="1260" y="1760"/>
                  </a:lnTo>
                  <a:lnTo>
                    <a:pt x="1238" y="1757"/>
                  </a:lnTo>
                  <a:lnTo>
                    <a:pt x="1213" y="1754"/>
                  </a:lnTo>
                  <a:lnTo>
                    <a:pt x="1184" y="1750"/>
                  </a:lnTo>
                  <a:lnTo>
                    <a:pt x="1153" y="1745"/>
                  </a:lnTo>
                  <a:lnTo>
                    <a:pt x="1118" y="1740"/>
                  </a:lnTo>
                  <a:lnTo>
                    <a:pt x="1081" y="1734"/>
                  </a:lnTo>
                  <a:lnTo>
                    <a:pt x="1042" y="1727"/>
                  </a:lnTo>
                  <a:lnTo>
                    <a:pt x="1000" y="1720"/>
                  </a:lnTo>
                  <a:lnTo>
                    <a:pt x="956" y="1712"/>
                  </a:lnTo>
                  <a:lnTo>
                    <a:pt x="910" y="1702"/>
                  </a:lnTo>
                  <a:lnTo>
                    <a:pt x="862" y="1692"/>
                  </a:lnTo>
                  <a:lnTo>
                    <a:pt x="813" y="1681"/>
                  </a:lnTo>
                  <a:lnTo>
                    <a:pt x="762" y="1669"/>
                  </a:lnTo>
                  <a:lnTo>
                    <a:pt x="710" y="1656"/>
                  </a:lnTo>
                  <a:lnTo>
                    <a:pt x="658" y="1643"/>
                  </a:lnTo>
                  <a:lnTo>
                    <a:pt x="604" y="1628"/>
                  </a:lnTo>
                  <a:lnTo>
                    <a:pt x="550" y="1612"/>
                  </a:lnTo>
                  <a:lnTo>
                    <a:pt x="496" y="1595"/>
                  </a:lnTo>
                  <a:lnTo>
                    <a:pt x="441" y="1578"/>
                  </a:lnTo>
                  <a:lnTo>
                    <a:pt x="386" y="1559"/>
                  </a:lnTo>
                  <a:lnTo>
                    <a:pt x="331" y="1539"/>
                  </a:lnTo>
                  <a:lnTo>
                    <a:pt x="277" y="1517"/>
                  </a:lnTo>
                  <a:lnTo>
                    <a:pt x="223" y="1494"/>
                  </a:lnTo>
                  <a:lnTo>
                    <a:pt x="170" y="1470"/>
                  </a:lnTo>
                  <a:lnTo>
                    <a:pt x="117" y="1446"/>
                  </a:lnTo>
                  <a:lnTo>
                    <a:pt x="67" y="1419"/>
                  </a:lnTo>
                  <a:lnTo>
                    <a:pt x="17" y="1392"/>
                  </a:lnTo>
                  <a:lnTo>
                    <a:pt x="16" y="1387"/>
                  </a:lnTo>
                  <a:lnTo>
                    <a:pt x="12" y="1373"/>
                  </a:lnTo>
                  <a:lnTo>
                    <a:pt x="7" y="1351"/>
                  </a:lnTo>
                  <a:lnTo>
                    <a:pt x="3" y="1326"/>
                  </a:lnTo>
                  <a:lnTo>
                    <a:pt x="0" y="1299"/>
                  </a:lnTo>
                  <a:lnTo>
                    <a:pt x="0" y="1271"/>
                  </a:lnTo>
                  <a:lnTo>
                    <a:pt x="3" y="1246"/>
                  </a:lnTo>
                  <a:lnTo>
                    <a:pt x="12" y="1224"/>
                  </a:lnTo>
                  <a:lnTo>
                    <a:pt x="384" y="895"/>
                  </a:lnTo>
                  <a:lnTo>
                    <a:pt x="383" y="892"/>
                  </a:lnTo>
                  <a:lnTo>
                    <a:pt x="382" y="883"/>
                  </a:lnTo>
                  <a:lnTo>
                    <a:pt x="382" y="868"/>
                  </a:lnTo>
                  <a:lnTo>
                    <a:pt x="386" y="850"/>
                  </a:lnTo>
                  <a:lnTo>
                    <a:pt x="394" y="828"/>
                  </a:lnTo>
                  <a:lnTo>
                    <a:pt x="409" y="805"/>
                  </a:lnTo>
                  <a:lnTo>
                    <a:pt x="431" y="780"/>
                  </a:lnTo>
                  <a:lnTo>
                    <a:pt x="464" y="755"/>
                  </a:lnTo>
                  <a:lnTo>
                    <a:pt x="6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0" name="Freeform 88"/>
            <p:cNvSpPr>
              <a:spLocks/>
            </p:cNvSpPr>
            <p:nvPr/>
          </p:nvSpPr>
          <p:spPr bwMode="auto">
            <a:xfrm>
              <a:off x="4898" y="1879"/>
              <a:ext cx="215" cy="166"/>
            </a:xfrm>
            <a:custGeom>
              <a:avLst/>
              <a:gdLst>
                <a:gd name="T0" fmla="*/ 0 w 1079"/>
                <a:gd name="T1" fmla="*/ 0 h 830"/>
                <a:gd name="T2" fmla="*/ 2 w 1079"/>
                <a:gd name="T3" fmla="*/ 0 h 830"/>
                <a:gd name="T4" fmla="*/ 1 w 1079"/>
                <a:gd name="T5" fmla="*/ 1 h 830"/>
                <a:gd name="T6" fmla="*/ 0 w 1079"/>
                <a:gd name="T7" fmla="*/ 1 h 830"/>
                <a:gd name="T8" fmla="*/ 0 w 1079"/>
                <a:gd name="T9" fmla="*/ 0 h 8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9"/>
                <a:gd name="T16" fmla="*/ 0 h 830"/>
                <a:gd name="T17" fmla="*/ 1079 w 1079"/>
                <a:gd name="T18" fmla="*/ 830 h 8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9" h="830">
                  <a:moveTo>
                    <a:pt x="142" y="0"/>
                  </a:moveTo>
                  <a:lnTo>
                    <a:pt x="1079" y="191"/>
                  </a:lnTo>
                  <a:lnTo>
                    <a:pt x="926" y="830"/>
                  </a:lnTo>
                  <a:lnTo>
                    <a:pt x="0" y="614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1" name="Freeform 89"/>
            <p:cNvSpPr>
              <a:spLocks/>
            </p:cNvSpPr>
            <p:nvPr/>
          </p:nvSpPr>
          <p:spPr bwMode="auto">
            <a:xfrm>
              <a:off x="4912" y="1889"/>
              <a:ext cx="165" cy="66"/>
            </a:xfrm>
            <a:custGeom>
              <a:avLst/>
              <a:gdLst>
                <a:gd name="T0" fmla="*/ 0 w 825"/>
                <a:gd name="T1" fmla="*/ 0 h 327"/>
                <a:gd name="T2" fmla="*/ 1 w 825"/>
                <a:gd name="T3" fmla="*/ 0 h 327"/>
                <a:gd name="T4" fmla="*/ 0 w 825"/>
                <a:gd name="T5" fmla="*/ 0 h 327"/>
                <a:gd name="T6" fmla="*/ 0 w 825"/>
                <a:gd name="T7" fmla="*/ 1 h 327"/>
                <a:gd name="T8" fmla="*/ 0 w 825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5"/>
                <a:gd name="T16" fmla="*/ 0 h 327"/>
                <a:gd name="T17" fmla="*/ 825 w 825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5" h="327">
                  <a:moveTo>
                    <a:pt x="97" y="0"/>
                  </a:moveTo>
                  <a:lnTo>
                    <a:pt x="825" y="137"/>
                  </a:lnTo>
                  <a:lnTo>
                    <a:pt x="173" y="97"/>
                  </a:lnTo>
                  <a:lnTo>
                    <a:pt x="0" y="327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2" name="Freeform 90"/>
            <p:cNvSpPr>
              <a:spLocks/>
            </p:cNvSpPr>
            <p:nvPr/>
          </p:nvSpPr>
          <p:spPr bwMode="auto">
            <a:xfrm>
              <a:off x="4858" y="2042"/>
              <a:ext cx="219" cy="60"/>
            </a:xfrm>
            <a:custGeom>
              <a:avLst/>
              <a:gdLst>
                <a:gd name="T0" fmla="*/ 0 w 1092"/>
                <a:gd name="T1" fmla="*/ 0 h 301"/>
                <a:gd name="T2" fmla="*/ 2 w 1092"/>
                <a:gd name="T3" fmla="*/ 0 h 301"/>
                <a:gd name="T4" fmla="*/ 2 w 1092"/>
                <a:gd name="T5" fmla="*/ 0 h 301"/>
                <a:gd name="T6" fmla="*/ 0 w 1092"/>
                <a:gd name="T7" fmla="*/ 0 h 301"/>
                <a:gd name="T8" fmla="*/ 0 w 1092"/>
                <a:gd name="T9" fmla="*/ 0 h 3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2"/>
                <a:gd name="T16" fmla="*/ 0 h 301"/>
                <a:gd name="T17" fmla="*/ 1092 w 1092"/>
                <a:gd name="T18" fmla="*/ 301 h 3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2" h="301">
                  <a:moveTo>
                    <a:pt x="35" y="0"/>
                  </a:moveTo>
                  <a:lnTo>
                    <a:pt x="1092" y="256"/>
                  </a:lnTo>
                  <a:lnTo>
                    <a:pt x="1064" y="301"/>
                  </a:lnTo>
                  <a:lnTo>
                    <a:pt x="0" y="2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3" name="Freeform 91"/>
            <p:cNvSpPr>
              <a:spLocks/>
            </p:cNvSpPr>
            <p:nvPr/>
          </p:nvSpPr>
          <p:spPr bwMode="auto">
            <a:xfrm>
              <a:off x="4838" y="2059"/>
              <a:ext cx="219" cy="62"/>
            </a:xfrm>
            <a:custGeom>
              <a:avLst/>
              <a:gdLst>
                <a:gd name="T0" fmla="*/ 0 w 1098"/>
                <a:gd name="T1" fmla="*/ 0 h 306"/>
                <a:gd name="T2" fmla="*/ 2 w 1098"/>
                <a:gd name="T3" fmla="*/ 0 h 306"/>
                <a:gd name="T4" fmla="*/ 2 w 1098"/>
                <a:gd name="T5" fmla="*/ 1 h 306"/>
                <a:gd name="T6" fmla="*/ 0 w 1098"/>
                <a:gd name="T7" fmla="*/ 0 h 306"/>
                <a:gd name="T8" fmla="*/ 0 w 1098"/>
                <a:gd name="T9" fmla="*/ 0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306"/>
                <a:gd name="T17" fmla="*/ 1098 w 1098"/>
                <a:gd name="T18" fmla="*/ 306 h 3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306">
                  <a:moveTo>
                    <a:pt x="40" y="0"/>
                  </a:moveTo>
                  <a:lnTo>
                    <a:pt x="1098" y="256"/>
                  </a:lnTo>
                  <a:lnTo>
                    <a:pt x="1064" y="306"/>
                  </a:lnTo>
                  <a:lnTo>
                    <a:pt x="0" y="3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4" name="Freeform 92"/>
            <p:cNvSpPr>
              <a:spLocks/>
            </p:cNvSpPr>
            <p:nvPr/>
          </p:nvSpPr>
          <p:spPr bwMode="auto">
            <a:xfrm>
              <a:off x="4819" y="2078"/>
              <a:ext cx="219" cy="62"/>
            </a:xfrm>
            <a:custGeom>
              <a:avLst/>
              <a:gdLst>
                <a:gd name="T0" fmla="*/ 0 w 1098"/>
                <a:gd name="T1" fmla="*/ 0 h 307"/>
                <a:gd name="T2" fmla="*/ 2 w 1098"/>
                <a:gd name="T3" fmla="*/ 0 h 307"/>
                <a:gd name="T4" fmla="*/ 2 w 1098"/>
                <a:gd name="T5" fmla="*/ 1 h 307"/>
                <a:gd name="T6" fmla="*/ 0 w 1098"/>
                <a:gd name="T7" fmla="*/ 0 h 307"/>
                <a:gd name="T8" fmla="*/ 0 w 1098"/>
                <a:gd name="T9" fmla="*/ 0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307"/>
                <a:gd name="T17" fmla="*/ 1098 w 1098"/>
                <a:gd name="T18" fmla="*/ 307 h 3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307">
                  <a:moveTo>
                    <a:pt x="40" y="0"/>
                  </a:moveTo>
                  <a:lnTo>
                    <a:pt x="1098" y="257"/>
                  </a:lnTo>
                  <a:lnTo>
                    <a:pt x="1063" y="307"/>
                  </a:lnTo>
                  <a:lnTo>
                    <a:pt x="0" y="3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5" name="Freeform 93"/>
            <p:cNvSpPr>
              <a:spLocks/>
            </p:cNvSpPr>
            <p:nvPr/>
          </p:nvSpPr>
          <p:spPr bwMode="auto">
            <a:xfrm>
              <a:off x="4873" y="2116"/>
              <a:ext cx="33" cy="14"/>
            </a:xfrm>
            <a:custGeom>
              <a:avLst/>
              <a:gdLst>
                <a:gd name="T0" fmla="*/ 0 w 165"/>
                <a:gd name="T1" fmla="*/ 0 h 71"/>
                <a:gd name="T2" fmla="*/ 0 w 165"/>
                <a:gd name="T3" fmla="*/ 0 h 71"/>
                <a:gd name="T4" fmla="*/ 0 w 165"/>
                <a:gd name="T5" fmla="*/ 0 h 71"/>
                <a:gd name="T6" fmla="*/ 0 w 165"/>
                <a:gd name="T7" fmla="*/ 0 h 71"/>
                <a:gd name="T8" fmla="*/ 0 w 165"/>
                <a:gd name="T9" fmla="*/ 0 h 71"/>
                <a:gd name="T10" fmla="*/ 0 w 165"/>
                <a:gd name="T11" fmla="*/ 0 h 71"/>
                <a:gd name="T12" fmla="*/ 0 w 165"/>
                <a:gd name="T13" fmla="*/ 0 h 71"/>
                <a:gd name="T14" fmla="*/ 0 w 165"/>
                <a:gd name="T15" fmla="*/ 0 h 71"/>
                <a:gd name="T16" fmla="*/ 0 w 165"/>
                <a:gd name="T17" fmla="*/ 0 h 71"/>
                <a:gd name="T18" fmla="*/ 0 w 165"/>
                <a:gd name="T19" fmla="*/ 0 h 71"/>
                <a:gd name="T20" fmla="*/ 0 w 165"/>
                <a:gd name="T21" fmla="*/ 0 h 71"/>
                <a:gd name="T22" fmla="*/ 0 w 165"/>
                <a:gd name="T23" fmla="*/ 0 h 71"/>
                <a:gd name="T24" fmla="*/ 0 w 165"/>
                <a:gd name="T25" fmla="*/ 0 h 71"/>
                <a:gd name="T26" fmla="*/ 0 w 165"/>
                <a:gd name="T27" fmla="*/ 0 h 71"/>
                <a:gd name="T28" fmla="*/ 0 w 165"/>
                <a:gd name="T29" fmla="*/ 0 h 71"/>
                <a:gd name="T30" fmla="*/ 0 w 165"/>
                <a:gd name="T31" fmla="*/ 0 h 71"/>
                <a:gd name="T32" fmla="*/ 0 w 165"/>
                <a:gd name="T33" fmla="*/ 0 h 71"/>
                <a:gd name="T34" fmla="*/ 0 w 165"/>
                <a:gd name="T35" fmla="*/ 0 h 71"/>
                <a:gd name="T36" fmla="*/ 0 w 165"/>
                <a:gd name="T37" fmla="*/ 0 h 71"/>
                <a:gd name="T38" fmla="*/ 0 w 165"/>
                <a:gd name="T39" fmla="*/ 0 h 71"/>
                <a:gd name="T40" fmla="*/ 0 w 165"/>
                <a:gd name="T41" fmla="*/ 0 h 71"/>
                <a:gd name="T42" fmla="*/ 0 w 165"/>
                <a:gd name="T43" fmla="*/ 0 h 71"/>
                <a:gd name="T44" fmla="*/ 0 w 165"/>
                <a:gd name="T45" fmla="*/ 0 h 71"/>
                <a:gd name="T46" fmla="*/ 0 w 165"/>
                <a:gd name="T47" fmla="*/ 0 h 71"/>
                <a:gd name="T48" fmla="*/ 0 w 165"/>
                <a:gd name="T49" fmla="*/ 0 h 71"/>
                <a:gd name="T50" fmla="*/ 0 w 165"/>
                <a:gd name="T51" fmla="*/ 0 h 71"/>
                <a:gd name="T52" fmla="*/ 0 w 165"/>
                <a:gd name="T53" fmla="*/ 0 h 71"/>
                <a:gd name="T54" fmla="*/ 0 w 165"/>
                <a:gd name="T55" fmla="*/ 0 h 71"/>
                <a:gd name="T56" fmla="*/ 0 w 165"/>
                <a:gd name="T57" fmla="*/ 0 h 71"/>
                <a:gd name="T58" fmla="*/ 0 w 165"/>
                <a:gd name="T59" fmla="*/ 0 h 71"/>
                <a:gd name="T60" fmla="*/ 0 w 165"/>
                <a:gd name="T61" fmla="*/ 0 h 71"/>
                <a:gd name="T62" fmla="*/ 0 w 165"/>
                <a:gd name="T63" fmla="*/ 0 h 71"/>
                <a:gd name="T64" fmla="*/ 0 w 165"/>
                <a:gd name="T65" fmla="*/ 0 h 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5"/>
                <a:gd name="T100" fmla="*/ 0 h 71"/>
                <a:gd name="T101" fmla="*/ 165 w 165"/>
                <a:gd name="T102" fmla="*/ 71 h 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5" h="71">
                  <a:moveTo>
                    <a:pt x="15" y="1"/>
                  </a:moveTo>
                  <a:lnTo>
                    <a:pt x="20" y="1"/>
                  </a:lnTo>
                  <a:lnTo>
                    <a:pt x="34" y="0"/>
                  </a:lnTo>
                  <a:lnTo>
                    <a:pt x="54" y="0"/>
                  </a:lnTo>
                  <a:lnTo>
                    <a:pt x="78" y="2"/>
                  </a:lnTo>
                  <a:lnTo>
                    <a:pt x="103" y="7"/>
                  </a:lnTo>
                  <a:lnTo>
                    <a:pt x="128" y="16"/>
                  </a:lnTo>
                  <a:lnTo>
                    <a:pt x="149" y="30"/>
                  </a:lnTo>
                  <a:lnTo>
                    <a:pt x="165" y="50"/>
                  </a:lnTo>
                  <a:lnTo>
                    <a:pt x="165" y="51"/>
                  </a:lnTo>
                  <a:lnTo>
                    <a:pt x="165" y="55"/>
                  </a:lnTo>
                  <a:lnTo>
                    <a:pt x="164" y="61"/>
                  </a:lnTo>
                  <a:lnTo>
                    <a:pt x="161" y="66"/>
                  </a:lnTo>
                  <a:lnTo>
                    <a:pt x="156" y="70"/>
                  </a:lnTo>
                  <a:lnTo>
                    <a:pt x="149" y="71"/>
                  </a:lnTo>
                  <a:lnTo>
                    <a:pt x="138" y="70"/>
                  </a:lnTo>
                  <a:lnTo>
                    <a:pt x="124" y="64"/>
                  </a:lnTo>
                  <a:lnTo>
                    <a:pt x="124" y="62"/>
                  </a:lnTo>
                  <a:lnTo>
                    <a:pt x="123" y="57"/>
                  </a:lnTo>
                  <a:lnTo>
                    <a:pt x="120" y="51"/>
                  </a:lnTo>
                  <a:lnTo>
                    <a:pt x="113" y="44"/>
                  </a:lnTo>
                  <a:lnTo>
                    <a:pt x="100" y="37"/>
                  </a:lnTo>
                  <a:lnTo>
                    <a:pt x="81" y="31"/>
                  </a:lnTo>
                  <a:lnTo>
                    <a:pt x="55" y="28"/>
                  </a:lnTo>
                  <a:lnTo>
                    <a:pt x="19" y="28"/>
                  </a:lnTo>
                  <a:lnTo>
                    <a:pt x="17" y="28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5" y="7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6" name="Freeform 94"/>
            <p:cNvSpPr>
              <a:spLocks/>
            </p:cNvSpPr>
            <p:nvPr/>
          </p:nvSpPr>
          <p:spPr bwMode="auto">
            <a:xfrm>
              <a:off x="4875" y="2126"/>
              <a:ext cx="19" cy="11"/>
            </a:xfrm>
            <a:custGeom>
              <a:avLst/>
              <a:gdLst>
                <a:gd name="T0" fmla="*/ 0 w 92"/>
                <a:gd name="T1" fmla="*/ 0 h 57"/>
                <a:gd name="T2" fmla="*/ 0 w 92"/>
                <a:gd name="T3" fmla="*/ 0 h 57"/>
                <a:gd name="T4" fmla="*/ 0 w 92"/>
                <a:gd name="T5" fmla="*/ 0 h 57"/>
                <a:gd name="T6" fmla="*/ 0 w 92"/>
                <a:gd name="T7" fmla="*/ 0 h 57"/>
                <a:gd name="T8" fmla="*/ 0 w 92"/>
                <a:gd name="T9" fmla="*/ 0 h 57"/>
                <a:gd name="T10" fmla="*/ 0 w 92"/>
                <a:gd name="T11" fmla="*/ 0 h 57"/>
                <a:gd name="T12" fmla="*/ 0 w 92"/>
                <a:gd name="T13" fmla="*/ 0 h 57"/>
                <a:gd name="T14" fmla="*/ 0 w 92"/>
                <a:gd name="T15" fmla="*/ 0 h 57"/>
                <a:gd name="T16" fmla="*/ 0 w 92"/>
                <a:gd name="T17" fmla="*/ 0 h 57"/>
                <a:gd name="T18" fmla="*/ 0 w 92"/>
                <a:gd name="T19" fmla="*/ 0 h 57"/>
                <a:gd name="T20" fmla="*/ 0 w 92"/>
                <a:gd name="T21" fmla="*/ 0 h 57"/>
                <a:gd name="T22" fmla="*/ 0 w 92"/>
                <a:gd name="T23" fmla="*/ 0 h 57"/>
                <a:gd name="T24" fmla="*/ 0 w 92"/>
                <a:gd name="T25" fmla="*/ 0 h 57"/>
                <a:gd name="T26" fmla="*/ 0 w 92"/>
                <a:gd name="T27" fmla="*/ 0 h 57"/>
                <a:gd name="T28" fmla="*/ 0 w 92"/>
                <a:gd name="T29" fmla="*/ 0 h 57"/>
                <a:gd name="T30" fmla="*/ 0 w 92"/>
                <a:gd name="T31" fmla="*/ 0 h 57"/>
                <a:gd name="T32" fmla="*/ 0 w 92"/>
                <a:gd name="T33" fmla="*/ 0 h 57"/>
                <a:gd name="T34" fmla="*/ 0 w 92"/>
                <a:gd name="T35" fmla="*/ 0 h 57"/>
                <a:gd name="T36" fmla="*/ 0 w 92"/>
                <a:gd name="T37" fmla="*/ 0 h 57"/>
                <a:gd name="T38" fmla="*/ 0 w 92"/>
                <a:gd name="T39" fmla="*/ 0 h 57"/>
                <a:gd name="T40" fmla="*/ 0 w 92"/>
                <a:gd name="T41" fmla="*/ 0 h 57"/>
                <a:gd name="T42" fmla="*/ 0 w 92"/>
                <a:gd name="T43" fmla="*/ 0 h 57"/>
                <a:gd name="T44" fmla="*/ 0 w 92"/>
                <a:gd name="T45" fmla="*/ 0 h 57"/>
                <a:gd name="T46" fmla="*/ 0 w 92"/>
                <a:gd name="T47" fmla="*/ 0 h 57"/>
                <a:gd name="T48" fmla="*/ 0 w 92"/>
                <a:gd name="T49" fmla="*/ 0 h 57"/>
                <a:gd name="T50" fmla="*/ 0 w 92"/>
                <a:gd name="T51" fmla="*/ 0 h 57"/>
                <a:gd name="T52" fmla="*/ 0 w 92"/>
                <a:gd name="T53" fmla="*/ 0 h 57"/>
                <a:gd name="T54" fmla="*/ 0 w 92"/>
                <a:gd name="T55" fmla="*/ 0 h 57"/>
                <a:gd name="T56" fmla="*/ 0 w 92"/>
                <a:gd name="T57" fmla="*/ 0 h 57"/>
                <a:gd name="T58" fmla="*/ 0 w 92"/>
                <a:gd name="T59" fmla="*/ 0 h 57"/>
                <a:gd name="T60" fmla="*/ 0 w 92"/>
                <a:gd name="T61" fmla="*/ 0 h 57"/>
                <a:gd name="T62" fmla="*/ 0 w 92"/>
                <a:gd name="T63" fmla="*/ 0 h 57"/>
                <a:gd name="T64" fmla="*/ 0 w 92"/>
                <a:gd name="T65" fmla="*/ 0 h 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"/>
                <a:gd name="T100" fmla="*/ 0 h 57"/>
                <a:gd name="T101" fmla="*/ 92 w 92"/>
                <a:gd name="T102" fmla="*/ 57 h 5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" h="57">
                  <a:moveTo>
                    <a:pt x="37" y="53"/>
                  </a:moveTo>
                  <a:lnTo>
                    <a:pt x="47" y="55"/>
                  </a:lnTo>
                  <a:lnTo>
                    <a:pt x="56" y="57"/>
                  </a:lnTo>
                  <a:lnTo>
                    <a:pt x="64" y="57"/>
                  </a:lnTo>
                  <a:lnTo>
                    <a:pt x="72" y="57"/>
                  </a:lnTo>
                  <a:lnTo>
                    <a:pt x="79" y="55"/>
                  </a:lnTo>
                  <a:lnTo>
                    <a:pt x="84" y="52"/>
                  </a:lnTo>
                  <a:lnTo>
                    <a:pt x="88" y="49"/>
                  </a:lnTo>
                  <a:lnTo>
                    <a:pt x="91" y="44"/>
                  </a:lnTo>
                  <a:lnTo>
                    <a:pt x="92" y="39"/>
                  </a:lnTo>
                  <a:lnTo>
                    <a:pt x="91" y="34"/>
                  </a:lnTo>
                  <a:lnTo>
                    <a:pt x="88" y="28"/>
                  </a:lnTo>
                  <a:lnTo>
                    <a:pt x="84" y="23"/>
                  </a:lnTo>
                  <a:lnTo>
                    <a:pt x="78" y="18"/>
                  </a:lnTo>
                  <a:lnTo>
                    <a:pt x="71" y="13"/>
                  </a:lnTo>
                  <a:lnTo>
                    <a:pt x="64" y="8"/>
                  </a:lnTo>
                  <a:lnTo>
                    <a:pt x="55" y="4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20" y="1"/>
                  </a:lnTo>
                  <a:lnTo>
                    <a:pt x="13" y="2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1" y="24"/>
                  </a:lnTo>
                  <a:lnTo>
                    <a:pt x="4" y="30"/>
                  </a:lnTo>
                  <a:lnTo>
                    <a:pt x="8" y="35"/>
                  </a:lnTo>
                  <a:lnTo>
                    <a:pt x="14" y="40"/>
                  </a:lnTo>
                  <a:lnTo>
                    <a:pt x="21" y="45"/>
                  </a:lnTo>
                  <a:lnTo>
                    <a:pt x="28" y="49"/>
                  </a:lnTo>
                  <a:lnTo>
                    <a:pt x="37" y="53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7" name="Freeform 95"/>
            <p:cNvSpPr>
              <a:spLocks/>
            </p:cNvSpPr>
            <p:nvPr/>
          </p:nvSpPr>
          <p:spPr bwMode="auto">
            <a:xfrm>
              <a:off x="4782" y="2105"/>
              <a:ext cx="255" cy="94"/>
            </a:xfrm>
            <a:custGeom>
              <a:avLst/>
              <a:gdLst>
                <a:gd name="T0" fmla="*/ 2 w 1275"/>
                <a:gd name="T1" fmla="*/ 1 h 469"/>
                <a:gd name="T2" fmla="*/ 2 w 1275"/>
                <a:gd name="T3" fmla="*/ 1 h 469"/>
                <a:gd name="T4" fmla="*/ 2 w 1275"/>
                <a:gd name="T5" fmla="*/ 1 h 469"/>
                <a:gd name="T6" fmla="*/ 2 w 1275"/>
                <a:gd name="T7" fmla="*/ 1 h 469"/>
                <a:gd name="T8" fmla="*/ 2 w 1275"/>
                <a:gd name="T9" fmla="*/ 1 h 469"/>
                <a:gd name="T10" fmla="*/ 2 w 1275"/>
                <a:gd name="T11" fmla="*/ 1 h 469"/>
                <a:gd name="T12" fmla="*/ 2 w 1275"/>
                <a:gd name="T13" fmla="*/ 1 h 469"/>
                <a:gd name="T14" fmla="*/ 1 w 1275"/>
                <a:gd name="T15" fmla="*/ 0 h 469"/>
                <a:gd name="T16" fmla="*/ 1 w 1275"/>
                <a:gd name="T17" fmla="*/ 0 h 469"/>
                <a:gd name="T18" fmla="*/ 1 w 1275"/>
                <a:gd name="T19" fmla="*/ 0 h 469"/>
                <a:gd name="T20" fmla="*/ 1 w 1275"/>
                <a:gd name="T21" fmla="*/ 0 h 469"/>
                <a:gd name="T22" fmla="*/ 1 w 1275"/>
                <a:gd name="T23" fmla="*/ 0 h 469"/>
                <a:gd name="T24" fmla="*/ 1 w 1275"/>
                <a:gd name="T25" fmla="*/ 0 h 469"/>
                <a:gd name="T26" fmla="*/ 0 w 1275"/>
                <a:gd name="T27" fmla="*/ 0 h 469"/>
                <a:gd name="T28" fmla="*/ 0 w 1275"/>
                <a:gd name="T29" fmla="*/ 0 h 469"/>
                <a:gd name="T30" fmla="*/ 0 w 1275"/>
                <a:gd name="T31" fmla="*/ 0 h 469"/>
                <a:gd name="T32" fmla="*/ 0 w 1275"/>
                <a:gd name="T33" fmla="*/ 0 h 469"/>
                <a:gd name="T34" fmla="*/ 0 w 1275"/>
                <a:gd name="T35" fmla="*/ 0 h 469"/>
                <a:gd name="T36" fmla="*/ 0 w 1275"/>
                <a:gd name="T37" fmla="*/ 0 h 469"/>
                <a:gd name="T38" fmla="*/ 0 w 1275"/>
                <a:gd name="T39" fmla="*/ 0 h 469"/>
                <a:gd name="T40" fmla="*/ 0 w 1275"/>
                <a:gd name="T41" fmla="*/ 0 h 469"/>
                <a:gd name="T42" fmla="*/ 0 w 1275"/>
                <a:gd name="T43" fmla="*/ 0 h 469"/>
                <a:gd name="T44" fmla="*/ 0 w 1275"/>
                <a:gd name="T45" fmla="*/ 0 h 469"/>
                <a:gd name="T46" fmla="*/ 0 w 1275"/>
                <a:gd name="T47" fmla="*/ 0 h 469"/>
                <a:gd name="T48" fmla="*/ 0 w 1275"/>
                <a:gd name="T49" fmla="*/ 0 h 469"/>
                <a:gd name="T50" fmla="*/ 0 w 1275"/>
                <a:gd name="T51" fmla="*/ 0 h 469"/>
                <a:gd name="T52" fmla="*/ 0 w 1275"/>
                <a:gd name="T53" fmla="*/ 0 h 469"/>
                <a:gd name="T54" fmla="*/ 0 w 1275"/>
                <a:gd name="T55" fmla="*/ 0 h 469"/>
                <a:gd name="T56" fmla="*/ 1 w 1275"/>
                <a:gd name="T57" fmla="*/ 0 h 469"/>
                <a:gd name="T58" fmla="*/ 1 w 1275"/>
                <a:gd name="T59" fmla="*/ 0 h 469"/>
                <a:gd name="T60" fmla="*/ 1 w 1275"/>
                <a:gd name="T61" fmla="*/ 1 h 469"/>
                <a:gd name="T62" fmla="*/ 1 w 1275"/>
                <a:gd name="T63" fmla="*/ 1 h 469"/>
                <a:gd name="T64" fmla="*/ 1 w 1275"/>
                <a:gd name="T65" fmla="*/ 1 h 469"/>
                <a:gd name="T66" fmla="*/ 1 w 1275"/>
                <a:gd name="T67" fmla="*/ 1 h 469"/>
                <a:gd name="T68" fmla="*/ 2 w 1275"/>
                <a:gd name="T69" fmla="*/ 1 h 469"/>
                <a:gd name="T70" fmla="*/ 2 w 1275"/>
                <a:gd name="T71" fmla="*/ 1 h 469"/>
                <a:gd name="T72" fmla="*/ 2 w 1275"/>
                <a:gd name="T73" fmla="*/ 1 h 469"/>
                <a:gd name="T74" fmla="*/ 2 w 1275"/>
                <a:gd name="T75" fmla="*/ 1 h 469"/>
                <a:gd name="T76" fmla="*/ 2 w 1275"/>
                <a:gd name="T77" fmla="*/ 1 h 469"/>
                <a:gd name="T78" fmla="*/ 2 w 1275"/>
                <a:gd name="T79" fmla="*/ 1 h 46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75"/>
                <a:gd name="T121" fmla="*/ 0 h 469"/>
                <a:gd name="T122" fmla="*/ 1275 w 1275"/>
                <a:gd name="T123" fmla="*/ 469 h 46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75" h="469">
                  <a:moveTo>
                    <a:pt x="1274" y="363"/>
                  </a:moveTo>
                  <a:lnTo>
                    <a:pt x="1272" y="363"/>
                  </a:lnTo>
                  <a:lnTo>
                    <a:pt x="1264" y="362"/>
                  </a:lnTo>
                  <a:lnTo>
                    <a:pt x="1254" y="361"/>
                  </a:lnTo>
                  <a:lnTo>
                    <a:pt x="1240" y="359"/>
                  </a:lnTo>
                  <a:lnTo>
                    <a:pt x="1222" y="357"/>
                  </a:lnTo>
                  <a:lnTo>
                    <a:pt x="1199" y="354"/>
                  </a:lnTo>
                  <a:lnTo>
                    <a:pt x="1174" y="351"/>
                  </a:lnTo>
                  <a:lnTo>
                    <a:pt x="1146" y="347"/>
                  </a:lnTo>
                  <a:lnTo>
                    <a:pt x="1115" y="342"/>
                  </a:lnTo>
                  <a:lnTo>
                    <a:pt x="1080" y="336"/>
                  </a:lnTo>
                  <a:lnTo>
                    <a:pt x="1043" y="330"/>
                  </a:lnTo>
                  <a:lnTo>
                    <a:pt x="1005" y="324"/>
                  </a:lnTo>
                  <a:lnTo>
                    <a:pt x="963" y="316"/>
                  </a:lnTo>
                  <a:lnTo>
                    <a:pt x="919" y="308"/>
                  </a:lnTo>
                  <a:lnTo>
                    <a:pt x="874" y="299"/>
                  </a:lnTo>
                  <a:lnTo>
                    <a:pt x="827" y="289"/>
                  </a:lnTo>
                  <a:lnTo>
                    <a:pt x="779" y="278"/>
                  </a:lnTo>
                  <a:lnTo>
                    <a:pt x="730" y="266"/>
                  </a:lnTo>
                  <a:lnTo>
                    <a:pt x="679" y="253"/>
                  </a:lnTo>
                  <a:lnTo>
                    <a:pt x="627" y="240"/>
                  </a:lnTo>
                  <a:lnTo>
                    <a:pt x="575" y="226"/>
                  </a:lnTo>
                  <a:lnTo>
                    <a:pt x="522" y="211"/>
                  </a:lnTo>
                  <a:lnTo>
                    <a:pt x="469" y="194"/>
                  </a:lnTo>
                  <a:lnTo>
                    <a:pt x="416" y="177"/>
                  </a:lnTo>
                  <a:lnTo>
                    <a:pt x="362" y="159"/>
                  </a:lnTo>
                  <a:lnTo>
                    <a:pt x="309" y="140"/>
                  </a:lnTo>
                  <a:lnTo>
                    <a:pt x="257" y="119"/>
                  </a:lnTo>
                  <a:lnTo>
                    <a:pt x="205" y="97"/>
                  </a:lnTo>
                  <a:lnTo>
                    <a:pt x="154" y="75"/>
                  </a:lnTo>
                  <a:lnTo>
                    <a:pt x="104" y="51"/>
                  </a:lnTo>
                  <a:lnTo>
                    <a:pt x="55" y="26"/>
                  </a:lnTo>
                  <a:lnTo>
                    <a:pt x="7" y="0"/>
                  </a:lnTo>
                  <a:lnTo>
                    <a:pt x="6" y="4"/>
                  </a:lnTo>
                  <a:lnTo>
                    <a:pt x="4" y="14"/>
                  </a:lnTo>
                  <a:lnTo>
                    <a:pt x="2" y="30"/>
                  </a:lnTo>
                  <a:lnTo>
                    <a:pt x="0" y="49"/>
                  </a:lnTo>
                  <a:lnTo>
                    <a:pt x="0" y="70"/>
                  </a:lnTo>
                  <a:lnTo>
                    <a:pt x="2" y="91"/>
                  </a:lnTo>
                  <a:lnTo>
                    <a:pt x="8" y="111"/>
                  </a:lnTo>
                  <a:lnTo>
                    <a:pt x="18" y="128"/>
                  </a:lnTo>
                  <a:lnTo>
                    <a:pt x="19" y="129"/>
                  </a:lnTo>
                  <a:lnTo>
                    <a:pt x="23" y="131"/>
                  </a:lnTo>
                  <a:lnTo>
                    <a:pt x="29" y="134"/>
                  </a:lnTo>
                  <a:lnTo>
                    <a:pt x="37" y="138"/>
                  </a:lnTo>
                  <a:lnTo>
                    <a:pt x="47" y="144"/>
                  </a:lnTo>
                  <a:lnTo>
                    <a:pt x="59" y="151"/>
                  </a:lnTo>
                  <a:lnTo>
                    <a:pt x="75" y="158"/>
                  </a:lnTo>
                  <a:lnTo>
                    <a:pt x="92" y="167"/>
                  </a:lnTo>
                  <a:lnTo>
                    <a:pt x="111" y="176"/>
                  </a:lnTo>
                  <a:lnTo>
                    <a:pt x="134" y="186"/>
                  </a:lnTo>
                  <a:lnTo>
                    <a:pt x="158" y="197"/>
                  </a:lnTo>
                  <a:lnTo>
                    <a:pt x="185" y="209"/>
                  </a:lnTo>
                  <a:lnTo>
                    <a:pt x="214" y="221"/>
                  </a:lnTo>
                  <a:lnTo>
                    <a:pt x="246" y="234"/>
                  </a:lnTo>
                  <a:lnTo>
                    <a:pt x="279" y="247"/>
                  </a:lnTo>
                  <a:lnTo>
                    <a:pt x="316" y="260"/>
                  </a:lnTo>
                  <a:lnTo>
                    <a:pt x="356" y="275"/>
                  </a:lnTo>
                  <a:lnTo>
                    <a:pt x="396" y="289"/>
                  </a:lnTo>
                  <a:lnTo>
                    <a:pt x="440" y="303"/>
                  </a:lnTo>
                  <a:lnTo>
                    <a:pt x="487" y="317"/>
                  </a:lnTo>
                  <a:lnTo>
                    <a:pt x="536" y="331"/>
                  </a:lnTo>
                  <a:lnTo>
                    <a:pt x="588" y="345"/>
                  </a:lnTo>
                  <a:lnTo>
                    <a:pt x="642" y="359"/>
                  </a:lnTo>
                  <a:lnTo>
                    <a:pt x="698" y="373"/>
                  </a:lnTo>
                  <a:lnTo>
                    <a:pt x="758" y="386"/>
                  </a:lnTo>
                  <a:lnTo>
                    <a:pt x="819" y="400"/>
                  </a:lnTo>
                  <a:lnTo>
                    <a:pt x="883" y="412"/>
                  </a:lnTo>
                  <a:lnTo>
                    <a:pt x="951" y="425"/>
                  </a:lnTo>
                  <a:lnTo>
                    <a:pt x="1020" y="438"/>
                  </a:lnTo>
                  <a:lnTo>
                    <a:pt x="1092" y="449"/>
                  </a:lnTo>
                  <a:lnTo>
                    <a:pt x="1168" y="459"/>
                  </a:lnTo>
                  <a:lnTo>
                    <a:pt x="1245" y="469"/>
                  </a:lnTo>
                  <a:lnTo>
                    <a:pt x="1246" y="467"/>
                  </a:lnTo>
                  <a:lnTo>
                    <a:pt x="1250" y="461"/>
                  </a:lnTo>
                  <a:lnTo>
                    <a:pt x="1255" y="452"/>
                  </a:lnTo>
                  <a:lnTo>
                    <a:pt x="1261" y="439"/>
                  </a:lnTo>
                  <a:lnTo>
                    <a:pt x="1268" y="423"/>
                  </a:lnTo>
                  <a:lnTo>
                    <a:pt x="1272" y="405"/>
                  </a:lnTo>
                  <a:lnTo>
                    <a:pt x="1275" y="385"/>
                  </a:lnTo>
                  <a:lnTo>
                    <a:pt x="1274" y="363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8" name="Freeform 96"/>
            <p:cNvSpPr>
              <a:spLocks/>
            </p:cNvSpPr>
            <p:nvPr/>
          </p:nvSpPr>
          <p:spPr bwMode="auto">
            <a:xfrm>
              <a:off x="4880" y="2014"/>
              <a:ext cx="29" cy="21"/>
            </a:xfrm>
            <a:custGeom>
              <a:avLst/>
              <a:gdLst>
                <a:gd name="T0" fmla="*/ 0 w 148"/>
                <a:gd name="T1" fmla="*/ 0 h 107"/>
                <a:gd name="T2" fmla="*/ 0 w 148"/>
                <a:gd name="T3" fmla="*/ 0 h 107"/>
                <a:gd name="T4" fmla="*/ 0 w 148"/>
                <a:gd name="T5" fmla="*/ 0 h 107"/>
                <a:gd name="T6" fmla="*/ 0 w 148"/>
                <a:gd name="T7" fmla="*/ 0 h 107"/>
                <a:gd name="T8" fmla="*/ 0 w 148"/>
                <a:gd name="T9" fmla="*/ 0 h 107"/>
                <a:gd name="T10" fmla="*/ 0 w 148"/>
                <a:gd name="T11" fmla="*/ 0 h 107"/>
                <a:gd name="T12" fmla="*/ 0 w 148"/>
                <a:gd name="T13" fmla="*/ 0 h 107"/>
                <a:gd name="T14" fmla="*/ 0 w 148"/>
                <a:gd name="T15" fmla="*/ 0 h 107"/>
                <a:gd name="T16" fmla="*/ 0 w 148"/>
                <a:gd name="T17" fmla="*/ 0 h 107"/>
                <a:gd name="T18" fmla="*/ 0 w 148"/>
                <a:gd name="T19" fmla="*/ 0 h 107"/>
                <a:gd name="T20" fmla="*/ 0 w 148"/>
                <a:gd name="T21" fmla="*/ 0 h 107"/>
                <a:gd name="T22" fmla="*/ 0 w 148"/>
                <a:gd name="T23" fmla="*/ 0 h 107"/>
                <a:gd name="T24" fmla="*/ 0 w 148"/>
                <a:gd name="T25" fmla="*/ 0 h 107"/>
                <a:gd name="T26" fmla="*/ 0 w 148"/>
                <a:gd name="T27" fmla="*/ 0 h 107"/>
                <a:gd name="T28" fmla="*/ 0 w 148"/>
                <a:gd name="T29" fmla="*/ 0 h 107"/>
                <a:gd name="T30" fmla="*/ 0 w 148"/>
                <a:gd name="T31" fmla="*/ 0 h 107"/>
                <a:gd name="T32" fmla="*/ 0 w 148"/>
                <a:gd name="T33" fmla="*/ 0 h 107"/>
                <a:gd name="T34" fmla="*/ 0 w 148"/>
                <a:gd name="T35" fmla="*/ 0 h 107"/>
                <a:gd name="T36" fmla="*/ 0 w 148"/>
                <a:gd name="T37" fmla="*/ 0 h 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8"/>
                <a:gd name="T58" fmla="*/ 0 h 107"/>
                <a:gd name="T59" fmla="*/ 148 w 148"/>
                <a:gd name="T60" fmla="*/ 107 h 10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8" h="107">
                  <a:moveTo>
                    <a:pt x="46" y="0"/>
                  </a:moveTo>
                  <a:lnTo>
                    <a:pt x="43" y="0"/>
                  </a:lnTo>
                  <a:lnTo>
                    <a:pt x="36" y="2"/>
                  </a:lnTo>
                  <a:lnTo>
                    <a:pt x="27" y="6"/>
                  </a:lnTo>
                  <a:lnTo>
                    <a:pt x="15" y="13"/>
                  </a:lnTo>
                  <a:lnTo>
                    <a:pt x="6" y="23"/>
                  </a:lnTo>
                  <a:lnTo>
                    <a:pt x="1" y="38"/>
                  </a:lnTo>
                  <a:lnTo>
                    <a:pt x="0" y="57"/>
                  </a:lnTo>
                  <a:lnTo>
                    <a:pt x="6" y="83"/>
                  </a:lnTo>
                  <a:lnTo>
                    <a:pt x="86" y="107"/>
                  </a:lnTo>
                  <a:lnTo>
                    <a:pt x="85" y="102"/>
                  </a:lnTo>
                  <a:lnTo>
                    <a:pt x="85" y="91"/>
                  </a:lnTo>
                  <a:lnTo>
                    <a:pt x="85" y="74"/>
                  </a:lnTo>
                  <a:lnTo>
                    <a:pt x="88" y="56"/>
                  </a:lnTo>
                  <a:lnTo>
                    <a:pt x="94" y="39"/>
                  </a:lnTo>
                  <a:lnTo>
                    <a:pt x="105" y="26"/>
                  </a:lnTo>
                  <a:lnTo>
                    <a:pt x="122" y="19"/>
                  </a:lnTo>
                  <a:lnTo>
                    <a:pt x="148" y="2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9" name="Freeform 97"/>
            <p:cNvSpPr>
              <a:spLocks/>
            </p:cNvSpPr>
            <p:nvPr/>
          </p:nvSpPr>
          <p:spPr bwMode="auto">
            <a:xfrm>
              <a:off x="5047" y="2053"/>
              <a:ext cx="30" cy="21"/>
            </a:xfrm>
            <a:custGeom>
              <a:avLst/>
              <a:gdLst>
                <a:gd name="T0" fmla="*/ 0 w 147"/>
                <a:gd name="T1" fmla="*/ 0 h 106"/>
                <a:gd name="T2" fmla="*/ 0 w 147"/>
                <a:gd name="T3" fmla="*/ 0 h 106"/>
                <a:gd name="T4" fmla="*/ 0 w 147"/>
                <a:gd name="T5" fmla="*/ 0 h 106"/>
                <a:gd name="T6" fmla="*/ 0 w 147"/>
                <a:gd name="T7" fmla="*/ 0 h 106"/>
                <a:gd name="T8" fmla="*/ 0 w 147"/>
                <a:gd name="T9" fmla="*/ 0 h 106"/>
                <a:gd name="T10" fmla="*/ 0 w 147"/>
                <a:gd name="T11" fmla="*/ 0 h 106"/>
                <a:gd name="T12" fmla="*/ 0 w 147"/>
                <a:gd name="T13" fmla="*/ 0 h 106"/>
                <a:gd name="T14" fmla="*/ 0 w 147"/>
                <a:gd name="T15" fmla="*/ 0 h 106"/>
                <a:gd name="T16" fmla="*/ 0 w 147"/>
                <a:gd name="T17" fmla="*/ 0 h 106"/>
                <a:gd name="T18" fmla="*/ 0 w 147"/>
                <a:gd name="T19" fmla="*/ 0 h 106"/>
                <a:gd name="T20" fmla="*/ 0 w 147"/>
                <a:gd name="T21" fmla="*/ 0 h 106"/>
                <a:gd name="T22" fmla="*/ 0 w 147"/>
                <a:gd name="T23" fmla="*/ 0 h 106"/>
                <a:gd name="T24" fmla="*/ 0 w 147"/>
                <a:gd name="T25" fmla="*/ 0 h 106"/>
                <a:gd name="T26" fmla="*/ 0 w 147"/>
                <a:gd name="T27" fmla="*/ 0 h 106"/>
                <a:gd name="T28" fmla="*/ 0 w 147"/>
                <a:gd name="T29" fmla="*/ 0 h 106"/>
                <a:gd name="T30" fmla="*/ 0 w 147"/>
                <a:gd name="T31" fmla="*/ 0 h 106"/>
                <a:gd name="T32" fmla="*/ 0 w 147"/>
                <a:gd name="T33" fmla="*/ 0 h 106"/>
                <a:gd name="T34" fmla="*/ 0 w 147"/>
                <a:gd name="T35" fmla="*/ 0 h 106"/>
                <a:gd name="T36" fmla="*/ 0 w 147"/>
                <a:gd name="T37" fmla="*/ 0 h 10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7"/>
                <a:gd name="T58" fmla="*/ 0 h 106"/>
                <a:gd name="T59" fmla="*/ 147 w 147"/>
                <a:gd name="T60" fmla="*/ 106 h 10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7" h="106">
                  <a:moveTo>
                    <a:pt x="45" y="0"/>
                  </a:moveTo>
                  <a:lnTo>
                    <a:pt x="42" y="0"/>
                  </a:lnTo>
                  <a:lnTo>
                    <a:pt x="35" y="2"/>
                  </a:lnTo>
                  <a:lnTo>
                    <a:pt x="25" y="6"/>
                  </a:lnTo>
                  <a:lnTo>
                    <a:pt x="15" y="12"/>
                  </a:lnTo>
                  <a:lnTo>
                    <a:pt x="6" y="22"/>
                  </a:lnTo>
                  <a:lnTo>
                    <a:pt x="0" y="37"/>
                  </a:lnTo>
                  <a:lnTo>
                    <a:pt x="0" y="58"/>
                  </a:lnTo>
                  <a:lnTo>
                    <a:pt x="6" y="84"/>
                  </a:lnTo>
                  <a:lnTo>
                    <a:pt x="84" y="106"/>
                  </a:lnTo>
                  <a:lnTo>
                    <a:pt x="83" y="102"/>
                  </a:lnTo>
                  <a:lnTo>
                    <a:pt x="83" y="90"/>
                  </a:lnTo>
                  <a:lnTo>
                    <a:pt x="83" y="74"/>
                  </a:lnTo>
                  <a:lnTo>
                    <a:pt x="86" y="56"/>
                  </a:lnTo>
                  <a:lnTo>
                    <a:pt x="92" y="39"/>
                  </a:lnTo>
                  <a:lnTo>
                    <a:pt x="104" y="26"/>
                  </a:lnTo>
                  <a:lnTo>
                    <a:pt x="122" y="19"/>
                  </a:lnTo>
                  <a:lnTo>
                    <a:pt x="14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0" name="Freeform 98"/>
            <p:cNvSpPr>
              <a:spLocks/>
            </p:cNvSpPr>
            <p:nvPr/>
          </p:nvSpPr>
          <p:spPr bwMode="auto">
            <a:xfrm>
              <a:off x="4911" y="2020"/>
              <a:ext cx="127" cy="36"/>
            </a:xfrm>
            <a:custGeom>
              <a:avLst/>
              <a:gdLst>
                <a:gd name="T0" fmla="*/ 0 w 634"/>
                <a:gd name="T1" fmla="*/ 0 h 179"/>
                <a:gd name="T2" fmla="*/ 1 w 634"/>
                <a:gd name="T3" fmla="*/ 0 h 179"/>
                <a:gd name="T4" fmla="*/ 1 w 634"/>
                <a:gd name="T5" fmla="*/ 0 h 179"/>
                <a:gd name="T6" fmla="*/ 0 w 634"/>
                <a:gd name="T7" fmla="*/ 0 h 179"/>
                <a:gd name="T8" fmla="*/ 0 w 634"/>
                <a:gd name="T9" fmla="*/ 0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4"/>
                <a:gd name="T16" fmla="*/ 0 h 179"/>
                <a:gd name="T17" fmla="*/ 634 w 634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4" h="179">
                  <a:moveTo>
                    <a:pt x="0" y="39"/>
                  </a:moveTo>
                  <a:lnTo>
                    <a:pt x="605" y="179"/>
                  </a:lnTo>
                  <a:lnTo>
                    <a:pt x="634" y="140"/>
                  </a:lnTo>
                  <a:lnTo>
                    <a:pt x="29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1" name="Freeform 99"/>
            <p:cNvSpPr>
              <a:spLocks/>
            </p:cNvSpPr>
            <p:nvPr/>
          </p:nvSpPr>
          <p:spPr bwMode="auto">
            <a:xfrm>
              <a:off x="4910" y="2035"/>
              <a:ext cx="122" cy="33"/>
            </a:xfrm>
            <a:custGeom>
              <a:avLst/>
              <a:gdLst>
                <a:gd name="T0" fmla="*/ 0 w 610"/>
                <a:gd name="T1" fmla="*/ 0 h 167"/>
                <a:gd name="T2" fmla="*/ 1 w 610"/>
                <a:gd name="T3" fmla="*/ 0 h 167"/>
                <a:gd name="T4" fmla="*/ 1 w 610"/>
                <a:gd name="T5" fmla="*/ 0 h 167"/>
                <a:gd name="T6" fmla="*/ 0 w 610"/>
                <a:gd name="T7" fmla="*/ 0 h 167"/>
                <a:gd name="T8" fmla="*/ 0 w 610"/>
                <a:gd name="T9" fmla="*/ 0 h 1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0"/>
                <a:gd name="T16" fmla="*/ 0 h 167"/>
                <a:gd name="T17" fmla="*/ 610 w 610"/>
                <a:gd name="T18" fmla="*/ 167 h 1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0" h="167">
                  <a:moveTo>
                    <a:pt x="0" y="27"/>
                  </a:moveTo>
                  <a:lnTo>
                    <a:pt x="604" y="167"/>
                  </a:lnTo>
                  <a:lnTo>
                    <a:pt x="610" y="139"/>
                  </a:lnTo>
                  <a:lnTo>
                    <a:pt x="5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2" name="Freeform 100"/>
            <p:cNvSpPr>
              <a:spLocks/>
            </p:cNvSpPr>
            <p:nvPr/>
          </p:nvSpPr>
          <p:spPr bwMode="auto">
            <a:xfrm>
              <a:off x="5041" y="2102"/>
              <a:ext cx="74" cy="90"/>
            </a:xfrm>
            <a:custGeom>
              <a:avLst/>
              <a:gdLst>
                <a:gd name="T0" fmla="*/ 0 w 368"/>
                <a:gd name="T1" fmla="*/ 1 h 453"/>
                <a:gd name="T2" fmla="*/ 0 w 368"/>
                <a:gd name="T3" fmla="*/ 1 h 453"/>
                <a:gd name="T4" fmla="*/ 0 w 368"/>
                <a:gd name="T5" fmla="*/ 1 h 453"/>
                <a:gd name="T6" fmla="*/ 1 w 368"/>
                <a:gd name="T7" fmla="*/ 0 h 453"/>
                <a:gd name="T8" fmla="*/ 0 w 368"/>
                <a:gd name="T9" fmla="*/ 0 h 453"/>
                <a:gd name="T10" fmla="*/ 0 w 368"/>
                <a:gd name="T11" fmla="*/ 0 h 453"/>
                <a:gd name="T12" fmla="*/ 0 w 368"/>
                <a:gd name="T13" fmla="*/ 1 h 453"/>
                <a:gd name="T14" fmla="*/ 0 w 368"/>
                <a:gd name="T15" fmla="*/ 1 h 4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8"/>
                <a:gd name="T25" fmla="*/ 0 h 453"/>
                <a:gd name="T26" fmla="*/ 368 w 368"/>
                <a:gd name="T27" fmla="*/ 453 h 4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8" h="453">
                  <a:moveTo>
                    <a:pt x="0" y="453"/>
                  </a:moveTo>
                  <a:lnTo>
                    <a:pt x="74" y="346"/>
                  </a:lnTo>
                  <a:lnTo>
                    <a:pt x="108" y="346"/>
                  </a:lnTo>
                  <a:lnTo>
                    <a:pt x="368" y="0"/>
                  </a:lnTo>
                  <a:lnTo>
                    <a:pt x="113" y="251"/>
                  </a:lnTo>
                  <a:lnTo>
                    <a:pt x="57" y="257"/>
                  </a:lnTo>
                  <a:lnTo>
                    <a:pt x="0" y="319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3" name="Freeform 101"/>
            <p:cNvSpPr>
              <a:spLocks/>
            </p:cNvSpPr>
            <p:nvPr/>
          </p:nvSpPr>
          <p:spPr bwMode="auto">
            <a:xfrm>
              <a:off x="4921" y="1865"/>
              <a:ext cx="205" cy="44"/>
            </a:xfrm>
            <a:custGeom>
              <a:avLst/>
              <a:gdLst>
                <a:gd name="T0" fmla="*/ 0 w 1029"/>
                <a:gd name="T1" fmla="*/ 0 h 219"/>
                <a:gd name="T2" fmla="*/ 2 w 1029"/>
                <a:gd name="T3" fmla="*/ 0 h 219"/>
                <a:gd name="T4" fmla="*/ 2 w 1029"/>
                <a:gd name="T5" fmla="*/ 0 h 219"/>
                <a:gd name="T6" fmla="*/ 2 w 1029"/>
                <a:gd name="T7" fmla="*/ 0 h 219"/>
                <a:gd name="T8" fmla="*/ 2 w 1029"/>
                <a:gd name="T9" fmla="*/ 0 h 219"/>
                <a:gd name="T10" fmla="*/ 2 w 1029"/>
                <a:gd name="T11" fmla="*/ 0 h 219"/>
                <a:gd name="T12" fmla="*/ 2 w 1029"/>
                <a:gd name="T13" fmla="*/ 0 h 219"/>
                <a:gd name="T14" fmla="*/ 2 w 1029"/>
                <a:gd name="T15" fmla="*/ 0 h 219"/>
                <a:gd name="T16" fmla="*/ 2 w 1029"/>
                <a:gd name="T17" fmla="*/ 0 h 219"/>
                <a:gd name="T18" fmla="*/ 1 w 1029"/>
                <a:gd name="T19" fmla="*/ 0 h 219"/>
                <a:gd name="T20" fmla="*/ 1 w 1029"/>
                <a:gd name="T21" fmla="*/ 0 h 219"/>
                <a:gd name="T22" fmla="*/ 1 w 1029"/>
                <a:gd name="T23" fmla="*/ 0 h 219"/>
                <a:gd name="T24" fmla="*/ 1 w 1029"/>
                <a:gd name="T25" fmla="*/ 0 h 219"/>
                <a:gd name="T26" fmla="*/ 1 w 1029"/>
                <a:gd name="T27" fmla="*/ 0 h 219"/>
                <a:gd name="T28" fmla="*/ 1 w 1029"/>
                <a:gd name="T29" fmla="*/ 0 h 219"/>
                <a:gd name="T30" fmla="*/ 1 w 1029"/>
                <a:gd name="T31" fmla="*/ 0 h 219"/>
                <a:gd name="T32" fmla="*/ 1 w 1029"/>
                <a:gd name="T33" fmla="*/ 0 h 219"/>
                <a:gd name="T34" fmla="*/ 1 w 1029"/>
                <a:gd name="T35" fmla="*/ 0 h 219"/>
                <a:gd name="T36" fmla="*/ 1 w 1029"/>
                <a:gd name="T37" fmla="*/ 0 h 219"/>
                <a:gd name="T38" fmla="*/ 1 w 1029"/>
                <a:gd name="T39" fmla="*/ 0 h 219"/>
                <a:gd name="T40" fmla="*/ 1 w 1029"/>
                <a:gd name="T41" fmla="*/ 0 h 219"/>
                <a:gd name="T42" fmla="*/ 1 w 1029"/>
                <a:gd name="T43" fmla="*/ 0 h 219"/>
                <a:gd name="T44" fmla="*/ 1 w 1029"/>
                <a:gd name="T45" fmla="*/ 0 h 219"/>
                <a:gd name="T46" fmla="*/ 1 w 1029"/>
                <a:gd name="T47" fmla="*/ 0 h 219"/>
                <a:gd name="T48" fmla="*/ 1 w 1029"/>
                <a:gd name="T49" fmla="*/ 0 h 219"/>
                <a:gd name="T50" fmla="*/ 1 w 1029"/>
                <a:gd name="T51" fmla="*/ 0 h 219"/>
                <a:gd name="T52" fmla="*/ 1 w 1029"/>
                <a:gd name="T53" fmla="*/ 0 h 219"/>
                <a:gd name="T54" fmla="*/ 0 w 1029"/>
                <a:gd name="T55" fmla="*/ 0 h 219"/>
                <a:gd name="T56" fmla="*/ 0 w 1029"/>
                <a:gd name="T57" fmla="*/ 0 h 219"/>
                <a:gd name="T58" fmla="*/ 0 w 1029"/>
                <a:gd name="T59" fmla="*/ 0 h 219"/>
                <a:gd name="T60" fmla="*/ 0 w 1029"/>
                <a:gd name="T61" fmla="*/ 0 h 219"/>
                <a:gd name="T62" fmla="*/ 0 w 1029"/>
                <a:gd name="T63" fmla="*/ 0 h 219"/>
                <a:gd name="T64" fmla="*/ 0 w 1029"/>
                <a:gd name="T65" fmla="*/ 0 h 219"/>
                <a:gd name="T66" fmla="*/ 0 w 1029"/>
                <a:gd name="T67" fmla="*/ 0 h 21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29"/>
                <a:gd name="T103" fmla="*/ 0 h 219"/>
                <a:gd name="T104" fmla="*/ 1029 w 1029"/>
                <a:gd name="T105" fmla="*/ 219 h 21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29" h="219">
                  <a:moveTo>
                    <a:pt x="0" y="0"/>
                  </a:moveTo>
                  <a:lnTo>
                    <a:pt x="1029" y="219"/>
                  </a:lnTo>
                  <a:lnTo>
                    <a:pt x="1028" y="218"/>
                  </a:lnTo>
                  <a:lnTo>
                    <a:pt x="1024" y="217"/>
                  </a:lnTo>
                  <a:lnTo>
                    <a:pt x="1017" y="214"/>
                  </a:lnTo>
                  <a:lnTo>
                    <a:pt x="1008" y="209"/>
                  </a:lnTo>
                  <a:lnTo>
                    <a:pt x="995" y="204"/>
                  </a:lnTo>
                  <a:lnTo>
                    <a:pt x="981" y="199"/>
                  </a:lnTo>
                  <a:lnTo>
                    <a:pt x="965" y="192"/>
                  </a:lnTo>
                  <a:lnTo>
                    <a:pt x="946" y="183"/>
                  </a:lnTo>
                  <a:lnTo>
                    <a:pt x="925" y="175"/>
                  </a:lnTo>
                  <a:lnTo>
                    <a:pt x="902" y="167"/>
                  </a:lnTo>
                  <a:lnTo>
                    <a:pt x="876" y="158"/>
                  </a:lnTo>
                  <a:lnTo>
                    <a:pt x="850" y="148"/>
                  </a:lnTo>
                  <a:lnTo>
                    <a:pt x="820" y="138"/>
                  </a:lnTo>
                  <a:lnTo>
                    <a:pt x="789" y="128"/>
                  </a:lnTo>
                  <a:lnTo>
                    <a:pt x="756" y="118"/>
                  </a:lnTo>
                  <a:lnTo>
                    <a:pt x="722" y="108"/>
                  </a:lnTo>
                  <a:lnTo>
                    <a:pt x="686" y="97"/>
                  </a:lnTo>
                  <a:lnTo>
                    <a:pt x="648" y="87"/>
                  </a:lnTo>
                  <a:lnTo>
                    <a:pt x="609" y="77"/>
                  </a:lnTo>
                  <a:lnTo>
                    <a:pt x="568" y="67"/>
                  </a:lnTo>
                  <a:lnTo>
                    <a:pt x="527" y="58"/>
                  </a:lnTo>
                  <a:lnTo>
                    <a:pt x="484" y="49"/>
                  </a:lnTo>
                  <a:lnTo>
                    <a:pt x="439" y="41"/>
                  </a:lnTo>
                  <a:lnTo>
                    <a:pt x="394" y="33"/>
                  </a:lnTo>
                  <a:lnTo>
                    <a:pt x="347" y="25"/>
                  </a:lnTo>
                  <a:lnTo>
                    <a:pt x="300" y="18"/>
                  </a:lnTo>
                  <a:lnTo>
                    <a:pt x="252" y="13"/>
                  </a:lnTo>
                  <a:lnTo>
                    <a:pt x="203" y="8"/>
                  </a:lnTo>
                  <a:lnTo>
                    <a:pt x="153" y="4"/>
                  </a:lnTo>
                  <a:lnTo>
                    <a:pt x="103" y="2"/>
                  </a:lnTo>
                  <a:lnTo>
                    <a:pt x="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4" name="Freeform 102"/>
            <p:cNvSpPr>
              <a:spLocks/>
            </p:cNvSpPr>
            <p:nvPr/>
          </p:nvSpPr>
          <p:spPr bwMode="auto">
            <a:xfrm>
              <a:off x="4878" y="1866"/>
              <a:ext cx="41" cy="132"/>
            </a:xfrm>
            <a:custGeom>
              <a:avLst/>
              <a:gdLst>
                <a:gd name="T0" fmla="*/ 0 w 209"/>
                <a:gd name="T1" fmla="*/ 0 h 659"/>
                <a:gd name="T2" fmla="*/ 0 w 209"/>
                <a:gd name="T3" fmla="*/ 1 h 659"/>
                <a:gd name="T4" fmla="*/ 0 w 209"/>
                <a:gd name="T5" fmla="*/ 1 h 659"/>
                <a:gd name="T6" fmla="*/ 0 w 209"/>
                <a:gd name="T7" fmla="*/ 0 h 659"/>
                <a:gd name="T8" fmla="*/ 0 w 209"/>
                <a:gd name="T9" fmla="*/ 0 h 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9"/>
                <a:gd name="T16" fmla="*/ 0 h 659"/>
                <a:gd name="T17" fmla="*/ 209 w 209"/>
                <a:gd name="T18" fmla="*/ 659 h 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9" h="659">
                  <a:moveTo>
                    <a:pt x="209" y="0"/>
                  </a:moveTo>
                  <a:lnTo>
                    <a:pt x="45" y="659"/>
                  </a:lnTo>
                  <a:lnTo>
                    <a:pt x="0" y="648"/>
                  </a:lnTo>
                  <a:lnTo>
                    <a:pt x="147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055" name="Text Box 104"/>
          <p:cNvSpPr txBox="1">
            <a:spLocks noChangeArrowheads="1"/>
          </p:cNvSpPr>
          <p:nvPr/>
        </p:nvSpPr>
        <p:spPr bwMode="auto">
          <a:xfrm>
            <a:off x="7302302" y="1522884"/>
            <a:ext cx="1404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200" dirty="0" smtClean="0"/>
              <a:t>računalnik z IPSec</a:t>
            </a:r>
            <a:endParaRPr lang="en-US" sz="1200" dirty="0"/>
          </a:p>
        </p:txBody>
      </p:sp>
      <p:sp>
        <p:nvSpPr>
          <p:cNvPr id="1056" name="Text Box 105"/>
          <p:cNvSpPr txBox="1">
            <a:spLocks noChangeArrowheads="1"/>
          </p:cNvSpPr>
          <p:nvPr/>
        </p:nvSpPr>
        <p:spPr bwMode="auto">
          <a:xfrm>
            <a:off x="1971477" y="3994622"/>
            <a:ext cx="1250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200" dirty="0" smtClean="0"/>
              <a:t>Usmerjevalnik z</a:t>
            </a:r>
            <a:endParaRPr lang="en-US" sz="1200" dirty="0"/>
          </a:p>
          <a:p>
            <a:pPr eaLnBrk="1" hangingPunct="1"/>
            <a:r>
              <a:rPr lang="en-US" sz="1200" dirty="0"/>
              <a:t>IPv4 </a:t>
            </a:r>
            <a:r>
              <a:rPr lang="sl-SI" sz="1200" dirty="0" smtClean="0"/>
              <a:t>in </a:t>
            </a:r>
            <a:r>
              <a:rPr lang="en-US" sz="1200" dirty="0" err="1" smtClean="0"/>
              <a:t>IPsec</a:t>
            </a:r>
            <a:endParaRPr lang="en-US" sz="1200" dirty="0"/>
          </a:p>
        </p:txBody>
      </p:sp>
      <p:sp>
        <p:nvSpPr>
          <p:cNvPr id="1057" name="Text Box 106"/>
          <p:cNvSpPr txBox="1">
            <a:spLocks noChangeArrowheads="1"/>
          </p:cNvSpPr>
          <p:nvPr/>
        </p:nvSpPr>
        <p:spPr bwMode="auto">
          <a:xfrm>
            <a:off x="5340152" y="4032722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200" dirty="0" smtClean="0"/>
              <a:t>Usmerjevalnik z</a:t>
            </a:r>
            <a:endParaRPr lang="en-US" sz="1200" dirty="0" smtClean="0"/>
          </a:p>
          <a:p>
            <a:r>
              <a:rPr lang="en-US" sz="1200" dirty="0" smtClean="0"/>
              <a:t>IPv4 </a:t>
            </a:r>
            <a:r>
              <a:rPr lang="sl-SI" sz="1200" dirty="0" smtClean="0"/>
              <a:t>in</a:t>
            </a:r>
            <a:r>
              <a:rPr lang="en-US" sz="1200" dirty="0" err="1" smtClean="0"/>
              <a:t>IPsec</a:t>
            </a:r>
            <a:endParaRPr lang="en-US" sz="1200" dirty="0"/>
          </a:p>
        </p:txBody>
      </p:sp>
      <p:sp>
        <p:nvSpPr>
          <p:cNvPr id="1032" name="Freeform 2"/>
          <p:cNvSpPr>
            <a:spLocks/>
          </p:cNvSpPr>
          <p:nvPr/>
        </p:nvSpPr>
        <p:spPr bwMode="auto">
          <a:xfrm>
            <a:off x="1973065" y="1484784"/>
            <a:ext cx="2232025" cy="1046163"/>
          </a:xfrm>
          <a:custGeom>
            <a:avLst/>
            <a:gdLst>
              <a:gd name="T0" fmla="*/ 854 w 1292"/>
              <a:gd name="T1" fmla="*/ 2 h 1255"/>
              <a:gd name="T2" fmla="*/ 125 w 1292"/>
              <a:gd name="T3" fmla="*/ 53 h 1255"/>
              <a:gd name="T4" fmla="*/ 104 w 1292"/>
              <a:gd name="T5" fmla="*/ 176 h 1255"/>
              <a:gd name="T6" fmla="*/ 188 w 1292"/>
              <a:gd name="T7" fmla="*/ 278 h 1255"/>
              <a:gd name="T8" fmla="*/ 874 w 1292"/>
              <a:gd name="T9" fmla="*/ 292 h 1255"/>
              <a:gd name="T10" fmla="*/ 2309 w 1292"/>
              <a:gd name="T11" fmla="*/ 379 h 1255"/>
              <a:gd name="T12" fmla="*/ 3552 w 1292"/>
              <a:gd name="T13" fmla="*/ 415 h 1255"/>
              <a:gd name="T14" fmla="*/ 4279 w 1292"/>
              <a:gd name="T15" fmla="*/ 342 h 1255"/>
              <a:gd name="T16" fmla="*/ 4536 w 1292"/>
              <a:gd name="T17" fmla="*/ 149 h 1255"/>
              <a:gd name="T18" fmla="*/ 4301 w 1292"/>
              <a:gd name="T19" fmla="*/ 72 h 1255"/>
              <a:gd name="T20" fmla="*/ 2675 w 1292"/>
              <a:gd name="T21" fmla="*/ 39 h 1255"/>
              <a:gd name="T22" fmla="*/ 854 w 1292"/>
              <a:gd name="T23" fmla="*/ 2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054" name="Text Box 103"/>
          <p:cNvSpPr txBox="1">
            <a:spLocks noChangeArrowheads="1"/>
          </p:cNvSpPr>
          <p:nvPr/>
        </p:nvSpPr>
        <p:spPr bwMode="auto">
          <a:xfrm>
            <a:off x="2333427" y="1676872"/>
            <a:ext cx="1579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/>
              <a:t>Javno omrežje</a:t>
            </a:r>
            <a:endParaRPr lang="en-US" sz="1800" dirty="0"/>
          </a:p>
        </p:txBody>
      </p:sp>
      <p:graphicFrame>
        <p:nvGraphicFramePr>
          <p:cNvPr id="1026" name="Object 38"/>
          <p:cNvGraphicFramePr>
            <a:graphicFrameLocks noChangeAspect="1"/>
          </p:cNvGraphicFramePr>
          <p:nvPr/>
        </p:nvGraphicFramePr>
        <p:xfrm>
          <a:off x="1377752" y="5805959"/>
          <a:ext cx="611188" cy="520700"/>
        </p:xfrm>
        <a:graphic>
          <a:graphicData uri="http://schemas.openxmlformats.org/presentationml/2006/ole">
            <p:oleObj spid="_x0000_s289794" name="Clip" r:id="rId4" imgW="1305000" imgH="1085760" progId="">
              <p:embed/>
            </p:oleObj>
          </a:graphicData>
        </a:graphic>
      </p:graphicFrame>
      <p:graphicFrame>
        <p:nvGraphicFramePr>
          <p:cNvPr id="1027" name="Object 50"/>
          <p:cNvGraphicFramePr>
            <a:graphicFrameLocks noChangeAspect="1"/>
          </p:cNvGraphicFramePr>
          <p:nvPr/>
        </p:nvGraphicFramePr>
        <p:xfrm>
          <a:off x="2368352" y="5805959"/>
          <a:ext cx="611188" cy="520700"/>
        </p:xfrm>
        <a:graphic>
          <a:graphicData uri="http://schemas.openxmlformats.org/presentationml/2006/ole">
            <p:oleObj spid="_x0000_s289795" name="Clip" r:id="rId5" imgW="1305000" imgH="1085760" progId="">
              <p:embed/>
            </p:oleObj>
          </a:graphicData>
        </a:graphic>
      </p:graphicFrame>
      <p:sp>
        <p:nvSpPr>
          <p:cNvPr id="110" name="Title 1"/>
          <p:cNvSpPr txBox="1">
            <a:spLocks/>
          </p:cNvSpPr>
          <p:nvPr/>
        </p:nvSpPr>
        <p:spPr>
          <a:xfrm>
            <a:off x="457200" y="692696"/>
            <a:ext cx="8229600" cy="7223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VPN: primer</a:t>
            </a: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539552" y="5729064"/>
            <a:ext cx="457200" cy="641350"/>
            <a:chOff x="4180" y="781"/>
            <a:chExt cx="150" cy="309"/>
          </a:xfrm>
        </p:grpSpPr>
        <p:sp>
          <p:nvSpPr>
            <p:cNvPr id="1096" name="AutoShape 4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7" name="Rectangle 41"/>
            <p:cNvSpPr>
              <a:spLocks noChangeArrowheads="1"/>
            </p:cNvSpPr>
            <p:nvPr/>
          </p:nvSpPr>
          <p:spPr bwMode="auto">
            <a:xfrm>
              <a:off x="4256" y="783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8" name="Rectangle 42"/>
            <p:cNvSpPr>
              <a:spLocks noChangeArrowheads="1"/>
            </p:cNvSpPr>
            <p:nvPr/>
          </p:nvSpPr>
          <p:spPr bwMode="auto">
            <a:xfrm>
              <a:off x="4181" y="850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9" name="AutoShape 43"/>
            <p:cNvSpPr>
              <a:spLocks noChangeArrowheads="1"/>
            </p:cNvSpPr>
            <p:nvPr/>
          </p:nvSpPr>
          <p:spPr bwMode="auto">
            <a:xfrm>
              <a:off x="4180" y="781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0" name="Line 4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1" name="Line 4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2" name="Rectangle 46"/>
            <p:cNvSpPr>
              <a:spLocks noChangeArrowheads="1"/>
            </p:cNvSpPr>
            <p:nvPr/>
          </p:nvSpPr>
          <p:spPr bwMode="auto">
            <a:xfrm>
              <a:off x="4193" y="881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3" name="Rectangle 47"/>
            <p:cNvSpPr>
              <a:spLocks noChangeArrowheads="1"/>
            </p:cNvSpPr>
            <p:nvPr/>
          </p:nvSpPr>
          <p:spPr bwMode="auto">
            <a:xfrm>
              <a:off x="4202" y="923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748233" y="1628800"/>
            <a:ext cx="7784207" cy="1666999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>
            <a:normAutofit/>
          </a:bodyPr>
          <a:lstStyle/>
          <a:p>
            <a:r>
              <a:rPr lang="sl-SI" sz="4000" dirty="0" smtClean="0"/>
              <a:t>Požarni zid</a:t>
            </a:r>
            <a:endParaRPr lang="en-US" sz="5400" dirty="0" smtClean="0"/>
          </a:p>
        </p:txBody>
      </p:sp>
      <p:sp>
        <p:nvSpPr>
          <p:cNvPr id="131076" name="Rectangle 5"/>
          <p:cNvSpPr>
            <a:spLocks noChangeArrowheads="1"/>
          </p:cNvSpPr>
          <p:nvPr/>
        </p:nvSpPr>
        <p:spPr bwMode="auto">
          <a:xfrm>
            <a:off x="501650" y="4419600"/>
            <a:ext cx="381000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endParaRPr lang="sl-SI"/>
          </a:p>
        </p:txBody>
      </p:sp>
      <p:sp>
        <p:nvSpPr>
          <p:cNvPr id="131077" name="Text Box 7"/>
          <p:cNvSpPr txBox="1">
            <a:spLocks noChangeArrowheads="1"/>
          </p:cNvSpPr>
          <p:nvPr/>
        </p:nvSpPr>
        <p:spPr bwMode="auto">
          <a:xfrm>
            <a:off x="922858" y="1711623"/>
            <a:ext cx="73215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dirty="0" smtClean="0"/>
              <a:t>izolira interno omrežje od velikega javnega omrežja, določenim paketom dovoli prehod, druge blokira. Ima 3 naloge: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l-SI" dirty="0" smtClean="0"/>
              <a:t>filtrira VES promet,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l-SI" dirty="0" smtClean="0"/>
              <a:t>prepušča samo promet, ki je DOPUSTEN glede na politiko,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sl-SI" dirty="0" smtClean="0"/>
              <a:t>je IMUN na napade</a:t>
            </a:r>
          </a:p>
        </p:txBody>
      </p:sp>
      <p:sp>
        <p:nvSpPr>
          <p:cNvPr id="131079" name="Rectangle 12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l-SI"/>
          </a:p>
        </p:txBody>
      </p:sp>
      <p:sp>
        <p:nvSpPr>
          <p:cNvPr id="131081" name="Rectangle 16"/>
          <p:cNvSpPr>
            <a:spLocks noChangeArrowheads="1"/>
          </p:cNvSpPr>
          <p:nvPr/>
        </p:nvSpPr>
        <p:spPr bwMode="auto">
          <a:xfrm>
            <a:off x="7116663" y="6350124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082" name="Freeform 83"/>
          <p:cNvSpPr>
            <a:spLocks/>
          </p:cNvSpPr>
          <p:nvPr/>
        </p:nvSpPr>
        <p:spPr bwMode="auto">
          <a:xfrm>
            <a:off x="4298850" y="5173787"/>
            <a:ext cx="219075" cy="1012825"/>
          </a:xfrm>
          <a:custGeom>
            <a:avLst/>
            <a:gdLst>
              <a:gd name="T0" fmla="*/ 0 w 138"/>
              <a:gd name="T1" fmla="*/ 769937 h 638"/>
              <a:gd name="T2" fmla="*/ 219075 w 138"/>
              <a:gd name="T3" fmla="*/ 1012825 h 638"/>
              <a:gd name="T4" fmla="*/ 219075 w 138"/>
              <a:gd name="T5" fmla="*/ 122238 h 638"/>
              <a:gd name="T6" fmla="*/ 184150 w 138"/>
              <a:gd name="T7" fmla="*/ 77787 h 638"/>
              <a:gd name="T8" fmla="*/ 0 w 138"/>
              <a:gd name="T9" fmla="*/ 0 h 638"/>
              <a:gd name="T10" fmla="*/ 0 w 138"/>
              <a:gd name="T11" fmla="*/ 769937 h 63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8"/>
              <a:gd name="T19" fmla="*/ 0 h 638"/>
              <a:gd name="T20" fmla="*/ 138 w 138"/>
              <a:gd name="T21" fmla="*/ 638 h 6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8" h="638">
                <a:moveTo>
                  <a:pt x="0" y="485"/>
                </a:moveTo>
                <a:lnTo>
                  <a:pt x="138" y="638"/>
                </a:lnTo>
                <a:lnTo>
                  <a:pt x="138" y="77"/>
                </a:lnTo>
                <a:lnTo>
                  <a:pt x="116" y="49"/>
                </a:lnTo>
                <a:lnTo>
                  <a:pt x="0" y="0"/>
                </a:lnTo>
                <a:lnTo>
                  <a:pt x="0" y="485"/>
                </a:lnTo>
                <a:close/>
              </a:path>
            </a:pathLst>
          </a:custGeom>
          <a:solidFill>
            <a:srgbClr val="6060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3" name="Rectangle 324"/>
          <p:cNvSpPr>
            <a:spLocks noChangeArrowheads="1"/>
          </p:cNvSpPr>
          <p:nvPr/>
        </p:nvSpPr>
        <p:spPr bwMode="auto">
          <a:xfrm>
            <a:off x="3089175" y="3924424"/>
            <a:ext cx="4763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5" name="Rectangle 364"/>
          <p:cNvSpPr>
            <a:spLocks noChangeArrowheads="1"/>
          </p:cNvSpPr>
          <p:nvPr/>
        </p:nvSpPr>
        <p:spPr bwMode="auto">
          <a:xfrm>
            <a:off x="4871938" y="6262812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086" name="Freeform 17"/>
          <p:cNvSpPr>
            <a:spLocks/>
          </p:cNvSpPr>
          <p:nvPr/>
        </p:nvSpPr>
        <p:spPr bwMode="auto">
          <a:xfrm>
            <a:off x="1936650" y="3645024"/>
            <a:ext cx="2654300" cy="1550988"/>
          </a:xfrm>
          <a:custGeom>
            <a:avLst/>
            <a:gdLst>
              <a:gd name="T0" fmla="*/ 122238 w 1672"/>
              <a:gd name="T1" fmla="*/ 4763 h 977"/>
              <a:gd name="T2" fmla="*/ 201612 w 1672"/>
              <a:gd name="T3" fmla="*/ 1588 h 977"/>
              <a:gd name="T4" fmla="*/ 296863 w 1672"/>
              <a:gd name="T5" fmla="*/ 26988 h 977"/>
              <a:gd name="T6" fmla="*/ 446088 w 1672"/>
              <a:gd name="T7" fmla="*/ 85725 h 977"/>
              <a:gd name="T8" fmla="*/ 603250 w 1672"/>
              <a:gd name="T9" fmla="*/ 142875 h 977"/>
              <a:gd name="T10" fmla="*/ 715962 w 1672"/>
              <a:gd name="T11" fmla="*/ 165100 h 977"/>
              <a:gd name="T12" fmla="*/ 822325 w 1672"/>
              <a:gd name="T13" fmla="*/ 165100 h 977"/>
              <a:gd name="T14" fmla="*/ 1017588 w 1672"/>
              <a:gd name="T15" fmla="*/ 142875 h 977"/>
              <a:gd name="T16" fmla="*/ 1228725 w 1672"/>
              <a:gd name="T17" fmla="*/ 120650 h 977"/>
              <a:gd name="T18" fmla="*/ 1354137 w 1672"/>
              <a:gd name="T19" fmla="*/ 120650 h 977"/>
              <a:gd name="T20" fmla="*/ 1495425 w 1672"/>
              <a:gd name="T21" fmla="*/ 139700 h 977"/>
              <a:gd name="T22" fmla="*/ 1660525 w 1672"/>
              <a:gd name="T23" fmla="*/ 168275 h 977"/>
              <a:gd name="T24" fmla="*/ 1889125 w 1672"/>
              <a:gd name="T25" fmla="*/ 212725 h 977"/>
              <a:gd name="T26" fmla="*/ 2160588 w 1672"/>
              <a:gd name="T27" fmla="*/ 285750 h 977"/>
              <a:gd name="T28" fmla="*/ 2335213 w 1672"/>
              <a:gd name="T29" fmla="*/ 349250 h 977"/>
              <a:gd name="T30" fmla="*/ 2449513 w 1672"/>
              <a:gd name="T31" fmla="*/ 409575 h 977"/>
              <a:gd name="T32" fmla="*/ 2506663 w 1672"/>
              <a:gd name="T33" fmla="*/ 450850 h 977"/>
              <a:gd name="T34" fmla="*/ 2565400 w 1672"/>
              <a:gd name="T35" fmla="*/ 517525 h 977"/>
              <a:gd name="T36" fmla="*/ 2620963 w 1672"/>
              <a:gd name="T37" fmla="*/ 639763 h 977"/>
              <a:gd name="T38" fmla="*/ 2649538 w 1672"/>
              <a:gd name="T39" fmla="*/ 782638 h 977"/>
              <a:gd name="T40" fmla="*/ 2652713 w 1672"/>
              <a:gd name="T41" fmla="*/ 933450 h 977"/>
              <a:gd name="T42" fmla="*/ 2635250 w 1672"/>
              <a:gd name="T43" fmla="*/ 1079500 h 977"/>
              <a:gd name="T44" fmla="*/ 2598738 w 1672"/>
              <a:gd name="T45" fmla="*/ 1209675 h 977"/>
              <a:gd name="T46" fmla="*/ 2551113 w 1672"/>
              <a:gd name="T47" fmla="*/ 1309688 h 977"/>
              <a:gd name="T48" fmla="*/ 2482850 w 1672"/>
              <a:gd name="T49" fmla="*/ 1376363 h 977"/>
              <a:gd name="T50" fmla="*/ 2390775 w 1672"/>
              <a:gd name="T51" fmla="*/ 1420813 h 977"/>
              <a:gd name="T52" fmla="*/ 2279650 w 1672"/>
              <a:gd name="T53" fmla="*/ 1447800 h 977"/>
              <a:gd name="T54" fmla="*/ 2052638 w 1672"/>
              <a:gd name="T55" fmla="*/ 1476375 h 977"/>
              <a:gd name="T56" fmla="*/ 1819275 w 1672"/>
              <a:gd name="T57" fmla="*/ 1501775 h 977"/>
              <a:gd name="T58" fmla="*/ 1681163 w 1672"/>
              <a:gd name="T59" fmla="*/ 1517650 h 977"/>
              <a:gd name="T60" fmla="*/ 1439862 w 1672"/>
              <a:gd name="T61" fmla="*/ 1538288 h 977"/>
              <a:gd name="T62" fmla="*/ 1196975 w 1672"/>
              <a:gd name="T63" fmla="*/ 1546225 h 977"/>
              <a:gd name="T64" fmla="*/ 1060450 w 1672"/>
              <a:gd name="T65" fmla="*/ 1550988 h 977"/>
              <a:gd name="T66" fmla="*/ 941388 w 1672"/>
              <a:gd name="T67" fmla="*/ 1550988 h 977"/>
              <a:gd name="T68" fmla="*/ 844550 w 1672"/>
              <a:gd name="T69" fmla="*/ 1546225 h 977"/>
              <a:gd name="T70" fmla="*/ 766762 w 1672"/>
              <a:gd name="T71" fmla="*/ 1541463 h 977"/>
              <a:gd name="T72" fmla="*/ 661988 w 1672"/>
              <a:gd name="T73" fmla="*/ 1524000 h 977"/>
              <a:gd name="T74" fmla="*/ 517525 w 1672"/>
              <a:gd name="T75" fmla="*/ 1487488 h 977"/>
              <a:gd name="T76" fmla="*/ 374650 w 1672"/>
              <a:gd name="T77" fmla="*/ 1450975 h 977"/>
              <a:gd name="T78" fmla="*/ 225425 w 1672"/>
              <a:gd name="T79" fmla="*/ 1406525 h 977"/>
              <a:gd name="T80" fmla="*/ 123825 w 1672"/>
              <a:gd name="T81" fmla="*/ 1352550 h 977"/>
              <a:gd name="T82" fmla="*/ 74613 w 1672"/>
              <a:gd name="T83" fmla="*/ 1304925 h 977"/>
              <a:gd name="T84" fmla="*/ 41275 w 1672"/>
              <a:gd name="T85" fmla="*/ 1247775 h 977"/>
              <a:gd name="T86" fmla="*/ 11112 w 1672"/>
              <a:gd name="T87" fmla="*/ 1136650 h 977"/>
              <a:gd name="T88" fmla="*/ 0 w 1672"/>
              <a:gd name="T89" fmla="*/ 969963 h 977"/>
              <a:gd name="T90" fmla="*/ 3175 w 1672"/>
              <a:gd name="T91" fmla="*/ 779463 h 977"/>
              <a:gd name="T92" fmla="*/ 1588 w 1672"/>
              <a:gd name="T93" fmla="*/ 663575 h 977"/>
              <a:gd name="T94" fmla="*/ 0 w 1672"/>
              <a:gd name="T95" fmla="*/ 528638 h 977"/>
              <a:gd name="T96" fmla="*/ 3175 w 1672"/>
              <a:gd name="T97" fmla="*/ 300038 h 977"/>
              <a:gd name="T98" fmla="*/ 19050 w 1672"/>
              <a:gd name="T99" fmla="*/ 174625 h 977"/>
              <a:gd name="T100" fmla="*/ 46037 w 1672"/>
              <a:gd name="T101" fmla="*/ 76200 h 977"/>
              <a:gd name="T102" fmla="*/ 74613 w 1672"/>
              <a:gd name="T103" fmla="*/ 34925 h 9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672"/>
              <a:gd name="T157" fmla="*/ 0 h 977"/>
              <a:gd name="T158" fmla="*/ 1672 w 1672"/>
              <a:gd name="T159" fmla="*/ 977 h 9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672" h="977">
                <a:moveTo>
                  <a:pt x="54" y="16"/>
                </a:moveTo>
                <a:lnTo>
                  <a:pt x="57" y="14"/>
                </a:lnTo>
                <a:lnTo>
                  <a:pt x="61" y="10"/>
                </a:lnTo>
                <a:lnTo>
                  <a:pt x="69" y="7"/>
                </a:lnTo>
                <a:lnTo>
                  <a:pt x="77" y="3"/>
                </a:lnTo>
                <a:lnTo>
                  <a:pt x="86" y="1"/>
                </a:lnTo>
                <a:lnTo>
                  <a:pt x="96" y="0"/>
                </a:lnTo>
                <a:lnTo>
                  <a:pt x="105" y="0"/>
                </a:lnTo>
                <a:lnTo>
                  <a:pt x="116" y="0"/>
                </a:lnTo>
                <a:lnTo>
                  <a:pt x="127" y="1"/>
                </a:lnTo>
                <a:lnTo>
                  <a:pt x="138" y="3"/>
                </a:lnTo>
                <a:lnTo>
                  <a:pt x="149" y="6"/>
                </a:lnTo>
                <a:lnTo>
                  <a:pt x="161" y="9"/>
                </a:lnTo>
                <a:lnTo>
                  <a:pt x="174" y="13"/>
                </a:lnTo>
                <a:lnTo>
                  <a:pt x="187" y="17"/>
                </a:lnTo>
                <a:lnTo>
                  <a:pt x="200" y="22"/>
                </a:lnTo>
                <a:lnTo>
                  <a:pt x="212" y="27"/>
                </a:lnTo>
                <a:lnTo>
                  <a:pt x="225" y="31"/>
                </a:lnTo>
                <a:lnTo>
                  <a:pt x="253" y="43"/>
                </a:lnTo>
                <a:lnTo>
                  <a:pt x="281" y="54"/>
                </a:lnTo>
                <a:lnTo>
                  <a:pt x="309" y="65"/>
                </a:lnTo>
                <a:lnTo>
                  <a:pt x="338" y="76"/>
                </a:lnTo>
                <a:lnTo>
                  <a:pt x="352" y="82"/>
                </a:lnTo>
                <a:lnTo>
                  <a:pt x="366" y="86"/>
                </a:lnTo>
                <a:lnTo>
                  <a:pt x="380" y="90"/>
                </a:lnTo>
                <a:lnTo>
                  <a:pt x="394" y="95"/>
                </a:lnTo>
                <a:lnTo>
                  <a:pt x="408" y="97"/>
                </a:lnTo>
                <a:lnTo>
                  <a:pt x="422" y="100"/>
                </a:lnTo>
                <a:lnTo>
                  <a:pt x="436" y="103"/>
                </a:lnTo>
                <a:lnTo>
                  <a:pt x="451" y="104"/>
                </a:lnTo>
                <a:lnTo>
                  <a:pt x="465" y="105"/>
                </a:lnTo>
                <a:lnTo>
                  <a:pt x="477" y="105"/>
                </a:lnTo>
                <a:lnTo>
                  <a:pt x="491" y="105"/>
                </a:lnTo>
                <a:lnTo>
                  <a:pt x="504" y="105"/>
                </a:lnTo>
                <a:lnTo>
                  <a:pt x="518" y="104"/>
                </a:lnTo>
                <a:lnTo>
                  <a:pt x="532" y="104"/>
                </a:lnTo>
                <a:lnTo>
                  <a:pt x="559" y="100"/>
                </a:lnTo>
                <a:lnTo>
                  <a:pt x="586" y="98"/>
                </a:lnTo>
                <a:lnTo>
                  <a:pt x="614" y="95"/>
                </a:lnTo>
                <a:lnTo>
                  <a:pt x="641" y="90"/>
                </a:lnTo>
                <a:lnTo>
                  <a:pt x="670" y="86"/>
                </a:lnTo>
                <a:lnTo>
                  <a:pt x="698" y="83"/>
                </a:lnTo>
                <a:lnTo>
                  <a:pt x="727" y="79"/>
                </a:lnTo>
                <a:lnTo>
                  <a:pt x="757" y="77"/>
                </a:lnTo>
                <a:lnTo>
                  <a:pt x="774" y="76"/>
                </a:lnTo>
                <a:lnTo>
                  <a:pt x="789" y="75"/>
                </a:lnTo>
                <a:lnTo>
                  <a:pt x="804" y="75"/>
                </a:lnTo>
                <a:lnTo>
                  <a:pt x="820" y="75"/>
                </a:lnTo>
                <a:lnTo>
                  <a:pt x="837" y="76"/>
                </a:lnTo>
                <a:lnTo>
                  <a:pt x="853" y="76"/>
                </a:lnTo>
                <a:lnTo>
                  <a:pt x="871" y="77"/>
                </a:lnTo>
                <a:lnTo>
                  <a:pt x="888" y="79"/>
                </a:lnTo>
                <a:lnTo>
                  <a:pt x="906" y="82"/>
                </a:lnTo>
                <a:lnTo>
                  <a:pt x="923" y="84"/>
                </a:lnTo>
                <a:lnTo>
                  <a:pt x="942" y="88"/>
                </a:lnTo>
                <a:lnTo>
                  <a:pt x="961" y="91"/>
                </a:lnTo>
                <a:lnTo>
                  <a:pt x="980" y="95"/>
                </a:lnTo>
                <a:lnTo>
                  <a:pt x="1003" y="98"/>
                </a:lnTo>
                <a:lnTo>
                  <a:pt x="1024" y="102"/>
                </a:lnTo>
                <a:lnTo>
                  <a:pt x="1046" y="106"/>
                </a:lnTo>
                <a:lnTo>
                  <a:pt x="1069" y="110"/>
                </a:lnTo>
                <a:lnTo>
                  <a:pt x="1092" y="114"/>
                </a:lnTo>
                <a:lnTo>
                  <a:pt x="1117" y="119"/>
                </a:lnTo>
                <a:lnTo>
                  <a:pt x="1141" y="124"/>
                </a:lnTo>
                <a:lnTo>
                  <a:pt x="1190" y="134"/>
                </a:lnTo>
                <a:lnTo>
                  <a:pt x="1239" y="146"/>
                </a:lnTo>
                <a:lnTo>
                  <a:pt x="1288" y="159"/>
                </a:lnTo>
                <a:lnTo>
                  <a:pt x="1313" y="166"/>
                </a:lnTo>
                <a:lnTo>
                  <a:pt x="1337" y="173"/>
                </a:lnTo>
                <a:lnTo>
                  <a:pt x="1361" y="180"/>
                </a:lnTo>
                <a:lnTo>
                  <a:pt x="1384" y="187"/>
                </a:lnTo>
                <a:lnTo>
                  <a:pt x="1406" y="195"/>
                </a:lnTo>
                <a:lnTo>
                  <a:pt x="1429" y="203"/>
                </a:lnTo>
                <a:lnTo>
                  <a:pt x="1450" y="211"/>
                </a:lnTo>
                <a:lnTo>
                  <a:pt x="1471" y="220"/>
                </a:lnTo>
                <a:lnTo>
                  <a:pt x="1490" y="229"/>
                </a:lnTo>
                <a:lnTo>
                  <a:pt x="1509" y="238"/>
                </a:lnTo>
                <a:lnTo>
                  <a:pt x="1527" y="248"/>
                </a:lnTo>
                <a:lnTo>
                  <a:pt x="1535" y="252"/>
                </a:lnTo>
                <a:lnTo>
                  <a:pt x="1543" y="258"/>
                </a:lnTo>
                <a:lnTo>
                  <a:pt x="1551" y="263"/>
                </a:lnTo>
                <a:lnTo>
                  <a:pt x="1558" y="267"/>
                </a:lnTo>
                <a:lnTo>
                  <a:pt x="1565" y="273"/>
                </a:lnTo>
                <a:lnTo>
                  <a:pt x="1572" y="279"/>
                </a:lnTo>
                <a:lnTo>
                  <a:pt x="1579" y="284"/>
                </a:lnTo>
                <a:lnTo>
                  <a:pt x="1585" y="290"/>
                </a:lnTo>
                <a:lnTo>
                  <a:pt x="1591" y="296"/>
                </a:lnTo>
                <a:lnTo>
                  <a:pt x="1597" y="301"/>
                </a:lnTo>
                <a:lnTo>
                  <a:pt x="1607" y="313"/>
                </a:lnTo>
                <a:lnTo>
                  <a:pt x="1616" y="326"/>
                </a:lnTo>
                <a:lnTo>
                  <a:pt x="1625" y="340"/>
                </a:lnTo>
                <a:lnTo>
                  <a:pt x="1633" y="355"/>
                </a:lnTo>
                <a:lnTo>
                  <a:pt x="1640" y="370"/>
                </a:lnTo>
                <a:lnTo>
                  <a:pt x="1647" y="385"/>
                </a:lnTo>
                <a:lnTo>
                  <a:pt x="1651" y="403"/>
                </a:lnTo>
                <a:lnTo>
                  <a:pt x="1656" y="419"/>
                </a:lnTo>
                <a:lnTo>
                  <a:pt x="1661" y="438"/>
                </a:lnTo>
                <a:lnTo>
                  <a:pt x="1664" y="456"/>
                </a:lnTo>
                <a:lnTo>
                  <a:pt x="1667" y="474"/>
                </a:lnTo>
                <a:lnTo>
                  <a:pt x="1669" y="493"/>
                </a:lnTo>
                <a:lnTo>
                  <a:pt x="1671" y="512"/>
                </a:lnTo>
                <a:lnTo>
                  <a:pt x="1671" y="530"/>
                </a:lnTo>
                <a:lnTo>
                  <a:pt x="1672" y="550"/>
                </a:lnTo>
                <a:lnTo>
                  <a:pt x="1671" y="569"/>
                </a:lnTo>
                <a:lnTo>
                  <a:pt x="1671" y="588"/>
                </a:lnTo>
                <a:lnTo>
                  <a:pt x="1670" y="607"/>
                </a:lnTo>
                <a:lnTo>
                  <a:pt x="1668" y="626"/>
                </a:lnTo>
                <a:lnTo>
                  <a:pt x="1665" y="645"/>
                </a:lnTo>
                <a:lnTo>
                  <a:pt x="1663" y="662"/>
                </a:lnTo>
                <a:lnTo>
                  <a:pt x="1660" y="680"/>
                </a:lnTo>
                <a:lnTo>
                  <a:pt x="1656" y="697"/>
                </a:lnTo>
                <a:lnTo>
                  <a:pt x="1651" y="715"/>
                </a:lnTo>
                <a:lnTo>
                  <a:pt x="1648" y="731"/>
                </a:lnTo>
                <a:lnTo>
                  <a:pt x="1643" y="747"/>
                </a:lnTo>
                <a:lnTo>
                  <a:pt x="1637" y="762"/>
                </a:lnTo>
                <a:lnTo>
                  <a:pt x="1632" y="776"/>
                </a:lnTo>
                <a:lnTo>
                  <a:pt x="1626" y="790"/>
                </a:lnTo>
                <a:lnTo>
                  <a:pt x="1620" y="803"/>
                </a:lnTo>
                <a:lnTo>
                  <a:pt x="1614" y="814"/>
                </a:lnTo>
                <a:lnTo>
                  <a:pt x="1607" y="825"/>
                </a:lnTo>
                <a:lnTo>
                  <a:pt x="1600" y="834"/>
                </a:lnTo>
                <a:lnTo>
                  <a:pt x="1592" y="843"/>
                </a:lnTo>
                <a:lnTo>
                  <a:pt x="1584" y="852"/>
                </a:lnTo>
                <a:lnTo>
                  <a:pt x="1574" y="859"/>
                </a:lnTo>
                <a:lnTo>
                  <a:pt x="1564" y="867"/>
                </a:lnTo>
                <a:lnTo>
                  <a:pt x="1553" y="873"/>
                </a:lnTo>
                <a:lnTo>
                  <a:pt x="1543" y="879"/>
                </a:lnTo>
                <a:lnTo>
                  <a:pt x="1531" y="884"/>
                </a:lnTo>
                <a:lnTo>
                  <a:pt x="1518" y="890"/>
                </a:lnTo>
                <a:lnTo>
                  <a:pt x="1506" y="895"/>
                </a:lnTo>
                <a:lnTo>
                  <a:pt x="1493" y="898"/>
                </a:lnTo>
                <a:lnTo>
                  <a:pt x="1479" y="902"/>
                </a:lnTo>
                <a:lnTo>
                  <a:pt x="1465" y="905"/>
                </a:lnTo>
                <a:lnTo>
                  <a:pt x="1451" y="909"/>
                </a:lnTo>
                <a:lnTo>
                  <a:pt x="1436" y="912"/>
                </a:lnTo>
                <a:lnTo>
                  <a:pt x="1420" y="915"/>
                </a:lnTo>
                <a:lnTo>
                  <a:pt x="1390" y="919"/>
                </a:lnTo>
                <a:lnTo>
                  <a:pt x="1358" y="923"/>
                </a:lnTo>
                <a:lnTo>
                  <a:pt x="1326" y="926"/>
                </a:lnTo>
                <a:lnTo>
                  <a:pt x="1293" y="930"/>
                </a:lnTo>
                <a:lnTo>
                  <a:pt x="1259" y="932"/>
                </a:lnTo>
                <a:lnTo>
                  <a:pt x="1227" y="936"/>
                </a:lnTo>
                <a:lnTo>
                  <a:pt x="1194" y="939"/>
                </a:lnTo>
                <a:lnTo>
                  <a:pt x="1162" y="944"/>
                </a:lnTo>
                <a:lnTo>
                  <a:pt x="1146" y="946"/>
                </a:lnTo>
                <a:lnTo>
                  <a:pt x="1130" y="949"/>
                </a:lnTo>
                <a:lnTo>
                  <a:pt x="1112" y="950"/>
                </a:lnTo>
                <a:lnTo>
                  <a:pt x="1095" y="952"/>
                </a:lnTo>
                <a:lnTo>
                  <a:pt x="1077" y="954"/>
                </a:lnTo>
                <a:lnTo>
                  <a:pt x="1059" y="956"/>
                </a:lnTo>
                <a:lnTo>
                  <a:pt x="1041" y="958"/>
                </a:lnTo>
                <a:lnTo>
                  <a:pt x="1022" y="959"/>
                </a:lnTo>
                <a:lnTo>
                  <a:pt x="984" y="963"/>
                </a:lnTo>
                <a:lnTo>
                  <a:pt x="945" y="966"/>
                </a:lnTo>
                <a:lnTo>
                  <a:pt x="907" y="969"/>
                </a:lnTo>
                <a:lnTo>
                  <a:pt x="867" y="970"/>
                </a:lnTo>
                <a:lnTo>
                  <a:pt x="829" y="972"/>
                </a:lnTo>
                <a:lnTo>
                  <a:pt x="791" y="973"/>
                </a:lnTo>
                <a:lnTo>
                  <a:pt x="773" y="974"/>
                </a:lnTo>
                <a:lnTo>
                  <a:pt x="754" y="974"/>
                </a:lnTo>
                <a:lnTo>
                  <a:pt x="736" y="976"/>
                </a:lnTo>
                <a:lnTo>
                  <a:pt x="718" y="976"/>
                </a:lnTo>
                <a:lnTo>
                  <a:pt x="701" y="976"/>
                </a:lnTo>
                <a:lnTo>
                  <a:pt x="684" y="977"/>
                </a:lnTo>
                <a:lnTo>
                  <a:pt x="668" y="977"/>
                </a:lnTo>
                <a:lnTo>
                  <a:pt x="651" y="977"/>
                </a:lnTo>
                <a:lnTo>
                  <a:pt x="636" y="977"/>
                </a:lnTo>
                <a:lnTo>
                  <a:pt x="621" y="977"/>
                </a:lnTo>
                <a:lnTo>
                  <a:pt x="607" y="977"/>
                </a:lnTo>
                <a:lnTo>
                  <a:pt x="593" y="977"/>
                </a:lnTo>
                <a:lnTo>
                  <a:pt x="580" y="976"/>
                </a:lnTo>
                <a:lnTo>
                  <a:pt x="567" y="976"/>
                </a:lnTo>
                <a:lnTo>
                  <a:pt x="556" y="976"/>
                </a:lnTo>
                <a:lnTo>
                  <a:pt x="544" y="974"/>
                </a:lnTo>
                <a:lnTo>
                  <a:pt x="532" y="974"/>
                </a:lnTo>
                <a:lnTo>
                  <a:pt x="522" y="974"/>
                </a:lnTo>
                <a:lnTo>
                  <a:pt x="511" y="973"/>
                </a:lnTo>
                <a:lnTo>
                  <a:pt x="502" y="972"/>
                </a:lnTo>
                <a:lnTo>
                  <a:pt x="493" y="972"/>
                </a:lnTo>
                <a:lnTo>
                  <a:pt x="483" y="971"/>
                </a:lnTo>
                <a:lnTo>
                  <a:pt x="474" y="970"/>
                </a:lnTo>
                <a:lnTo>
                  <a:pt x="465" y="969"/>
                </a:lnTo>
                <a:lnTo>
                  <a:pt x="448" y="966"/>
                </a:lnTo>
                <a:lnTo>
                  <a:pt x="432" y="964"/>
                </a:lnTo>
                <a:lnTo>
                  <a:pt x="417" y="960"/>
                </a:lnTo>
                <a:lnTo>
                  <a:pt x="401" y="958"/>
                </a:lnTo>
                <a:lnTo>
                  <a:pt x="372" y="950"/>
                </a:lnTo>
                <a:lnTo>
                  <a:pt x="357" y="946"/>
                </a:lnTo>
                <a:lnTo>
                  <a:pt x="342" y="942"/>
                </a:lnTo>
                <a:lnTo>
                  <a:pt x="326" y="937"/>
                </a:lnTo>
                <a:lnTo>
                  <a:pt x="308" y="932"/>
                </a:lnTo>
                <a:lnTo>
                  <a:pt x="291" y="928"/>
                </a:lnTo>
                <a:lnTo>
                  <a:pt x="273" y="923"/>
                </a:lnTo>
                <a:lnTo>
                  <a:pt x="254" y="918"/>
                </a:lnTo>
                <a:lnTo>
                  <a:pt x="236" y="914"/>
                </a:lnTo>
                <a:lnTo>
                  <a:pt x="216" y="908"/>
                </a:lnTo>
                <a:lnTo>
                  <a:pt x="197" y="903"/>
                </a:lnTo>
                <a:lnTo>
                  <a:pt x="179" y="897"/>
                </a:lnTo>
                <a:lnTo>
                  <a:pt x="160" y="891"/>
                </a:lnTo>
                <a:lnTo>
                  <a:pt x="142" y="886"/>
                </a:lnTo>
                <a:lnTo>
                  <a:pt x="125" y="877"/>
                </a:lnTo>
                <a:lnTo>
                  <a:pt x="109" y="870"/>
                </a:lnTo>
                <a:lnTo>
                  <a:pt x="92" y="861"/>
                </a:lnTo>
                <a:lnTo>
                  <a:pt x="85" y="856"/>
                </a:lnTo>
                <a:lnTo>
                  <a:pt x="78" y="852"/>
                </a:lnTo>
                <a:lnTo>
                  <a:pt x="71" y="846"/>
                </a:lnTo>
                <a:lnTo>
                  <a:pt x="64" y="841"/>
                </a:lnTo>
                <a:lnTo>
                  <a:pt x="58" y="835"/>
                </a:lnTo>
                <a:lnTo>
                  <a:pt x="53" y="828"/>
                </a:lnTo>
                <a:lnTo>
                  <a:pt x="47" y="822"/>
                </a:lnTo>
                <a:lnTo>
                  <a:pt x="42" y="815"/>
                </a:lnTo>
                <a:lnTo>
                  <a:pt x="37" y="808"/>
                </a:lnTo>
                <a:lnTo>
                  <a:pt x="34" y="801"/>
                </a:lnTo>
                <a:lnTo>
                  <a:pt x="29" y="793"/>
                </a:lnTo>
                <a:lnTo>
                  <a:pt x="26" y="786"/>
                </a:lnTo>
                <a:lnTo>
                  <a:pt x="22" y="778"/>
                </a:lnTo>
                <a:lnTo>
                  <a:pt x="20" y="770"/>
                </a:lnTo>
                <a:lnTo>
                  <a:pt x="14" y="752"/>
                </a:lnTo>
                <a:lnTo>
                  <a:pt x="9" y="735"/>
                </a:lnTo>
                <a:lnTo>
                  <a:pt x="7" y="716"/>
                </a:lnTo>
                <a:lnTo>
                  <a:pt x="5" y="696"/>
                </a:lnTo>
                <a:lnTo>
                  <a:pt x="2" y="675"/>
                </a:lnTo>
                <a:lnTo>
                  <a:pt x="1" y="654"/>
                </a:lnTo>
                <a:lnTo>
                  <a:pt x="1" y="633"/>
                </a:lnTo>
                <a:lnTo>
                  <a:pt x="0" y="611"/>
                </a:lnTo>
                <a:lnTo>
                  <a:pt x="0" y="588"/>
                </a:lnTo>
                <a:lnTo>
                  <a:pt x="1" y="564"/>
                </a:lnTo>
                <a:lnTo>
                  <a:pt x="1" y="540"/>
                </a:lnTo>
                <a:lnTo>
                  <a:pt x="2" y="515"/>
                </a:lnTo>
                <a:lnTo>
                  <a:pt x="2" y="491"/>
                </a:lnTo>
                <a:lnTo>
                  <a:pt x="2" y="478"/>
                </a:lnTo>
                <a:lnTo>
                  <a:pt x="2" y="464"/>
                </a:lnTo>
                <a:lnTo>
                  <a:pt x="2" y="450"/>
                </a:lnTo>
                <a:lnTo>
                  <a:pt x="2" y="435"/>
                </a:lnTo>
                <a:lnTo>
                  <a:pt x="1" y="418"/>
                </a:lnTo>
                <a:lnTo>
                  <a:pt x="1" y="402"/>
                </a:lnTo>
                <a:lnTo>
                  <a:pt x="1" y="385"/>
                </a:lnTo>
                <a:lnTo>
                  <a:pt x="0" y="368"/>
                </a:lnTo>
                <a:lnTo>
                  <a:pt x="0" y="350"/>
                </a:lnTo>
                <a:lnTo>
                  <a:pt x="0" y="333"/>
                </a:lnTo>
                <a:lnTo>
                  <a:pt x="0" y="297"/>
                </a:lnTo>
                <a:lnTo>
                  <a:pt x="0" y="260"/>
                </a:lnTo>
                <a:lnTo>
                  <a:pt x="0" y="224"/>
                </a:lnTo>
                <a:lnTo>
                  <a:pt x="1" y="207"/>
                </a:lnTo>
                <a:lnTo>
                  <a:pt x="2" y="189"/>
                </a:lnTo>
                <a:lnTo>
                  <a:pt x="4" y="173"/>
                </a:lnTo>
                <a:lnTo>
                  <a:pt x="5" y="156"/>
                </a:lnTo>
                <a:lnTo>
                  <a:pt x="7" y="140"/>
                </a:lnTo>
                <a:lnTo>
                  <a:pt x="8" y="125"/>
                </a:lnTo>
                <a:lnTo>
                  <a:pt x="12" y="110"/>
                </a:lnTo>
                <a:lnTo>
                  <a:pt x="14" y="96"/>
                </a:lnTo>
                <a:lnTo>
                  <a:pt x="18" y="82"/>
                </a:lnTo>
                <a:lnTo>
                  <a:pt x="21" y="70"/>
                </a:lnTo>
                <a:lnTo>
                  <a:pt x="26" y="58"/>
                </a:lnTo>
                <a:lnTo>
                  <a:pt x="29" y="48"/>
                </a:lnTo>
                <a:lnTo>
                  <a:pt x="35" y="37"/>
                </a:lnTo>
                <a:lnTo>
                  <a:pt x="37" y="34"/>
                </a:lnTo>
                <a:lnTo>
                  <a:pt x="41" y="29"/>
                </a:lnTo>
                <a:lnTo>
                  <a:pt x="43" y="26"/>
                </a:lnTo>
                <a:lnTo>
                  <a:pt x="47" y="22"/>
                </a:lnTo>
                <a:lnTo>
                  <a:pt x="50" y="19"/>
                </a:lnTo>
                <a:lnTo>
                  <a:pt x="54" y="16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7" name="Freeform 18"/>
          <p:cNvSpPr>
            <a:spLocks/>
          </p:cNvSpPr>
          <p:nvPr/>
        </p:nvSpPr>
        <p:spPr bwMode="auto">
          <a:xfrm>
            <a:off x="3190775" y="5037262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8" name="Rectangle 19"/>
          <p:cNvSpPr>
            <a:spLocks noChangeArrowheads="1"/>
          </p:cNvSpPr>
          <p:nvPr/>
        </p:nvSpPr>
        <p:spPr bwMode="auto">
          <a:xfrm>
            <a:off x="3281263" y="4667374"/>
            <a:ext cx="82550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89" name="Rectangle 20"/>
          <p:cNvSpPr>
            <a:spLocks noChangeArrowheads="1"/>
          </p:cNvSpPr>
          <p:nvPr/>
        </p:nvSpPr>
        <p:spPr bwMode="auto">
          <a:xfrm>
            <a:off x="3192363" y="4773737"/>
            <a:ext cx="112712" cy="3746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0" name="Rectangle 21"/>
          <p:cNvSpPr>
            <a:spLocks noChangeArrowheads="1"/>
          </p:cNvSpPr>
          <p:nvPr/>
        </p:nvSpPr>
        <p:spPr bwMode="auto">
          <a:xfrm>
            <a:off x="3192363" y="4773737"/>
            <a:ext cx="112712" cy="3746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1" name="Freeform 22"/>
          <p:cNvSpPr>
            <a:spLocks/>
          </p:cNvSpPr>
          <p:nvPr/>
        </p:nvSpPr>
        <p:spPr bwMode="auto">
          <a:xfrm>
            <a:off x="3190775" y="4662612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2" name="Freeform 23"/>
          <p:cNvSpPr>
            <a:spLocks/>
          </p:cNvSpPr>
          <p:nvPr/>
        </p:nvSpPr>
        <p:spPr bwMode="auto">
          <a:xfrm>
            <a:off x="3190775" y="4662612"/>
            <a:ext cx="177800" cy="114300"/>
          </a:xfrm>
          <a:custGeom>
            <a:avLst/>
            <a:gdLst>
              <a:gd name="T0" fmla="*/ 68263 w 112"/>
              <a:gd name="T1" fmla="*/ 0 h 72"/>
              <a:gd name="T2" fmla="*/ 0 w 112"/>
              <a:gd name="T3" fmla="*/ 114300 h 72"/>
              <a:gd name="T4" fmla="*/ 109538 w 112"/>
              <a:gd name="T5" fmla="*/ 114300 h 72"/>
              <a:gd name="T6" fmla="*/ 177800 w 112"/>
              <a:gd name="T7" fmla="*/ 0 h 72"/>
              <a:gd name="T8" fmla="*/ 68263 w 112"/>
              <a:gd name="T9" fmla="*/ 0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72"/>
              <a:gd name="T17" fmla="*/ 112 w 112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72">
                <a:moveTo>
                  <a:pt x="43" y="0"/>
                </a:moveTo>
                <a:lnTo>
                  <a:pt x="0" y="72"/>
                </a:lnTo>
                <a:lnTo>
                  <a:pt x="69" y="72"/>
                </a:lnTo>
                <a:lnTo>
                  <a:pt x="112" y="0"/>
                </a:lnTo>
                <a:lnTo>
                  <a:pt x="43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3" name="Line 24"/>
          <p:cNvSpPr>
            <a:spLocks noChangeShapeType="1"/>
          </p:cNvSpPr>
          <p:nvPr/>
        </p:nvSpPr>
        <p:spPr bwMode="auto">
          <a:xfrm>
            <a:off x="3368575" y="4672137"/>
            <a:ext cx="1588" cy="365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4" name="Line 25"/>
          <p:cNvSpPr>
            <a:spLocks noChangeShapeType="1"/>
          </p:cNvSpPr>
          <p:nvPr/>
        </p:nvSpPr>
        <p:spPr bwMode="auto">
          <a:xfrm flipH="1">
            <a:off x="3305075" y="5037262"/>
            <a:ext cx="63500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5" name="Rectangle 26"/>
          <p:cNvSpPr>
            <a:spLocks noChangeArrowheads="1"/>
          </p:cNvSpPr>
          <p:nvPr/>
        </p:nvSpPr>
        <p:spPr bwMode="auto">
          <a:xfrm>
            <a:off x="3208238" y="4822949"/>
            <a:ext cx="73025" cy="21431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6" name="Rectangle 27"/>
          <p:cNvSpPr>
            <a:spLocks noChangeArrowheads="1"/>
          </p:cNvSpPr>
          <p:nvPr/>
        </p:nvSpPr>
        <p:spPr bwMode="auto">
          <a:xfrm>
            <a:off x="3208238" y="4822949"/>
            <a:ext cx="73025" cy="214313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7" name="Rectangle 28"/>
          <p:cNvSpPr>
            <a:spLocks noChangeArrowheads="1"/>
          </p:cNvSpPr>
          <p:nvPr/>
        </p:nvSpPr>
        <p:spPr bwMode="auto">
          <a:xfrm>
            <a:off x="3219350" y="4888037"/>
            <a:ext cx="55563" cy="76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8" name="Freeform 29"/>
          <p:cNvSpPr>
            <a:spLocks/>
          </p:cNvSpPr>
          <p:nvPr/>
        </p:nvSpPr>
        <p:spPr bwMode="auto">
          <a:xfrm>
            <a:off x="2073175" y="4668962"/>
            <a:ext cx="395288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8 w 249"/>
              <a:gd name="T5" fmla="*/ 22225 h 208"/>
              <a:gd name="T6" fmla="*/ 119063 w 249"/>
              <a:gd name="T7" fmla="*/ 20638 h 208"/>
              <a:gd name="T8" fmla="*/ 125413 w 249"/>
              <a:gd name="T9" fmla="*/ 19050 h 208"/>
              <a:gd name="T10" fmla="*/ 131763 w 249"/>
              <a:gd name="T11" fmla="*/ 15875 h 208"/>
              <a:gd name="T12" fmla="*/ 139700 w 249"/>
              <a:gd name="T13" fmla="*/ 14288 h 208"/>
              <a:gd name="T14" fmla="*/ 150813 w 249"/>
              <a:gd name="T15" fmla="*/ 12700 h 208"/>
              <a:gd name="T16" fmla="*/ 163513 w 249"/>
              <a:gd name="T17" fmla="*/ 9525 h 208"/>
              <a:gd name="T18" fmla="*/ 176213 w 249"/>
              <a:gd name="T19" fmla="*/ 7938 h 208"/>
              <a:gd name="T20" fmla="*/ 192088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8 w 249"/>
              <a:gd name="T27" fmla="*/ 0 h 208"/>
              <a:gd name="T28" fmla="*/ 269875 w 249"/>
              <a:gd name="T29" fmla="*/ 0 h 208"/>
              <a:gd name="T30" fmla="*/ 293688 w 249"/>
              <a:gd name="T31" fmla="*/ 0 h 208"/>
              <a:gd name="T32" fmla="*/ 319088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2388 h 208"/>
              <a:gd name="T40" fmla="*/ 352425 w 249"/>
              <a:gd name="T41" fmla="*/ 63500 h 208"/>
              <a:gd name="T42" fmla="*/ 358775 w 249"/>
              <a:gd name="T43" fmla="*/ 79375 h 208"/>
              <a:gd name="T44" fmla="*/ 381000 w 249"/>
              <a:gd name="T45" fmla="*/ 184150 h 208"/>
              <a:gd name="T46" fmla="*/ 392113 w 249"/>
              <a:gd name="T47" fmla="*/ 228600 h 208"/>
              <a:gd name="T48" fmla="*/ 392113 w 249"/>
              <a:gd name="T49" fmla="*/ 231775 h 208"/>
              <a:gd name="T50" fmla="*/ 393700 w 249"/>
              <a:gd name="T51" fmla="*/ 239713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8 w 249"/>
              <a:gd name="T59" fmla="*/ 236538 h 208"/>
              <a:gd name="T60" fmla="*/ 39688 w 249"/>
              <a:gd name="T61" fmla="*/ 44450 h 208"/>
              <a:gd name="T62" fmla="*/ 41275 w 249"/>
              <a:gd name="T63" fmla="*/ 42862 h 208"/>
              <a:gd name="T64" fmla="*/ 44450 w 249"/>
              <a:gd name="T65" fmla="*/ 41275 h 208"/>
              <a:gd name="T66" fmla="*/ 50800 w 249"/>
              <a:gd name="T67" fmla="*/ 38100 h 208"/>
              <a:gd name="T68" fmla="*/ 58738 w 249"/>
              <a:gd name="T69" fmla="*/ 34925 h 208"/>
              <a:gd name="T70" fmla="*/ 66675 w 249"/>
              <a:gd name="T71" fmla="*/ 34925 h 208"/>
              <a:gd name="T72" fmla="*/ 77788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2"/>
                </a:lnTo>
                <a:lnTo>
                  <a:pt x="81" y="12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5"/>
                </a:lnTo>
                <a:lnTo>
                  <a:pt x="116" y="5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3"/>
                </a:lnTo>
                <a:lnTo>
                  <a:pt x="220" y="36"/>
                </a:lnTo>
                <a:lnTo>
                  <a:pt x="222" y="40"/>
                </a:lnTo>
                <a:lnTo>
                  <a:pt x="224" y="44"/>
                </a:lnTo>
                <a:lnTo>
                  <a:pt x="226" y="50"/>
                </a:lnTo>
                <a:lnTo>
                  <a:pt x="245" y="68"/>
                </a:lnTo>
                <a:lnTo>
                  <a:pt x="240" y="116"/>
                </a:lnTo>
                <a:lnTo>
                  <a:pt x="208" y="132"/>
                </a:lnTo>
                <a:lnTo>
                  <a:pt x="247" y="144"/>
                </a:lnTo>
                <a:lnTo>
                  <a:pt x="247" y="146"/>
                </a:lnTo>
                <a:lnTo>
                  <a:pt x="248" y="148"/>
                </a:lnTo>
                <a:lnTo>
                  <a:pt x="248" y="151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8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099" name="Freeform 30"/>
          <p:cNvSpPr>
            <a:spLocks/>
          </p:cNvSpPr>
          <p:nvPr/>
        </p:nvSpPr>
        <p:spPr bwMode="auto">
          <a:xfrm>
            <a:off x="2211288" y="4692774"/>
            <a:ext cx="125412" cy="144463"/>
          </a:xfrm>
          <a:custGeom>
            <a:avLst/>
            <a:gdLst>
              <a:gd name="T0" fmla="*/ 123825 w 79"/>
              <a:gd name="T1" fmla="*/ 6350 h 91"/>
              <a:gd name="T2" fmla="*/ 123825 w 79"/>
              <a:gd name="T3" fmla="*/ 6350 h 91"/>
              <a:gd name="T4" fmla="*/ 122237 w 79"/>
              <a:gd name="T5" fmla="*/ 6350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8 h 91"/>
              <a:gd name="T12" fmla="*/ 103187 w 79"/>
              <a:gd name="T13" fmla="*/ 1588 h 91"/>
              <a:gd name="T14" fmla="*/ 95250 w 79"/>
              <a:gd name="T15" fmla="*/ 1588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8 h 91"/>
              <a:gd name="T24" fmla="*/ 49212 w 79"/>
              <a:gd name="T25" fmla="*/ 3175 h 91"/>
              <a:gd name="T26" fmla="*/ 39687 w 79"/>
              <a:gd name="T27" fmla="*/ 6350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7463 h 91"/>
              <a:gd name="T34" fmla="*/ 6350 w 79"/>
              <a:gd name="T35" fmla="*/ 20638 h 91"/>
              <a:gd name="T36" fmla="*/ 4762 w 79"/>
              <a:gd name="T37" fmla="*/ 28575 h 91"/>
              <a:gd name="T38" fmla="*/ 1587 w 79"/>
              <a:gd name="T39" fmla="*/ 41275 h 91"/>
              <a:gd name="T40" fmla="*/ 0 w 79"/>
              <a:gd name="T41" fmla="*/ 55563 h 91"/>
              <a:gd name="T42" fmla="*/ 0 w 79"/>
              <a:gd name="T43" fmla="*/ 74613 h 91"/>
              <a:gd name="T44" fmla="*/ 0 w 79"/>
              <a:gd name="T45" fmla="*/ 95250 h 91"/>
              <a:gd name="T46" fmla="*/ 3175 w 79"/>
              <a:gd name="T47" fmla="*/ 117475 h 91"/>
              <a:gd name="T48" fmla="*/ 9525 w 79"/>
              <a:gd name="T49" fmla="*/ 141288 h 91"/>
              <a:gd name="T50" fmla="*/ 11112 w 79"/>
              <a:gd name="T51" fmla="*/ 141288 h 91"/>
              <a:gd name="T52" fmla="*/ 12700 w 79"/>
              <a:gd name="T53" fmla="*/ 141288 h 91"/>
              <a:gd name="T54" fmla="*/ 14287 w 79"/>
              <a:gd name="T55" fmla="*/ 139700 h 91"/>
              <a:gd name="T56" fmla="*/ 17462 w 79"/>
              <a:gd name="T57" fmla="*/ 139700 h 91"/>
              <a:gd name="T58" fmla="*/ 23812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2 w 79"/>
              <a:gd name="T65" fmla="*/ 139700 h 91"/>
              <a:gd name="T66" fmla="*/ 50800 w 79"/>
              <a:gd name="T67" fmla="*/ 138113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7 w 79"/>
              <a:gd name="T75" fmla="*/ 139700 h 91"/>
              <a:gd name="T76" fmla="*/ 101600 w 79"/>
              <a:gd name="T77" fmla="*/ 141288 h 91"/>
              <a:gd name="T78" fmla="*/ 112712 w 79"/>
              <a:gd name="T79" fmla="*/ 142875 h 91"/>
              <a:gd name="T80" fmla="*/ 125412 w 79"/>
              <a:gd name="T81" fmla="*/ 144463 h 91"/>
              <a:gd name="T82" fmla="*/ 125412 w 79"/>
              <a:gd name="T83" fmla="*/ 139700 h 91"/>
              <a:gd name="T84" fmla="*/ 123825 w 79"/>
              <a:gd name="T85" fmla="*/ 128588 h 91"/>
              <a:gd name="T86" fmla="*/ 122237 w 79"/>
              <a:gd name="T87" fmla="*/ 111125 h 91"/>
              <a:gd name="T88" fmla="*/ 120650 w 79"/>
              <a:gd name="T89" fmla="*/ 90488 h 91"/>
              <a:gd name="T90" fmla="*/ 120650 w 79"/>
              <a:gd name="T91" fmla="*/ 68263 h 91"/>
              <a:gd name="T92" fmla="*/ 120650 w 79"/>
              <a:gd name="T93" fmla="*/ 44450 h 91"/>
              <a:gd name="T94" fmla="*/ 122237 w 79"/>
              <a:gd name="T95" fmla="*/ 23813 h 91"/>
              <a:gd name="T96" fmla="*/ 123825 w 79"/>
              <a:gd name="T97" fmla="*/ 6350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4"/>
                </a:moveTo>
                <a:lnTo>
                  <a:pt x="78" y="4"/>
                </a:lnTo>
                <a:lnTo>
                  <a:pt x="77" y="4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6"/>
                </a:lnTo>
                <a:lnTo>
                  <a:pt x="11" y="8"/>
                </a:lnTo>
                <a:lnTo>
                  <a:pt x="4" y="11"/>
                </a:lnTo>
                <a:lnTo>
                  <a:pt x="4" y="13"/>
                </a:lnTo>
                <a:lnTo>
                  <a:pt x="3" y="18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0"/>
                </a:lnTo>
                <a:lnTo>
                  <a:pt x="2" y="74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8"/>
                </a:lnTo>
                <a:lnTo>
                  <a:pt x="11" y="88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7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8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8"/>
                </a:lnTo>
                <a:lnTo>
                  <a:pt x="78" y="81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0" name="Freeform 31"/>
          <p:cNvSpPr>
            <a:spLocks/>
          </p:cNvSpPr>
          <p:nvPr/>
        </p:nvSpPr>
        <p:spPr bwMode="auto">
          <a:xfrm>
            <a:off x="2223988" y="4732462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5413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20650 h 90"/>
              <a:gd name="T20" fmla="*/ 177800 w 132"/>
              <a:gd name="T21" fmla="*/ 112713 h 90"/>
              <a:gd name="T22" fmla="*/ 185737 w 132"/>
              <a:gd name="T23" fmla="*/ 104775 h 90"/>
              <a:gd name="T24" fmla="*/ 192087 w 132"/>
              <a:gd name="T25" fmla="*/ 95250 h 90"/>
              <a:gd name="T26" fmla="*/ 198437 w 132"/>
              <a:gd name="T27" fmla="*/ 87312 h 90"/>
              <a:gd name="T28" fmla="*/ 203200 w 132"/>
              <a:gd name="T29" fmla="*/ 74612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6512 h 90"/>
              <a:gd name="T36" fmla="*/ 204788 w 132"/>
              <a:gd name="T37" fmla="*/ 22225 h 90"/>
              <a:gd name="T38" fmla="*/ 204788 w 132"/>
              <a:gd name="T39" fmla="*/ 19050 h 90"/>
              <a:gd name="T40" fmla="*/ 203200 w 132"/>
              <a:gd name="T41" fmla="*/ 17463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6350 h 90"/>
              <a:gd name="T48" fmla="*/ 190500 w 132"/>
              <a:gd name="T49" fmla="*/ 3175 h 90"/>
              <a:gd name="T50" fmla="*/ 185737 w 132"/>
              <a:gd name="T51" fmla="*/ 1588 h 90"/>
              <a:gd name="T52" fmla="*/ 179387 w 132"/>
              <a:gd name="T53" fmla="*/ 0 h 90"/>
              <a:gd name="T54" fmla="*/ 179387 w 132"/>
              <a:gd name="T55" fmla="*/ 3175 h 90"/>
              <a:gd name="T56" fmla="*/ 180975 w 132"/>
              <a:gd name="T57" fmla="*/ 7938 h 90"/>
              <a:gd name="T58" fmla="*/ 185737 w 132"/>
              <a:gd name="T59" fmla="*/ 17463 h 90"/>
              <a:gd name="T60" fmla="*/ 187325 w 132"/>
              <a:gd name="T61" fmla="*/ 30163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1600 h 90"/>
              <a:gd name="T70" fmla="*/ 171450 w 132"/>
              <a:gd name="T71" fmla="*/ 101600 h 90"/>
              <a:gd name="T72" fmla="*/ 171450 w 132"/>
              <a:gd name="T73" fmla="*/ 101600 h 90"/>
              <a:gd name="T74" fmla="*/ 169862 w 132"/>
              <a:gd name="T75" fmla="*/ 103188 h 90"/>
              <a:gd name="T76" fmla="*/ 168275 w 132"/>
              <a:gd name="T77" fmla="*/ 104775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2713 h 90"/>
              <a:gd name="T88" fmla="*/ 146050 w 132"/>
              <a:gd name="T89" fmla="*/ 114300 h 90"/>
              <a:gd name="T90" fmla="*/ 142875 w 132"/>
              <a:gd name="T91" fmla="*/ 114300 h 90"/>
              <a:gd name="T92" fmla="*/ 134937 w 132"/>
              <a:gd name="T93" fmla="*/ 115888 h 90"/>
              <a:gd name="T94" fmla="*/ 130175 w 132"/>
              <a:gd name="T95" fmla="*/ 115888 h 90"/>
              <a:gd name="T96" fmla="*/ 123825 w 132"/>
              <a:gd name="T97" fmla="*/ 115888 h 90"/>
              <a:gd name="T98" fmla="*/ 115887 w 132"/>
              <a:gd name="T99" fmla="*/ 114300 h 90"/>
              <a:gd name="T100" fmla="*/ 109537 w 132"/>
              <a:gd name="T101" fmla="*/ 114300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9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6"/>
                </a:lnTo>
                <a:lnTo>
                  <a:pt x="112" y="71"/>
                </a:lnTo>
                <a:lnTo>
                  <a:pt x="117" y="66"/>
                </a:lnTo>
                <a:lnTo>
                  <a:pt x="121" y="60"/>
                </a:lnTo>
                <a:lnTo>
                  <a:pt x="125" y="55"/>
                </a:lnTo>
                <a:lnTo>
                  <a:pt x="128" y="47"/>
                </a:lnTo>
                <a:lnTo>
                  <a:pt x="131" y="39"/>
                </a:lnTo>
                <a:lnTo>
                  <a:pt x="132" y="31"/>
                </a:lnTo>
                <a:lnTo>
                  <a:pt x="132" y="23"/>
                </a:lnTo>
                <a:lnTo>
                  <a:pt x="129" y="14"/>
                </a:lnTo>
                <a:lnTo>
                  <a:pt x="129" y="12"/>
                </a:lnTo>
                <a:lnTo>
                  <a:pt x="128" y="11"/>
                </a:lnTo>
                <a:lnTo>
                  <a:pt x="127" y="9"/>
                </a:lnTo>
                <a:lnTo>
                  <a:pt x="126" y="7"/>
                </a:lnTo>
                <a:lnTo>
                  <a:pt x="124" y="4"/>
                </a:lnTo>
                <a:lnTo>
                  <a:pt x="120" y="2"/>
                </a:lnTo>
                <a:lnTo>
                  <a:pt x="117" y="1"/>
                </a:lnTo>
                <a:lnTo>
                  <a:pt x="113" y="0"/>
                </a:lnTo>
                <a:lnTo>
                  <a:pt x="113" y="2"/>
                </a:lnTo>
                <a:lnTo>
                  <a:pt x="114" y="5"/>
                </a:lnTo>
                <a:lnTo>
                  <a:pt x="117" y="11"/>
                </a:lnTo>
                <a:lnTo>
                  <a:pt x="118" y="19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4"/>
                </a:lnTo>
                <a:lnTo>
                  <a:pt x="107" y="65"/>
                </a:lnTo>
                <a:lnTo>
                  <a:pt x="106" y="66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1"/>
                </a:lnTo>
                <a:lnTo>
                  <a:pt x="92" y="72"/>
                </a:lnTo>
                <a:lnTo>
                  <a:pt x="90" y="72"/>
                </a:lnTo>
                <a:lnTo>
                  <a:pt x="85" y="73"/>
                </a:lnTo>
                <a:lnTo>
                  <a:pt x="82" y="73"/>
                </a:lnTo>
                <a:lnTo>
                  <a:pt x="78" y="73"/>
                </a:lnTo>
                <a:lnTo>
                  <a:pt x="73" y="72"/>
                </a:lnTo>
                <a:lnTo>
                  <a:pt x="69" y="72"/>
                </a:lnTo>
                <a:lnTo>
                  <a:pt x="69" y="84"/>
                </a:lnTo>
                <a:lnTo>
                  <a:pt x="3" y="77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1" name="Freeform 32"/>
          <p:cNvSpPr>
            <a:spLocks/>
          </p:cNvSpPr>
          <p:nvPr/>
        </p:nvSpPr>
        <p:spPr bwMode="auto">
          <a:xfrm>
            <a:off x="2198588" y="4872162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2" name="Freeform 33"/>
          <p:cNvSpPr>
            <a:spLocks/>
          </p:cNvSpPr>
          <p:nvPr/>
        </p:nvSpPr>
        <p:spPr bwMode="auto">
          <a:xfrm>
            <a:off x="2273200" y="4889624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3" name="Freeform 34"/>
          <p:cNvSpPr>
            <a:spLocks/>
          </p:cNvSpPr>
          <p:nvPr/>
        </p:nvSpPr>
        <p:spPr bwMode="auto">
          <a:xfrm>
            <a:off x="2206525" y="4878512"/>
            <a:ext cx="44450" cy="15875"/>
          </a:xfrm>
          <a:custGeom>
            <a:avLst/>
            <a:gdLst>
              <a:gd name="T0" fmla="*/ 44450 w 28"/>
              <a:gd name="T1" fmla="*/ 7938 h 10"/>
              <a:gd name="T2" fmla="*/ 0 w 28"/>
              <a:gd name="T3" fmla="*/ 0 h 10"/>
              <a:gd name="T4" fmla="*/ 0 w 28"/>
              <a:gd name="T5" fmla="*/ 7938 h 10"/>
              <a:gd name="T6" fmla="*/ 42863 w 28"/>
              <a:gd name="T7" fmla="*/ 15875 h 10"/>
              <a:gd name="T8" fmla="*/ 44450 w 28"/>
              <a:gd name="T9" fmla="*/ 7938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5"/>
                </a:moveTo>
                <a:lnTo>
                  <a:pt x="0" y="0"/>
                </a:lnTo>
                <a:lnTo>
                  <a:pt x="0" y="5"/>
                </a:lnTo>
                <a:lnTo>
                  <a:pt x="27" y="10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4" name="Freeform 35"/>
          <p:cNvSpPr>
            <a:spLocks/>
          </p:cNvSpPr>
          <p:nvPr/>
        </p:nvSpPr>
        <p:spPr bwMode="auto">
          <a:xfrm>
            <a:off x="2098575" y="4892799"/>
            <a:ext cx="257175" cy="87313"/>
          </a:xfrm>
          <a:custGeom>
            <a:avLst/>
            <a:gdLst>
              <a:gd name="T0" fmla="*/ 0 w 162"/>
              <a:gd name="T1" fmla="*/ 26988 h 55"/>
              <a:gd name="T2" fmla="*/ 0 w 162"/>
              <a:gd name="T3" fmla="*/ 26988 h 55"/>
              <a:gd name="T4" fmla="*/ 1588 w 162"/>
              <a:gd name="T5" fmla="*/ 26988 h 55"/>
              <a:gd name="T6" fmla="*/ 3175 w 162"/>
              <a:gd name="T7" fmla="*/ 26988 h 55"/>
              <a:gd name="T8" fmla="*/ 6350 w 162"/>
              <a:gd name="T9" fmla="*/ 23813 h 55"/>
              <a:gd name="T10" fmla="*/ 11112 w 162"/>
              <a:gd name="T11" fmla="*/ 23813 h 55"/>
              <a:gd name="T12" fmla="*/ 15875 w 162"/>
              <a:gd name="T13" fmla="*/ 23813 h 55"/>
              <a:gd name="T14" fmla="*/ 22225 w 162"/>
              <a:gd name="T15" fmla="*/ 22225 h 55"/>
              <a:gd name="T16" fmla="*/ 26988 w 162"/>
              <a:gd name="T17" fmla="*/ 20638 h 55"/>
              <a:gd name="T18" fmla="*/ 33337 w 162"/>
              <a:gd name="T19" fmla="*/ 19050 h 55"/>
              <a:gd name="T20" fmla="*/ 38100 w 162"/>
              <a:gd name="T21" fmla="*/ 17463 h 55"/>
              <a:gd name="T22" fmla="*/ 44450 w 162"/>
              <a:gd name="T23" fmla="*/ 15875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8 h 55"/>
              <a:gd name="T30" fmla="*/ 63500 w 162"/>
              <a:gd name="T31" fmla="*/ 4763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8 h 55"/>
              <a:gd name="T40" fmla="*/ 252413 w 162"/>
              <a:gd name="T41" fmla="*/ 49213 h 55"/>
              <a:gd name="T42" fmla="*/ 250825 w 162"/>
              <a:gd name="T43" fmla="*/ 50800 h 55"/>
              <a:gd name="T44" fmla="*/ 249238 w 162"/>
              <a:gd name="T45" fmla="*/ 52388 h 55"/>
              <a:gd name="T46" fmla="*/ 246063 w 162"/>
              <a:gd name="T47" fmla="*/ 55563 h 55"/>
              <a:gd name="T48" fmla="*/ 241300 w 162"/>
              <a:gd name="T49" fmla="*/ 57150 h 55"/>
              <a:gd name="T50" fmla="*/ 238125 w 162"/>
              <a:gd name="T51" fmla="*/ 61913 h 55"/>
              <a:gd name="T52" fmla="*/ 233363 w 162"/>
              <a:gd name="T53" fmla="*/ 65088 h 55"/>
              <a:gd name="T54" fmla="*/ 228600 w 162"/>
              <a:gd name="T55" fmla="*/ 68263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2550 h 55"/>
              <a:gd name="T64" fmla="*/ 203200 w 162"/>
              <a:gd name="T65" fmla="*/ 84138 h 55"/>
              <a:gd name="T66" fmla="*/ 200025 w 162"/>
              <a:gd name="T67" fmla="*/ 87313 h 55"/>
              <a:gd name="T68" fmla="*/ 0 w 162"/>
              <a:gd name="T69" fmla="*/ 26988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1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2"/>
                </a:lnTo>
                <a:lnTo>
                  <a:pt x="128" y="53"/>
                </a:lnTo>
                <a:lnTo>
                  <a:pt x="126" y="55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5" name="Freeform 36"/>
          <p:cNvSpPr>
            <a:spLocks/>
          </p:cNvSpPr>
          <p:nvPr/>
        </p:nvSpPr>
        <p:spPr bwMode="auto">
          <a:xfrm>
            <a:off x="2355750" y="4883274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6" name="Freeform 37"/>
          <p:cNvSpPr>
            <a:spLocks/>
          </p:cNvSpPr>
          <p:nvPr/>
        </p:nvSpPr>
        <p:spPr bwMode="auto">
          <a:xfrm>
            <a:off x="2116038" y="4710237"/>
            <a:ext cx="50800" cy="193675"/>
          </a:xfrm>
          <a:custGeom>
            <a:avLst/>
            <a:gdLst>
              <a:gd name="T0" fmla="*/ 50800 w 32"/>
              <a:gd name="T1" fmla="*/ 3175 h 122"/>
              <a:gd name="T2" fmla="*/ 50800 w 32"/>
              <a:gd name="T3" fmla="*/ 3175 h 122"/>
              <a:gd name="T4" fmla="*/ 49212 w 32"/>
              <a:gd name="T5" fmla="*/ 3175 h 122"/>
              <a:gd name="T6" fmla="*/ 49212 w 32"/>
              <a:gd name="T7" fmla="*/ 3175 h 122"/>
              <a:gd name="T8" fmla="*/ 46037 w 32"/>
              <a:gd name="T9" fmla="*/ 1588 h 122"/>
              <a:gd name="T10" fmla="*/ 42862 w 32"/>
              <a:gd name="T11" fmla="*/ 1588 h 122"/>
              <a:gd name="T12" fmla="*/ 41275 w 32"/>
              <a:gd name="T13" fmla="*/ 1588 h 122"/>
              <a:gd name="T14" fmla="*/ 38100 w 32"/>
              <a:gd name="T15" fmla="*/ 0 h 122"/>
              <a:gd name="T16" fmla="*/ 34925 w 32"/>
              <a:gd name="T17" fmla="*/ 0 h 122"/>
              <a:gd name="T18" fmla="*/ 31750 w 32"/>
              <a:gd name="T19" fmla="*/ 0 h 122"/>
              <a:gd name="T20" fmla="*/ 28575 w 32"/>
              <a:gd name="T21" fmla="*/ 0 h 122"/>
              <a:gd name="T22" fmla="*/ 22225 w 32"/>
              <a:gd name="T23" fmla="*/ 0 h 122"/>
              <a:gd name="T24" fmla="*/ 19050 w 32"/>
              <a:gd name="T25" fmla="*/ 0 h 122"/>
              <a:gd name="T26" fmla="*/ 15875 w 32"/>
              <a:gd name="T27" fmla="*/ 1588 h 122"/>
              <a:gd name="T28" fmla="*/ 9525 w 32"/>
              <a:gd name="T29" fmla="*/ 3175 h 122"/>
              <a:gd name="T30" fmla="*/ 6350 w 32"/>
              <a:gd name="T31" fmla="*/ 4763 h 122"/>
              <a:gd name="T32" fmla="*/ 0 w 32"/>
              <a:gd name="T33" fmla="*/ 7938 h 122"/>
              <a:gd name="T34" fmla="*/ 0 w 32"/>
              <a:gd name="T35" fmla="*/ 193675 h 122"/>
              <a:gd name="T36" fmla="*/ 1588 w 32"/>
              <a:gd name="T37" fmla="*/ 193675 h 122"/>
              <a:gd name="T38" fmla="*/ 1588 w 32"/>
              <a:gd name="T39" fmla="*/ 193675 h 122"/>
              <a:gd name="T40" fmla="*/ 4762 w 32"/>
              <a:gd name="T41" fmla="*/ 193675 h 122"/>
              <a:gd name="T42" fmla="*/ 6350 w 32"/>
              <a:gd name="T43" fmla="*/ 193675 h 122"/>
              <a:gd name="T44" fmla="*/ 7937 w 32"/>
              <a:gd name="T45" fmla="*/ 193675 h 122"/>
              <a:gd name="T46" fmla="*/ 11112 w 32"/>
              <a:gd name="T47" fmla="*/ 192088 h 122"/>
              <a:gd name="T48" fmla="*/ 12700 w 32"/>
              <a:gd name="T49" fmla="*/ 192088 h 122"/>
              <a:gd name="T50" fmla="*/ 17462 w 32"/>
              <a:gd name="T51" fmla="*/ 192088 h 122"/>
              <a:gd name="T52" fmla="*/ 20637 w 32"/>
              <a:gd name="T53" fmla="*/ 190500 h 122"/>
              <a:gd name="T54" fmla="*/ 23812 w 32"/>
              <a:gd name="T55" fmla="*/ 188913 h 122"/>
              <a:gd name="T56" fmla="*/ 28575 w 32"/>
              <a:gd name="T57" fmla="*/ 188913 h 122"/>
              <a:gd name="T58" fmla="*/ 33337 w 32"/>
              <a:gd name="T59" fmla="*/ 187325 h 122"/>
              <a:gd name="T60" fmla="*/ 38100 w 32"/>
              <a:gd name="T61" fmla="*/ 182563 h 122"/>
              <a:gd name="T62" fmla="*/ 41275 w 32"/>
              <a:gd name="T63" fmla="*/ 180975 h 122"/>
              <a:gd name="T64" fmla="*/ 46037 w 32"/>
              <a:gd name="T65" fmla="*/ 179388 h 122"/>
              <a:gd name="T66" fmla="*/ 50800 w 32"/>
              <a:gd name="T67" fmla="*/ 176213 h 122"/>
              <a:gd name="T68" fmla="*/ 50800 w 32"/>
              <a:gd name="T69" fmla="*/ 3175 h 12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2"/>
              <a:gd name="T107" fmla="*/ 32 w 32"/>
              <a:gd name="T108" fmla="*/ 122 h 12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2">
                <a:moveTo>
                  <a:pt x="32" y="2"/>
                </a:moveTo>
                <a:lnTo>
                  <a:pt x="32" y="2"/>
                </a:lnTo>
                <a:lnTo>
                  <a:pt x="31" y="2"/>
                </a:lnTo>
                <a:lnTo>
                  <a:pt x="29" y="1"/>
                </a:lnTo>
                <a:lnTo>
                  <a:pt x="27" y="1"/>
                </a:lnTo>
                <a:lnTo>
                  <a:pt x="26" y="1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1"/>
                </a:lnTo>
                <a:lnTo>
                  <a:pt x="6" y="2"/>
                </a:lnTo>
                <a:lnTo>
                  <a:pt x="4" y="3"/>
                </a:lnTo>
                <a:lnTo>
                  <a:pt x="0" y="5"/>
                </a:lnTo>
                <a:lnTo>
                  <a:pt x="0" y="122"/>
                </a:lnTo>
                <a:lnTo>
                  <a:pt x="1" y="122"/>
                </a:lnTo>
                <a:lnTo>
                  <a:pt x="3" y="122"/>
                </a:lnTo>
                <a:lnTo>
                  <a:pt x="4" y="122"/>
                </a:lnTo>
                <a:lnTo>
                  <a:pt x="5" y="122"/>
                </a:lnTo>
                <a:lnTo>
                  <a:pt x="7" y="121"/>
                </a:lnTo>
                <a:lnTo>
                  <a:pt x="8" y="121"/>
                </a:lnTo>
                <a:lnTo>
                  <a:pt x="11" y="121"/>
                </a:lnTo>
                <a:lnTo>
                  <a:pt x="13" y="120"/>
                </a:lnTo>
                <a:lnTo>
                  <a:pt x="15" y="119"/>
                </a:lnTo>
                <a:lnTo>
                  <a:pt x="18" y="119"/>
                </a:lnTo>
                <a:lnTo>
                  <a:pt x="21" y="118"/>
                </a:lnTo>
                <a:lnTo>
                  <a:pt x="24" y="115"/>
                </a:lnTo>
                <a:lnTo>
                  <a:pt x="26" y="114"/>
                </a:lnTo>
                <a:lnTo>
                  <a:pt x="29" y="113"/>
                </a:lnTo>
                <a:lnTo>
                  <a:pt x="32" y="111"/>
                </a:lnTo>
                <a:lnTo>
                  <a:pt x="32" y="2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7" name="Freeform 38"/>
          <p:cNvSpPr>
            <a:spLocks/>
          </p:cNvSpPr>
          <p:nvPr/>
        </p:nvSpPr>
        <p:spPr bwMode="auto">
          <a:xfrm>
            <a:off x="2117625" y="4711824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3513 h 104"/>
              <a:gd name="T42" fmla="*/ 4763 w 27"/>
              <a:gd name="T43" fmla="*/ 163513 h 104"/>
              <a:gd name="T44" fmla="*/ 6350 w 27"/>
              <a:gd name="T45" fmla="*/ 163513 h 104"/>
              <a:gd name="T46" fmla="*/ 9525 w 27"/>
              <a:gd name="T47" fmla="*/ 163513 h 104"/>
              <a:gd name="T48" fmla="*/ 11113 w 27"/>
              <a:gd name="T49" fmla="*/ 163513 h 104"/>
              <a:gd name="T50" fmla="*/ 15875 w 27"/>
              <a:gd name="T51" fmla="*/ 160338 h 104"/>
              <a:gd name="T52" fmla="*/ 17463 w 27"/>
              <a:gd name="T53" fmla="*/ 160338 h 104"/>
              <a:gd name="T54" fmla="*/ 20638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3988 h 104"/>
              <a:gd name="T64" fmla="*/ 39688 w 27"/>
              <a:gd name="T65" fmla="*/ 149225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3"/>
                </a:lnTo>
                <a:lnTo>
                  <a:pt x="3" y="103"/>
                </a:lnTo>
                <a:lnTo>
                  <a:pt x="4" y="103"/>
                </a:lnTo>
                <a:lnTo>
                  <a:pt x="6" y="103"/>
                </a:lnTo>
                <a:lnTo>
                  <a:pt x="7" y="103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8" name="Freeform 39"/>
          <p:cNvSpPr>
            <a:spLocks/>
          </p:cNvSpPr>
          <p:nvPr/>
        </p:nvSpPr>
        <p:spPr bwMode="auto">
          <a:xfrm>
            <a:off x="2120800" y="4713412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30175 h 84"/>
              <a:gd name="T54" fmla="*/ 15875 w 22"/>
              <a:gd name="T55" fmla="*/ 130175 h 84"/>
              <a:gd name="T56" fmla="*/ 19050 w 22"/>
              <a:gd name="T57" fmla="*/ 128588 h 84"/>
              <a:gd name="T58" fmla="*/ 22225 w 22"/>
              <a:gd name="T59" fmla="*/ 128588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2"/>
                </a:lnTo>
                <a:lnTo>
                  <a:pt x="10" y="82"/>
                </a:lnTo>
                <a:lnTo>
                  <a:pt x="12" y="81"/>
                </a:lnTo>
                <a:lnTo>
                  <a:pt x="14" y="81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09" name="Freeform 40"/>
          <p:cNvSpPr>
            <a:spLocks/>
          </p:cNvSpPr>
          <p:nvPr/>
        </p:nvSpPr>
        <p:spPr bwMode="auto">
          <a:xfrm>
            <a:off x="2122388" y="4713412"/>
            <a:ext cx="26987" cy="103187"/>
          </a:xfrm>
          <a:custGeom>
            <a:avLst/>
            <a:gdLst>
              <a:gd name="T0" fmla="*/ 26987 w 17"/>
              <a:gd name="T1" fmla="*/ 3175 h 65"/>
              <a:gd name="T2" fmla="*/ 26987 w 17"/>
              <a:gd name="T3" fmla="*/ 3175 h 65"/>
              <a:gd name="T4" fmla="*/ 25400 w 17"/>
              <a:gd name="T5" fmla="*/ 1587 h 65"/>
              <a:gd name="T6" fmla="*/ 22225 w 17"/>
              <a:gd name="T7" fmla="*/ 1587 h 65"/>
              <a:gd name="T8" fmla="*/ 17462 w 17"/>
              <a:gd name="T9" fmla="*/ 1587 h 65"/>
              <a:gd name="T10" fmla="*/ 14287 w 17"/>
              <a:gd name="T11" fmla="*/ 0 h 65"/>
              <a:gd name="T12" fmla="*/ 9525 w 17"/>
              <a:gd name="T13" fmla="*/ 1587 h 65"/>
              <a:gd name="T14" fmla="*/ 3175 w 17"/>
              <a:gd name="T15" fmla="*/ 3175 h 65"/>
              <a:gd name="T16" fmla="*/ 0 w 17"/>
              <a:gd name="T17" fmla="*/ 4762 h 65"/>
              <a:gd name="T18" fmla="*/ 0 w 17"/>
              <a:gd name="T19" fmla="*/ 103187 h 65"/>
              <a:gd name="T20" fmla="*/ 0 w 17"/>
              <a:gd name="T21" fmla="*/ 103187 h 65"/>
              <a:gd name="T22" fmla="*/ 1587 w 17"/>
              <a:gd name="T23" fmla="*/ 103187 h 65"/>
              <a:gd name="T24" fmla="*/ 4762 w 17"/>
              <a:gd name="T25" fmla="*/ 103187 h 65"/>
              <a:gd name="T26" fmla="*/ 9525 w 17"/>
              <a:gd name="T27" fmla="*/ 101600 h 65"/>
              <a:gd name="T28" fmla="*/ 12700 w 17"/>
              <a:gd name="T29" fmla="*/ 101600 h 65"/>
              <a:gd name="T30" fmla="*/ 17462 w 17"/>
              <a:gd name="T31" fmla="*/ 100012 h 65"/>
              <a:gd name="T32" fmla="*/ 22225 w 17"/>
              <a:gd name="T33" fmla="*/ 96837 h 65"/>
              <a:gd name="T34" fmla="*/ 26987 w 17"/>
              <a:gd name="T35" fmla="*/ 92075 h 65"/>
              <a:gd name="T36" fmla="*/ 26987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1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0" name="Freeform 41"/>
          <p:cNvSpPr>
            <a:spLocks/>
          </p:cNvSpPr>
          <p:nvPr/>
        </p:nvSpPr>
        <p:spPr bwMode="auto">
          <a:xfrm>
            <a:off x="2122388" y="4714999"/>
            <a:ext cx="22225" cy="74613"/>
          </a:xfrm>
          <a:custGeom>
            <a:avLst/>
            <a:gdLst>
              <a:gd name="T0" fmla="*/ 22225 w 14"/>
              <a:gd name="T1" fmla="*/ 1588 h 47"/>
              <a:gd name="T2" fmla="*/ 22225 w 14"/>
              <a:gd name="T3" fmla="*/ 1588 h 47"/>
              <a:gd name="T4" fmla="*/ 20638 w 14"/>
              <a:gd name="T5" fmla="*/ 1588 h 47"/>
              <a:gd name="T6" fmla="*/ 17463 w 14"/>
              <a:gd name="T7" fmla="*/ 1588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8 h 47"/>
              <a:gd name="T14" fmla="*/ 3175 w 14"/>
              <a:gd name="T15" fmla="*/ 1588 h 47"/>
              <a:gd name="T16" fmla="*/ 0 w 14"/>
              <a:gd name="T17" fmla="*/ 6350 h 47"/>
              <a:gd name="T18" fmla="*/ 0 w 14"/>
              <a:gd name="T19" fmla="*/ 74613 h 47"/>
              <a:gd name="T20" fmla="*/ 1588 w 14"/>
              <a:gd name="T21" fmla="*/ 74613 h 47"/>
              <a:gd name="T22" fmla="*/ 1588 w 14"/>
              <a:gd name="T23" fmla="*/ 73025 h 47"/>
              <a:gd name="T24" fmla="*/ 4763 w 14"/>
              <a:gd name="T25" fmla="*/ 73025 h 47"/>
              <a:gd name="T26" fmla="*/ 6350 w 14"/>
              <a:gd name="T27" fmla="*/ 73025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3 h 47"/>
              <a:gd name="T34" fmla="*/ 22225 w 14"/>
              <a:gd name="T35" fmla="*/ 65088 h 47"/>
              <a:gd name="T36" fmla="*/ 22225 w 14"/>
              <a:gd name="T37" fmla="*/ 1588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4"/>
                </a:lnTo>
                <a:lnTo>
                  <a:pt x="0" y="47"/>
                </a:lnTo>
                <a:lnTo>
                  <a:pt x="1" y="47"/>
                </a:lnTo>
                <a:lnTo>
                  <a:pt x="1" y="46"/>
                </a:lnTo>
                <a:lnTo>
                  <a:pt x="3" y="46"/>
                </a:lnTo>
                <a:lnTo>
                  <a:pt x="4" y="46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1" name="Freeform 42"/>
          <p:cNvSpPr>
            <a:spLocks/>
          </p:cNvSpPr>
          <p:nvPr/>
        </p:nvSpPr>
        <p:spPr bwMode="auto">
          <a:xfrm>
            <a:off x="2123975" y="4716587"/>
            <a:ext cx="14288" cy="42862"/>
          </a:xfrm>
          <a:custGeom>
            <a:avLst/>
            <a:gdLst>
              <a:gd name="T0" fmla="*/ 14288 w 9"/>
              <a:gd name="T1" fmla="*/ 1587 h 27"/>
              <a:gd name="T2" fmla="*/ 14288 w 9"/>
              <a:gd name="T3" fmla="*/ 1587 h 27"/>
              <a:gd name="T4" fmla="*/ 12700 w 9"/>
              <a:gd name="T5" fmla="*/ 1587 h 27"/>
              <a:gd name="T6" fmla="*/ 11113 w 9"/>
              <a:gd name="T7" fmla="*/ 1587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0 h 27"/>
              <a:gd name="T14" fmla="*/ 1588 w 9"/>
              <a:gd name="T15" fmla="*/ 1587 h 27"/>
              <a:gd name="T16" fmla="*/ 0 w 9"/>
              <a:gd name="T17" fmla="*/ 4762 h 27"/>
              <a:gd name="T18" fmla="*/ 0 w 9"/>
              <a:gd name="T19" fmla="*/ 42862 h 27"/>
              <a:gd name="T20" fmla="*/ 0 w 9"/>
              <a:gd name="T21" fmla="*/ 42862 h 27"/>
              <a:gd name="T22" fmla="*/ 1588 w 9"/>
              <a:gd name="T23" fmla="*/ 42862 h 27"/>
              <a:gd name="T24" fmla="*/ 3175 w 9"/>
              <a:gd name="T25" fmla="*/ 42862 h 27"/>
              <a:gd name="T26" fmla="*/ 4763 w 9"/>
              <a:gd name="T27" fmla="*/ 42862 h 27"/>
              <a:gd name="T28" fmla="*/ 7938 w 9"/>
              <a:gd name="T29" fmla="*/ 41275 h 27"/>
              <a:gd name="T30" fmla="*/ 9525 w 9"/>
              <a:gd name="T31" fmla="*/ 41275 h 27"/>
              <a:gd name="T32" fmla="*/ 12700 w 9"/>
              <a:gd name="T33" fmla="*/ 39687 h 27"/>
              <a:gd name="T34" fmla="*/ 14288 w 9"/>
              <a:gd name="T35" fmla="*/ 38100 h 27"/>
              <a:gd name="T36" fmla="*/ 14288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3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4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2" name="Freeform 43"/>
          <p:cNvSpPr>
            <a:spLocks/>
          </p:cNvSpPr>
          <p:nvPr/>
        </p:nvSpPr>
        <p:spPr bwMode="auto">
          <a:xfrm>
            <a:off x="2300188" y="4838824"/>
            <a:ext cx="22225" cy="20638"/>
          </a:xfrm>
          <a:custGeom>
            <a:avLst/>
            <a:gdLst>
              <a:gd name="T0" fmla="*/ 11113 w 14"/>
              <a:gd name="T1" fmla="*/ 20638 h 13"/>
              <a:gd name="T2" fmla="*/ 12700 w 14"/>
              <a:gd name="T3" fmla="*/ 20638 h 13"/>
              <a:gd name="T4" fmla="*/ 14288 w 14"/>
              <a:gd name="T5" fmla="*/ 20638 h 13"/>
              <a:gd name="T6" fmla="*/ 15875 w 14"/>
              <a:gd name="T7" fmla="*/ 19050 h 13"/>
              <a:gd name="T8" fmla="*/ 17463 w 14"/>
              <a:gd name="T9" fmla="*/ 17463 h 13"/>
              <a:gd name="T10" fmla="*/ 20638 w 14"/>
              <a:gd name="T11" fmla="*/ 17463 h 13"/>
              <a:gd name="T12" fmla="*/ 20638 w 14"/>
              <a:gd name="T13" fmla="*/ 15875 h 13"/>
              <a:gd name="T14" fmla="*/ 22225 w 14"/>
              <a:gd name="T15" fmla="*/ 11113 h 13"/>
              <a:gd name="T16" fmla="*/ 22225 w 14"/>
              <a:gd name="T17" fmla="*/ 9525 h 13"/>
              <a:gd name="T18" fmla="*/ 22225 w 14"/>
              <a:gd name="T19" fmla="*/ 7938 h 13"/>
              <a:gd name="T20" fmla="*/ 20638 w 14"/>
              <a:gd name="T21" fmla="*/ 6350 h 13"/>
              <a:gd name="T22" fmla="*/ 20638 w 14"/>
              <a:gd name="T23" fmla="*/ 4763 h 13"/>
              <a:gd name="T24" fmla="*/ 17463 w 14"/>
              <a:gd name="T25" fmla="*/ 3175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3175 h 13"/>
              <a:gd name="T42" fmla="*/ 1588 w 14"/>
              <a:gd name="T43" fmla="*/ 4763 h 13"/>
              <a:gd name="T44" fmla="*/ 1588 w 14"/>
              <a:gd name="T45" fmla="*/ 6350 h 13"/>
              <a:gd name="T46" fmla="*/ 0 w 14"/>
              <a:gd name="T47" fmla="*/ 7938 h 13"/>
              <a:gd name="T48" fmla="*/ 0 w 14"/>
              <a:gd name="T49" fmla="*/ 9525 h 13"/>
              <a:gd name="T50" fmla="*/ 0 w 14"/>
              <a:gd name="T51" fmla="*/ 11113 h 13"/>
              <a:gd name="T52" fmla="*/ 1588 w 14"/>
              <a:gd name="T53" fmla="*/ 15875 h 13"/>
              <a:gd name="T54" fmla="*/ 1588 w 14"/>
              <a:gd name="T55" fmla="*/ 17463 h 13"/>
              <a:gd name="T56" fmla="*/ 3175 w 14"/>
              <a:gd name="T57" fmla="*/ 17463 h 13"/>
              <a:gd name="T58" fmla="*/ 4763 w 14"/>
              <a:gd name="T59" fmla="*/ 19050 h 13"/>
              <a:gd name="T60" fmla="*/ 6350 w 14"/>
              <a:gd name="T61" fmla="*/ 20638 h 13"/>
              <a:gd name="T62" fmla="*/ 9525 w 14"/>
              <a:gd name="T63" fmla="*/ 20638 h 13"/>
              <a:gd name="T64" fmla="*/ 11113 w 14"/>
              <a:gd name="T65" fmla="*/ 20638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10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3"/>
                </a:lnTo>
                <a:lnTo>
                  <a:pt x="11" y="2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10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3" name="Freeform 44"/>
          <p:cNvSpPr>
            <a:spLocks/>
          </p:cNvSpPr>
          <p:nvPr/>
        </p:nvSpPr>
        <p:spPr bwMode="auto">
          <a:xfrm>
            <a:off x="2235100" y="4838824"/>
            <a:ext cx="11113" cy="11113"/>
          </a:xfrm>
          <a:custGeom>
            <a:avLst/>
            <a:gdLst>
              <a:gd name="T0" fmla="*/ 4763 w 7"/>
              <a:gd name="T1" fmla="*/ 11113 h 7"/>
              <a:gd name="T2" fmla="*/ 7938 w 7"/>
              <a:gd name="T3" fmla="*/ 9525 h 7"/>
              <a:gd name="T4" fmla="*/ 9525 w 7"/>
              <a:gd name="T5" fmla="*/ 9525 h 7"/>
              <a:gd name="T6" fmla="*/ 9525 w 7"/>
              <a:gd name="T7" fmla="*/ 7938 h 7"/>
              <a:gd name="T8" fmla="*/ 11113 w 7"/>
              <a:gd name="T9" fmla="*/ 6350 h 7"/>
              <a:gd name="T10" fmla="*/ 9525 w 7"/>
              <a:gd name="T11" fmla="*/ 3175 h 7"/>
              <a:gd name="T12" fmla="*/ 9525 w 7"/>
              <a:gd name="T13" fmla="*/ 3175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3175 h 7"/>
              <a:gd name="T22" fmla="*/ 0 w 7"/>
              <a:gd name="T23" fmla="*/ 3175 h 7"/>
              <a:gd name="T24" fmla="*/ 0 w 7"/>
              <a:gd name="T25" fmla="*/ 6350 h 7"/>
              <a:gd name="T26" fmla="*/ 0 w 7"/>
              <a:gd name="T27" fmla="*/ 7938 h 7"/>
              <a:gd name="T28" fmla="*/ 1588 w 7"/>
              <a:gd name="T29" fmla="*/ 9525 h 7"/>
              <a:gd name="T30" fmla="*/ 3175 w 7"/>
              <a:gd name="T31" fmla="*/ 9525 h 7"/>
              <a:gd name="T32" fmla="*/ 4763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2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4" name="Freeform 45"/>
          <p:cNvSpPr>
            <a:spLocks/>
          </p:cNvSpPr>
          <p:nvPr/>
        </p:nvSpPr>
        <p:spPr bwMode="auto">
          <a:xfrm>
            <a:off x="2254150" y="4838824"/>
            <a:ext cx="7938" cy="11113"/>
          </a:xfrm>
          <a:custGeom>
            <a:avLst/>
            <a:gdLst>
              <a:gd name="T0" fmla="*/ 4763 w 5"/>
              <a:gd name="T1" fmla="*/ 11113 h 7"/>
              <a:gd name="T2" fmla="*/ 6350 w 5"/>
              <a:gd name="T3" fmla="*/ 11113 h 7"/>
              <a:gd name="T4" fmla="*/ 7938 w 5"/>
              <a:gd name="T5" fmla="*/ 9525 h 7"/>
              <a:gd name="T6" fmla="*/ 7938 w 5"/>
              <a:gd name="T7" fmla="*/ 7938 h 7"/>
              <a:gd name="T8" fmla="*/ 7938 w 5"/>
              <a:gd name="T9" fmla="*/ 6350 h 7"/>
              <a:gd name="T10" fmla="*/ 7938 w 5"/>
              <a:gd name="T11" fmla="*/ 4763 h 7"/>
              <a:gd name="T12" fmla="*/ 7938 w 5"/>
              <a:gd name="T13" fmla="*/ 3175 h 7"/>
              <a:gd name="T14" fmla="*/ 6350 w 5"/>
              <a:gd name="T15" fmla="*/ 0 h 7"/>
              <a:gd name="T16" fmla="*/ 4763 w 5"/>
              <a:gd name="T17" fmla="*/ 0 h 7"/>
              <a:gd name="T18" fmla="*/ 3175 w 5"/>
              <a:gd name="T19" fmla="*/ 0 h 7"/>
              <a:gd name="T20" fmla="*/ 1588 w 5"/>
              <a:gd name="T21" fmla="*/ 3175 h 7"/>
              <a:gd name="T22" fmla="*/ 0 w 5"/>
              <a:gd name="T23" fmla="*/ 4763 h 7"/>
              <a:gd name="T24" fmla="*/ 0 w 5"/>
              <a:gd name="T25" fmla="*/ 6350 h 7"/>
              <a:gd name="T26" fmla="*/ 0 w 5"/>
              <a:gd name="T27" fmla="*/ 7938 h 7"/>
              <a:gd name="T28" fmla="*/ 1588 w 5"/>
              <a:gd name="T29" fmla="*/ 9525 h 7"/>
              <a:gd name="T30" fmla="*/ 3175 w 5"/>
              <a:gd name="T31" fmla="*/ 11113 h 7"/>
              <a:gd name="T32" fmla="*/ 4763 w 5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3"/>
                </a:lnTo>
                <a:lnTo>
                  <a:pt x="5" y="2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5" name="Freeform 46"/>
          <p:cNvSpPr>
            <a:spLocks/>
          </p:cNvSpPr>
          <p:nvPr/>
        </p:nvSpPr>
        <p:spPr bwMode="auto">
          <a:xfrm>
            <a:off x="2181125" y="4692774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6350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8 w 19"/>
              <a:gd name="T15" fmla="*/ 117475 h 92"/>
              <a:gd name="T16" fmla="*/ 7938 w 19"/>
              <a:gd name="T17" fmla="*/ 146050 h 92"/>
              <a:gd name="T18" fmla="*/ 30163 w 19"/>
              <a:gd name="T19" fmla="*/ 144463 h 92"/>
              <a:gd name="T20" fmla="*/ 28575 w 19"/>
              <a:gd name="T21" fmla="*/ 141288 h 92"/>
              <a:gd name="T22" fmla="*/ 25400 w 19"/>
              <a:gd name="T23" fmla="*/ 128588 h 92"/>
              <a:gd name="T24" fmla="*/ 23813 w 19"/>
              <a:gd name="T25" fmla="*/ 111125 h 92"/>
              <a:gd name="T26" fmla="*/ 22225 w 19"/>
              <a:gd name="T27" fmla="*/ 88900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0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4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4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1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6" name="Freeform 47"/>
          <p:cNvSpPr>
            <a:spLocks/>
          </p:cNvSpPr>
          <p:nvPr/>
        </p:nvSpPr>
        <p:spPr bwMode="auto">
          <a:xfrm>
            <a:off x="2336700" y="4673724"/>
            <a:ext cx="42863" cy="163513"/>
          </a:xfrm>
          <a:custGeom>
            <a:avLst/>
            <a:gdLst>
              <a:gd name="T0" fmla="*/ 42863 w 27"/>
              <a:gd name="T1" fmla="*/ 0 h 103"/>
              <a:gd name="T2" fmla="*/ 41275 w 27"/>
              <a:gd name="T3" fmla="*/ 3175 h 103"/>
              <a:gd name="T4" fmla="*/ 39688 w 27"/>
              <a:gd name="T5" fmla="*/ 6350 h 103"/>
              <a:gd name="T6" fmla="*/ 34925 w 27"/>
              <a:gd name="T7" fmla="*/ 15875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8 h 103"/>
              <a:gd name="T14" fmla="*/ 28575 w 27"/>
              <a:gd name="T15" fmla="*/ 115888 h 103"/>
              <a:gd name="T16" fmla="*/ 31750 w 27"/>
              <a:gd name="T17" fmla="*/ 163513 h 103"/>
              <a:gd name="T18" fmla="*/ 7938 w 27"/>
              <a:gd name="T19" fmla="*/ 163513 h 103"/>
              <a:gd name="T20" fmla="*/ 7938 w 27"/>
              <a:gd name="T21" fmla="*/ 160338 h 103"/>
              <a:gd name="T22" fmla="*/ 6350 w 27"/>
              <a:gd name="T23" fmla="*/ 146050 h 103"/>
              <a:gd name="T24" fmla="*/ 3175 w 27"/>
              <a:gd name="T25" fmla="*/ 127000 h 103"/>
              <a:gd name="T26" fmla="*/ 1588 w 27"/>
              <a:gd name="T27" fmla="*/ 103188 h 103"/>
              <a:gd name="T28" fmla="*/ 0 w 27"/>
              <a:gd name="T29" fmla="*/ 74613 h 103"/>
              <a:gd name="T30" fmla="*/ 1588 w 27"/>
              <a:gd name="T31" fmla="*/ 49213 h 103"/>
              <a:gd name="T32" fmla="*/ 6350 w 27"/>
              <a:gd name="T33" fmla="*/ 22225 h 103"/>
              <a:gd name="T34" fmla="*/ 14288 w 27"/>
              <a:gd name="T35" fmla="*/ 0 h 103"/>
              <a:gd name="T36" fmla="*/ 42863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2"/>
                </a:lnTo>
                <a:lnTo>
                  <a:pt x="25" y="4"/>
                </a:lnTo>
                <a:lnTo>
                  <a:pt x="22" y="10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5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7" name="Freeform 48"/>
          <p:cNvSpPr>
            <a:spLocks/>
          </p:cNvSpPr>
          <p:nvPr/>
        </p:nvSpPr>
        <p:spPr bwMode="auto">
          <a:xfrm>
            <a:off x="2181125" y="4700712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8425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2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8" name="Freeform 49"/>
          <p:cNvSpPr>
            <a:spLocks/>
          </p:cNvSpPr>
          <p:nvPr/>
        </p:nvSpPr>
        <p:spPr bwMode="auto">
          <a:xfrm>
            <a:off x="2182713" y="4710237"/>
            <a:ext cx="22225" cy="109537"/>
          </a:xfrm>
          <a:custGeom>
            <a:avLst/>
            <a:gdLst>
              <a:gd name="T0" fmla="*/ 7938 w 14"/>
              <a:gd name="T1" fmla="*/ 1587 h 69"/>
              <a:gd name="T2" fmla="*/ 7938 w 14"/>
              <a:gd name="T3" fmla="*/ 3175 h 69"/>
              <a:gd name="T4" fmla="*/ 6350 w 14"/>
              <a:gd name="T5" fmla="*/ 11112 h 69"/>
              <a:gd name="T6" fmla="*/ 4763 w 14"/>
              <a:gd name="T7" fmla="*/ 19050 h 69"/>
              <a:gd name="T8" fmla="*/ 1588 w 14"/>
              <a:gd name="T9" fmla="*/ 33337 h 69"/>
              <a:gd name="T10" fmla="*/ 0 w 14"/>
              <a:gd name="T11" fmla="*/ 47625 h 69"/>
              <a:gd name="T12" fmla="*/ 0 w 14"/>
              <a:gd name="T13" fmla="*/ 66675 h 69"/>
              <a:gd name="T14" fmla="*/ 1588 w 14"/>
              <a:gd name="T15" fmla="*/ 85725 h 69"/>
              <a:gd name="T16" fmla="*/ 6350 w 14"/>
              <a:gd name="T17" fmla="*/ 109537 h 69"/>
              <a:gd name="T18" fmla="*/ 22225 w 14"/>
              <a:gd name="T19" fmla="*/ 106362 h 69"/>
              <a:gd name="T20" fmla="*/ 20638 w 14"/>
              <a:gd name="T21" fmla="*/ 104775 h 69"/>
              <a:gd name="T22" fmla="*/ 20638 w 14"/>
              <a:gd name="T23" fmla="*/ 95250 h 69"/>
              <a:gd name="T24" fmla="*/ 19050 w 14"/>
              <a:gd name="T25" fmla="*/ 82550 h 69"/>
              <a:gd name="T26" fmla="*/ 17463 w 14"/>
              <a:gd name="T27" fmla="*/ 66675 h 69"/>
              <a:gd name="T28" fmla="*/ 15875 w 14"/>
              <a:gd name="T29" fmla="*/ 49212 h 69"/>
              <a:gd name="T30" fmla="*/ 15875 w 14"/>
              <a:gd name="T31" fmla="*/ 30162 h 69"/>
              <a:gd name="T32" fmla="*/ 19050 w 14"/>
              <a:gd name="T33" fmla="*/ 14287 h 69"/>
              <a:gd name="T34" fmla="*/ 22225 w 14"/>
              <a:gd name="T35" fmla="*/ 1587 h 69"/>
              <a:gd name="T36" fmla="*/ 22225 w 14"/>
              <a:gd name="T37" fmla="*/ 1587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1587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4" y="7"/>
                </a:lnTo>
                <a:lnTo>
                  <a:pt x="3" y="12"/>
                </a:lnTo>
                <a:lnTo>
                  <a:pt x="1" y="21"/>
                </a:lnTo>
                <a:lnTo>
                  <a:pt x="0" y="30"/>
                </a:lnTo>
                <a:lnTo>
                  <a:pt x="0" y="42"/>
                </a:lnTo>
                <a:lnTo>
                  <a:pt x="1" y="54"/>
                </a:lnTo>
                <a:lnTo>
                  <a:pt x="4" y="69"/>
                </a:lnTo>
                <a:lnTo>
                  <a:pt x="14" y="67"/>
                </a:lnTo>
                <a:lnTo>
                  <a:pt x="13" y="66"/>
                </a:lnTo>
                <a:lnTo>
                  <a:pt x="13" y="60"/>
                </a:lnTo>
                <a:lnTo>
                  <a:pt x="12" y="52"/>
                </a:lnTo>
                <a:lnTo>
                  <a:pt x="11" y="42"/>
                </a:lnTo>
                <a:lnTo>
                  <a:pt x="10" y="31"/>
                </a:lnTo>
                <a:lnTo>
                  <a:pt x="10" y="19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19" name="Freeform 50"/>
          <p:cNvSpPr>
            <a:spLocks/>
          </p:cNvSpPr>
          <p:nvPr/>
        </p:nvSpPr>
        <p:spPr bwMode="auto">
          <a:xfrm>
            <a:off x="2184300" y="4718174"/>
            <a:ext cx="19050" cy="88900"/>
          </a:xfrm>
          <a:custGeom>
            <a:avLst/>
            <a:gdLst>
              <a:gd name="T0" fmla="*/ 6350 w 12"/>
              <a:gd name="T1" fmla="*/ 3175 h 56"/>
              <a:gd name="T2" fmla="*/ 4763 w 12"/>
              <a:gd name="T3" fmla="*/ 3175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80963 h 56"/>
              <a:gd name="T24" fmla="*/ 15875 w 12"/>
              <a:gd name="T25" fmla="*/ 69850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3175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2"/>
                </a:moveTo>
                <a:lnTo>
                  <a:pt x="3" y="2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1"/>
                </a:lnTo>
                <a:lnTo>
                  <a:pt x="10" y="44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2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0" name="Freeform 51"/>
          <p:cNvSpPr>
            <a:spLocks/>
          </p:cNvSpPr>
          <p:nvPr/>
        </p:nvSpPr>
        <p:spPr bwMode="auto">
          <a:xfrm>
            <a:off x="2184300" y="4726112"/>
            <a:ext cx="15875" cy="73025"/>
          </a:xfrm>
          <a:custGeom>
            <a:avLst/>
            <a:gdLst>
              <a:gd name="T0" fmla="*/ 6350 w 10"/>
              <a:gd name="T1" fmla="*/ 1588 h 46"/>
              <a:gd name="T2" fmla="*/ 4762 w 10"/>
              <a:gd name="T3" fmla="*/ 3175 h 46"/>
              <a:gd name="T4" fmla="*/ 4762 w 10"/>
              <a:gd name="T5" fmla="*/ 7938 h 46"/>
              <a:gd name="T6" fmla="*/ 3175 w 10"/>
              <a:gd name="T7" fmla="*/ 12700 h 46"/>
              <a:gd name="T8" fmla="*/ 3175 w 10"/>
              <a:gd name="T9" fmla="*/ 22225 h 46"/>
              <a:gd name="T10" fmla="*/ 0 w 10"/>
              <a:gd name="T11" fmla="*/ 33338 h 46"/>
              <a:gd name="T12" fmla="*/ 0 w 10"/>
              <a:gd name="T13" fmla="*/ 44450 h 46"/>
              <a:gd name="T14" fmla="*/ 3175 w 10"/>
              <a:gd name="T15" fmla="*/ 57150 h 46"/>
              <a:gd name="T16" fmla="*/ 4762 w 10"/>
              <a:gd name="T17" fmla="*/ 73025 h 46"/>
              <a:gd name="T18" fmla="*/ 15875 w 10"/>
              <a:gd name="T19" fmla="*/ 73025 h 46"/>
              <a:gd name="T20" fmla="*/ 15875 w 10"/>
              <a:gd name="T21" fmla="*/ 68263 h 46"/>
              <a:gd name="T22" fmla="*/ 14288 w 10"/>
              <a:gd name="T23" fmla="*/ 63500 h 46"/>
              <a:gd name="T24" fmla="*/ 11112 w 10"/>
              <a:gd name="T25" fmla="*/ 55563 h 46"/>
              <a:gd name="T26" fmla="*/ 11112 w 10"/>
              <a:gd name="T27" fmla="*/ 44450 h 46"/>
              <a:gd name="T28" fmla="*/ 9525 w 10"/>
              <a:gd name="T29" fmla="*/ 33338 h 46"/>
              <a:gd name="T30" fmla="*/ 11112 w 10"/>
              <a:gd name="T31" fmla="*/ 22225 h 46"/>
              <a:gd name="T32" fmla="*/ 11112 w 10"/>
              <a:gd name="T33" fmla="*/ 11112 h 46"/>
              <a:gd name="T34" fmla="*/ 15875 w 10"/>
              <a:gd name="T35" fmla="*/ 1588 h 46"/>
              <a:gd name="T36" fmla="*/ 15875 w 10"/>
              <a:gd name="T37" fmla="*/ 1588 h 46"/>
              <a:gd name="T38" fmla="*/ 15875 w 10"/>
              <a:gd name="T39" fmla="*/ 1588 h 46"/>
              <a:gd name="T40" fmla="*/ 15875 w 10"/>
              <a:gd name="T41" fmla="*/ 0 h 46"/>
              <a:gd name="T42" fmla="*/ 15875 w 10"/>
              <a:gd name="T43" fmla="*/ 0 h 46"/>
              <a:gd name="T44" fmla="*/ 14288 w 10"/>
              <a:gd name="T45" fmla="*/ 0 h 46"/>
              <a:gd name="T46" fmla="*/ 11112 w 10"/>
              <a:gd name="T47" fmla="*/ 0 h 46"/>
              <a:gd name="T48" fmla="*/ 9525 w 10"/>
              <a:gd name="T49" fmla="*/ 1588 h 46"/>
              <a:gd name="T50" fmla="*/ 6350 w 10"/>
              <a:gd name="T51" fmla="*/ 1588 h 4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6"/>
              <a:gd name="T80" fmla="*/ 10 w 10"/>
              <a:gd name="T81" fmla="*/ 46 h 4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6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6"/>
                </a:lnTo>
                <a:lnTo>
                  <a:pt x="10" y="46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1" name="Freeform 52"/>
          <p:cNvSpPr>
            <a:spLocks/>
          </p:cNvSpPr>
          <p:nvPr/>
        </p:nvSpPr>
        <p:spPr bwMode="auto">
          <a:xfrm>
            <a:off x="2187475" y="4735637"/>
            <a:ext cx="11113" cy="52387"/>
          </a:xfrm>
          <a:custGeom>
            <a:avLst/>
            <a:gdLst>
              <a:gd name="T0" fmla="*/ 3175 w 7"/>
              <a:gd name="T1" fmla="*/ 1587 h 33"/>
              <a:gd name="T2" fmla="*/ 1588 w 7"/>
              <a:gd name="T3" fmla="*/ 1587 h 33"/>
              <a:gd name="T4" fmla="*/ 1588 w 7"/>
              <a:gd name="T5" fmla="*/ 4762 h 33"/>
              <a:gd name="T6" fmla="*/ 0 w 7"/>
              <a:gd name="T7" fmla="*/ 9525 h 33"/>
              <a:gd name="T8" fmla="*/ 0 w 7"/>
              <a:gd name="T9" fmla="*/ 15875 h 33"/>
              <a:gd name="T10" fmla="*/ 0 w 7"/>
              <a:gd name="T11" fmla="*/ 23812 h 33"/>
              <a:gd name="T12" fmla="*/ 0 w 7"/>
              <a:gd name="T13" fmla="*/ 31750 h 33"/>
              <a:gd name="T14" fmla="*/ 0 w 7"/>
              <a:gd name="T15" fmla="*/ 42862 h 33"/>
              <a:gd name="T16" fmla="*/ 1588 w 7"/>
              <a:gd name="T17" fmla="*/ 52387 h 33"/>
              <a:gd name="T18" fmla="*/ 7938 w 7"/>
              <a:gd name="T19" fmla="*/ 52387 h 33"/>
              <a:gd name="T20" fmla="*/ 7938 w 7"/>
              <a:gd name="T21" fmla="*/ 49212 h 33"/>
              <a:gd name="T22" fmla="*/ 7938 w 7"/>
              <a:gd name="T23" fmla="*/ 46037 h 33"/>
              <a:gd name="T24" fmla="*/ 6350 w 7"/>
              <a:gd name="T25" fmla="*/ 41275 h 33"/>
              <a:gd name="T26" fmla="*/ 6350 w 7"/>
              <a:gd name="T27" fmla="*/ 31750 h 33"/>
              <a:gd name="T28" fmla="*/ 6350 w 7"/>
              <a:gd name="T29" fmla="*/ 23812 h 33"/>
              <a:gd name="T30" fmla="*/ 6350 w 7"/>
              <a:gd name="T31" fmla="*/ 14287 h 33"/>
              <a:gd name="T32" fmla="*/ 6350 w 7"/>
              <a:gd name="T33" fmla="*/ 7937 h 33"/>
              <a:gd name="T34" fmla="*/ 11113 w 7"/>
              <a:gd name="T35" fmla="*/ 0 h 33"/>
              <a:gd name="T36" fmla="*/ 11113 w 7"/>
              <a:gd name="T37" fmla="*/ 0 h 33"/>
              <a:gd name="T38" fmla="*/ 11113 w 7"/>
              <a:gd name="T39" fmla="*/ 0 h 33"/>
              <a:gd name="T40" fmla="*/ 7938 w 7"/>
              <a:gd name="T41" fmla="*/ 0 h 33"/>
              <a:gd name="T42" fmla="*/ 7938 w 7"/>
              <a:gd name="T43" fmla="*/ 0 h 33"/>
              <a:gd name="T44" fmla="*/ 7938 w 7"/>
              <a:gd name="T45" fmla="*/ 0 h 33"/>
              <a:gd name="T46" fmla="*/ 6350 w 7"/>
              <a:gd name="T47" fmla="*/ 0 h 33"/>
              <a:gd name="T48" fmla="*/ 4763 w 7"/>
              <a:gd name="T49" fmla="*/ 0 h 33"/>
              <a:gd name="T50" fmla="*/ 3175 w 7"/>
              <a:gd name="T51" fmla="*/ 1587 h 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3"/>
              <a:gd name="T80" fmla="*/ 7 w 7"/>
              <a:gd name="T81" fmla="*/ 33 h 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3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3"/>
                </a:lnTo>
                <a:lnTo>
                  <a:pt x="5" y="33"/>
                </a:lnTo>
                <a:lnTo>
                  <a:pt x="5" y="31"/>
                </a:lnTo>
                <a:lnTo>
                  <a:pt x="5" y="29"/>
                </a:lnTo>
                <a:lnTo>
                  <a:pt x="4" y="26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5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2" name="Freeform 53"/>
          <p:cNvSpPr>
            <a:spLocks/>
          </p:cNvSpPr>
          <p:nvPr/>
        </p:nvSpPr>
        <p:spPr bwMode="auto">
          <a:xfrm>
            <a:off x="2338288" y="4683249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6350 h 90"/>
              <a:gd name="T6" fmla="*/ 30163 w 24"/>
              <a:gd name="T7" fmla="*/ 12700 h 90"/>
              <a:gd name="T8" fmla="*/ 26988 w 24"/>
              <a:gd name="T9" fmla="*/ 26988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7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3" name="Freeform 54"/>
          <p:cNvSpPr>
            <a:spLocks/>
          </p:cNvSpPr>
          <p:nvPr/>
        </p:nvSpPr>
        <p:spPr bwMode="auto">
          <a:xfrm>
            <a:off x="2339875" y="4694362"/>
            <a:ext cx="30163" cy="120650"/>
          </a:xfrm>
          <a:custGeom>
            <a:avLst/>
            <a:gdLst>
              <a:gd name="T0" fmla="*/ 30163 w 19"/>
              <a:gd name="T1" fmla="*/ 0 h 76"/>
              <a:gd name="T2" fmla="*/ 30163 w 19"/>
              <a:gd name="T3" fmla="*/ 0 h 76"/>
              <a:gd name="T4" fmla="*/ 28575 w 19"/>
              <a:gd name="T5" fmla="*/ 4762 h 76"/>
              <a:gd name="T6" fmla="*/ 26988 w 19"/>
              <a:gd name="T7" fmla="*/ 11112 h 76"/>
              <a:gd name="T8" fmla="*/ 22225 w 19"/>
              <a:gd name="T9" fmla="*/ 20637 h 76"/>
              <a:gd name="T10" fmla="*/ 20638 w 19"/>
              <a:gd name="T11" fmla="*/ 34925 h 76"/>
              <a:gd name="T12" fmla="*/ 19050 w 19"/>
              <a:gd name="T13" fmla="*/ 57150 h 76"/>
              <a:gd name="T14" fmla="*/ 20638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3 w 19"/>
              <a:gd name="T23" fmla="*/ 107950 h 76"/>
              <a:gd name="T24" fmla="*/ 3175 w 19"/>
              <a:gd name="T25" fmla="*/ 93662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3 w 19"/>
              <a:gd name="T33" fmla="*/ 15875 h 76"/>
              <a:gd name="T34" fmla="*/ 9525 w 19"/>
              <a:gd name="T35" fmla="*/ 0 h 76"/>
              <a:gd name="T36" fmla="*/ 30163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3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9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4" name="Freeform 55"/>
          <p:cNvSpPr>
            <a:spLocks/>
          </p:cNvSpPr>
          <p:nvPr/>
        </p:nvSpPr>
        <p:spPr bwMode="auto">
          <a:xfrm>
            <a:off x="2343050" y="4703887"/>
            <a:ext cx="23813" cy="100012"/>
          </a:xfrm>
          <a:custGeom>
            <a:avLst/>
            <a:gdLst>
              <a:gd name="T0" fmla="*/ 23813 w 15"/>
              <a:gd name="T1" fmla="*/ 0 h 63"/>
              <a:gd name="T2" fmla="*/ 23813 w 15"/>
              <a:gd name="T3" fmla="*/ 1587 h 63"/>
              <a:gd name="T4" fmla="*/ 22225 w 15"/>
              <a:gd name="T5" fmla="*/ 3175 h 63"/>
              <a:gd name="T6" fmla="*/ 19050 w 15"/>
              <a:gd name="T7" fmla="*/ 9525 h 63"/>
              <a:gd name="T8" fmla="*/ 17463 w 15"/>
              <a:gd name="T9" fmla="*/ 19050 h 63"/>
              <a:gd name="T10" fmla="*/ 15875 w 15"/>
              <a:gd name="T11" fmla="*/ 30162 h 63"/>
              <a:gd name="T12" fmla="*/ 14288 w 15"/>
              <a:gd name="T13" fmla="*/ 47625 h 63"/>
              <a:gd name="T14" fmla="*/ 15875 w 15"/>
              <a:gd name="T15" fmla="*/ 69850 h 63"/>
              <a:gd name="T16" fmla="*/ 17463 w 15"/>
              <a:gd name="T17" fmla="*/ 100012 h 63"/>
              <a:gd name="T18" fmla="*/ 3175 w 15"/>
              <a:gd name="T19" fmla="*/ 100012 h 63"/>
              <a:gd name="T20" fmla="*/ 3175 w 15"/>
              <a:gd name="T21" fmla="*/ 98425 h 63"/>
              <a:gd name="T22" fmla="*/ 1588 w 15"/>
              <a:gd name="T23" fmla="*/ 88900 h 63"/>
              <a:gd name="T24" fmla="*/ 0 w 15"/>
              <a:gd name="T25" fmla="*/ 77787 h 63"/>
              <a:gd name="T26" fmla="*/ 0 w 15"/>
              <a:gd name="T27" fmla="*/ 63500 h 63"/>
              <a:gd name="T28" fmla="*/ 0 w 15"/>
              <a:gd name="T29" fmla="*/ 46037 h 63"/>
              <a:gd name="T30" fmla="*/ 0 w 15"/>
              <a:gd name="T31" fmla="*/ 30162 h 63"/>
              <a:gd name="T32" fmla="*/ 1588 w 15"/>
              <a:gd name="T33" fmla="*/ 12700 h 63"/>
              <a:gd name="T34" fmla="*/ 6350 w 15"/>
              <a:gd name="T35" fmla="*/ 0 h 63"/>
              <a:gd name="T36" fmla="*/ 23813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5" name="Freeform 56"/>
          <p:cNvSpPr>
            <a:spLocks/>
          </p:cNvSpPr>
          <p:nvPr/>
        </p:nvSpPr>
        <p:spPr bwMode="auto">
          <a:xfrm>
            <a:off x="2343050" y="4713412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7938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5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6" name="Freeform 57"/>
          <p:cNvSpPr>
            <a:spLocks/>
          </p:cNvSpPr>
          <p:nvPr/>
        </p:nvSpPr>
        <p:spPr bwMode="auto">
          <a:xfrm>
            <a:off x="2344638" y="4724524"/>
            <a:ext cx="14287" cy="57150"/>
          </a:xfrm>
          <a:custGeom>
            <a:avLst/>
            <a:gdLst>
              <a:gd name="T0" fmla="*/ 14287 w 9"/>
              <a:gd name="T1" fmla="*/ 0 h 36"/>
              <a:gd name="T2" fmla="*/ 14287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2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41275 h 36"/>
              <a:gd name="T16" fmla="*/ 11112 w 9"/>
              <a:gd name="T17" fmla="*/ 57150 h 36"/>
              <a:gd name="T18" fmla="*/ 3175 w 9"/>
              <a:gd name="T19" fmla="*/ 57150 h 36"/>
              <a:gd name="T20" fmla="*/ 1587 w 9"/>
              <a:gd name="T21" fmla="*/ 57150 h 36"/>
              <a:gd name="T22" fmla="*/ 1587 w 9"/>
              <a:gd name="T23" fmla="*/ 52388 h 36"/>
              <a:gd name="T24" fmla="*/ 1587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7 w 9"/>
              <a:gd name="T33" fmla="*/ 7937 h 36"/>
              <a:gd name="T34" fmla="*/ 4762 w 9"/>
              <a:gd name="T35" fmla="*/ 0 h 36"/>
              <a:gd name="T36" fmla="*/ 1428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6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3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5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7" name="Rectangle 58"/>
          <p:cNvSpPr>
            <a:spLocks noChangeArrowheads="1"/>
          </p:cNvSpPr>
          <p:nvPr/>
        </p:nvSpPr>
        <p:spPr bwMode="auto">
          <a:xfrm>
            <a:off x="2149375" y="4710237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8" name="Freeform 59"/>
          <p:cNvSpPr>
            <a:spLocks/>
          </p:cNvSpPr>
          <p:nvPr/>
        </p:nvSpPr>
        <p:spPr bwMode="auto">
          <a:xfrm>
            <a:off x="2216050" y="4705474"/>
            <a:ext cx="73025" cy="87313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3 h 55"/>
              <a:gd name="T4" fmla="*/ 4762 w 46"/>
              <a:gd name="T5" fmla="*/ 15875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3 h 55"/>
              <a:gd name="T18" fmla="*/ 4762 w 46"/>
              <a:gd name="T19" fmla="*/ 85725 h 55"/>
              <a:gd name="T20" fmla="*/ 4762 w 46"/>
              <a:gd name="T21" fmla="*/ 84138 h 55"/>
              <a:gd name="T22" fmla="*/ 4762 w 46"/>
              <a:gd name="T23" fmla="*/ 82550 h 55"/>
              <a:gd name="T24" fmla="*/ 4762 w 46"/>
              <a:gd name="T25" fmla="*/ 77788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3 h 55"/>
              <a:gd name="T32" fmla="*/ 7938 w 46"/>
              <a:gd name="T33" fmla="*/ 55563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8 h 55"/>
              <a:gd name="T40" fmla="*/ 17463 w 46"/>
              <a:gd name="T41" fmla="*/ 33338 h 55"/>
              <a:gd name="T42" fmla="*/ 22225 w 46"/>
              <a:gd name="T43" fmla="*/ 30163 h 55"/>
              <a:gd name="T44" fmla="*/ 26988 w 46"/>
              <a:gd name="T45" fmla="*/ 26988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8 h 55"/>
              <a:gd name="T52" fmla="*/ 41275 w 46"/>
              <a:gd name="T53" fmla="*/ 20638 h 55"/>
              <a:gd name="T54" fmla="*/ 44450 w 46"/>
              <a:gd name="T55" fmla="*/ 19050 h 55"/>
              <a:gd name="T56" fmla="*/ 46037 w 46"/>
              <a:gd name="T57" fmla="*/ 17463 h 55"/>
              <a:gd name="T58" fmla="*/ 52388 w 46"/>
              <a:gd name="T59" fmla="*/ 15875 h 55"/>
              <a:gd name="T60" fmla="*/ 57150 w 46"/>
              <a:gd name="T61" fmla="*/ 11113 h 55"/>
              <a:gd name="T62" fmla="*/ 65088 w 46"/>
              <a:gd name="T63" fmla="*/ 7938 h 55"/>
              <a:gd name="T64" fmla="*/ 73025 w 46"/>
              <a:gd name="T65" fmla="*/ 4763 h 55"/>
              <a:gd name="T66" fmla="*/ 73025 w 46"/>
              <a:gd name="T67" fmla="*/ 4763 h 55"/>
              <a:gd name="T68" fmla="*/ 71438 w 46"/>
              <a:gd name="T69" fmla="*/ 4763 h 55"/>
              <a:gd name="T70" fmla="*/ 68263 w 46"/>
              <a:gd name="T71" fmla="*/ 4763 h 55"/>
              <a:gd name="T72" fmla="*/ 66675 w 46"/>
              <a:gd name="T73" fmla="*/ 1588 h 55"/>
              <a:gd name="T74" fmla="*/ 63500 w 46"/>
              <a:gd name="T75" fmla="*/ 1588 h 55"/>
              <a:gd name="T76" fmla="*/ 60325 w 46"/>
              <a:gd name="T77" fmla="*/ 1588 h 55"/>
              <a:gd name="T78" fmla="*/ 55563 w 46"/>
              <a:gd name="T79" fmla="*/ 1588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8 h 55"/>
              <a:gd name="T88" fmla="*/ 30163 w 46"/>
              <a:gd name="T89" fmla="*/ 1588 h 55"/>
              <a:gd name="T90" fmla="*/ 22225 w 46"/>
              <a:gd name="T91" fmla="*/ 1588 h 55"/>
              <a:gd name="T92" fmla="*/ 17463 w 46"/>
              <a:gd name="T93" fmla="*/ 4763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10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2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7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10"/>
                </a:lnTo>
                <a:lnTo>
                  <a:pt x="36" y="7"/>
                </a:lnTo>
                <a:lnTo>
                  <a:pt x="41" y="5"/>
                </a:lnTo>
                <a:lnTo>
                  <a:pt x="46" y="3"/>
                </a:lnTo>
                <a:lnTo>
                  <a:pt x="45" y="3"/>
                </a:lnTo>
                <a:lnTo>
                  <a:pt x="43" y="3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3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29" name="Freeform 60"/>
          <p:cNvSpPr>
            <a:spLocks/>
          </p:cNvSpPr>
          <p:nvPr/>
        </p:nvSpPr>
        <p:spPr bwMode="auto">
          <a:xfrm>
            <a:off x="2114450" y="4770562"/>
            <a:ext cx="58738" cy="14287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8 w 37"/>
              <a:gd name="T7" fmla="*/ 7937 h 9"/>
              <a:gd name="T8" fmla="*/ 1588 w 37"/>
              <a:gd name="T9" fmla="*/ 7937 h 9"/>
              <a:gd name="T10" fmla="*/ 3175 w 37"/>
              <a:gd name="T11" fmla="*/ 6350 h 9"/>
              <a:gd name="T12" fmla="*/ 6350 w 37"/>
              <a:gd name="T13" fmla="*/ 3175 h 9"/>
              <a:gd name="T14" fmla="*/ 7938 w 37"/>
              <a:gd name="T15" fmla="*/ 3175 h 9"/>
              <a:gd name="T16" fmla="*/ 11113 w 37"/>
              <a:gd name="T17" fmla="*/ 1587 h 9"/>
              <a:gd name="T18" fmla="*/ 14288 w 37"/>
              <a:gd name="T19" fmla="*/ 0 h 9"/>
              <a:gd name="T20" fmla="*/ 19050 w 37"/>
              <a:gd name="T21" fmla="*/ 0 h 9"/>
              <a:gd name="T22" fmla="*/ 23813 w 37"/>
              <a:gd name="T23" fmla="*/ 0 h 9"/>
              <a:gd name="T24" fmla="*/ 30163 w 37"/>
              <a:gd name="T25" fmla="*/ 0 h 9"/>
              <a:gd name="T26" fmla="*/ 34925 w 37"/>
              <a:gd name="T27" fmla="*/ 0 h 9"/>
              <a:gd name="T28" fmla="*/ 42863 w 37"/>
              <a:gd name="T29" fmla="*/ 1587 h 9"/>
              <a:gd name="T30" fmla="*/ 50800 w 37"/>
              <a:gd name="T31" fmla="*/ 1587 h 9"/>
              <a:gd name="T32" fmla="*/ 58738 w 37"/>
              <a:gd name="T33" fmla="*/ 6350 h 9"/>
              <a:gd name="T34" fmla="*/ 58738 w 37"/>
              <a:gd name="T35" fmla="*/ 9525 h 9"/>
              <a:gd name="T36" fmla="*/ 57150 w 37"/>
              <a:gd name="T37" fmla="*/ 9525 h 9"/>
              <a:gd name="T38" fmla="*/ 57150 w 37"/>
              <a:gd name="T39" fmla="*/ 7937 h 9"/>
              <a:gd name="T40" fmla="*/ 53975 w 37"/>
              <a:gd name="T41" fmla="*/ 7937 h 9"/>
              <a:gd name="T42" fmla="*/ 52388 w 37"/>
              <a:gd name="T43" fmla="*/ 7937 h 9"/>
              <a:gd name="T44" fmla="*/ 47625 w 37"/>
              <a:gd name="T45" fmla="*/ 6350 h 9"/>
              <a:gd name="T46" fmla="*/ 44450 w 37"/>
              <a:gd name="T47" fmla="*/ 6350 h 9"/>
              <a:gd name="T48" fmla="*/ 39688 w 37"/>
              <a:gd name="T49" fmla="*/ 3175 h 9"/>
              <a:gd name="T50" fmla="*/ 34925 w 37"/>
              <a:gd name="T51" fmla="*/ 3175 h 9"/>
              <a:gd name="T52" fmla="*/ 30163 w 37"/>
              <a:gd name="T53" fmla="*/ 3175 h 9"/>
              <a:gd name="T54" fmla="*/ 23813 w 37"/>
              <a:gd name="T55" fmla="*/ 3175 h 9"/>
              <a:gd name="T56" fmla="*/ 20638 w 37"/>
              <a:gd name="T57" fmla="*/ 3175 h 9"/>
              <a:gd name="T58" fmla="*/ 14288 w 37"/>
              <a:gd name="T59" fmla="*/ 6350 h 9"/>
              <a:gd name="T60" fmla="*/ 11113 w 37"/>
              <a:gd name="T61" fmla="*/ 7937 h 9"/>
              <a:gd name="T62" fmla="*/ 7938 w 37"/>
              <a:gd name="T63" fmla="*/ 9525 h 9"/>
              <a:gd name="T64" fmla="*/ 3175 w 37"/>
              <a:gd name="T65" fmla="*/ 11112 h 9"/>
              <a:gd name="T66" fmla="*/ 0 w 37"/>
              <a:gd name="T67" fmla="*/ 14287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4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0" name="Freeform 61"/>
          <p:cNvSpPr>
            <a:spLocks/>
          </p:cNvSpPr>
          <p:nvPr/>
        </p:nvSpPr>
        <p:spPr bwMode="auto">
          <a:xfrm>
            <a:off x="2114450" y="4732462"/>
            <a:ext cx="58738" cy="15875"/>
          </a:xfrm>
          <a:custGeom>
            <a:avLst/>
            <a:gdLst>
              <a:gd name="T0" fmla="*/ 0 w 37"/>
              <a:gd name="T1" fmla="*/ 7938 h 10"/>
              <a:gd name="T2" fmla="*/ 0 w 37"/>
              <a:gd name="T3" fmla="*/ 7938 h 10"/>
              <a:gd name="T4" fmla="*/ 0 w 37"/>
              <a:gd name="T5" fmla="*/ 7938 h 10"/>
              <a:gd name="T6" fmla="*/ 1588 w 37"/>
              <a:gd name="T7" fmla="*/ 7938 h 10"/>
              <a:gd name="T8" fmla="*/ 1588 w 37"/>
              <a:gd name="T9" fmla="*/ 6350 h 10"/>
              <a:gd name="T10" fmla="*/ 3175 w 37"/>
              <a:gd name="T11" fmla="*/ 4762 h 10"/>
              <a:gd name="T12" fmla="*/ 6350 w 37"/>
              <a:gd name="T13" fmla="*/ 4762 h 10"/>
              <a:gd name="T14" fmla="*/ 7938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9050 w 37"/>
              <a:gd name="T21" fmla="*/ 0 h 10"/>
              <a:gd name="T22" fmla="*/ 23813 w 37"/>
              <a:gd name="T23" fmla="*/ 0 h 10"/>
              <a:gd name="T24" fmla="*/ 30163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50800 w 37"/>
              <a:gd name="T31" fmla="*/ 3175 h 10"/>
              <a:gd name="T32" fmla="*/ 58738 w 37"/>
              <a:gd name="T33" fmla="*/ 4762 h 10"/>
              <a:gd name="T34" fmla="*/ 58738 w 37"/>
              <a:gd name="T35" fmla="*/ 7938 h 10"/>
              <a:gd name="T36" fmla="*/ 57150 w 37"/>
              <a:gd name="T37" fmla="*/ 7938 h 10"/>
              <a:gd name="T38" fmla="*/ 57150 w 37"/>
              <a:gd name="T39" fmla="*/ 6350 h 10"/>
              <a:gd name="T40" fmla="*/ 53975 w 37"/>
              <a:gd name="T41" fmla="*/ 6350 h 10"/>
              <a:gd name="T42" fmla="*/ 52388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9688 w 37"/>
              <a:gd name="T49" fmla="*/ 4762 h 10"/>
              <a:gd name="T50" fmla="*/ 34925 w 37"/>
              <a:gd name="T51" fmla="*/ 3175 h 10"/>
              <a:gd name="T52" fmla="*/ 30163 w 37"/>
              <a:gd name="T53" fmla="*/ 3175 h 10"/>
              <a:gd name="T54" fmla="*/ 23813 w 37"/>
              <a:gd name="T55" fmla="*/ 3175 h 10"/>
              <a:gd name="T56" fmla="*/ 20638 w 37"/>
              <a:gd name="T57" fmla="*/ 3175 h 10"/>
              <a:gd name="T58" fmla="*/ 14288 w 37"/>
              <a:gd name="T59" fmla="*/ 4762 h 10"/>
              <a:gd name="T60" fmla="*/ 11113 w 37"/>
              <a:gd name="T61" fmla="*/ 6350 h 10"/>
              <a:gd name="T62" fmla="*/ 7938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7938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5"/>
                </a:move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6" y="4"/>
                </a:lnTo>
                <a:lnTo>
                  <a:pt x="34" y="4"/>
                </a:lnTo>
                <a:lnTo>
                  <a:pt x="33" y="4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4"/>
                </a:lnTo>
                <a:lnTo>
                  <a:pt x="5" y="5"/>
                </a:lnTo>
                <a:lnTo>
                  <a:pt x="2" y="8"/>
                </a:lnTo>
                <a:lnTo>
                  <a:pt x="0" y="10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1" name="Freeform 62"/>
          <p:cNvSpPr>
            <a:spLocks/>
          </p:cNvSpPr>
          <p:nvPr/>
        </p:nvSpPr>
        <p:spPr bwMode="auto">
          <a:xfrm>
            <a:off x="2170013" y="4713412"/>
            <a:ext cx="96837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3038 h 112"/>
              <a:gd name="T4" fmla="*/ 30162 w 61"/>
              <a:gd name="T5" fmla="*/ 177800 h 112"/>
              <a:gd name="T6" fmla="*/ 28575 w 61"/>
              <a:gd name="T7" fmla="*/ 155575 h 112"/>
              <a:gd name="T8" fmla="*/ 96837 w 61"/>
              <a:gd name="T9" fmla="*/ 165100 h 112"/>
              <a:gd name="T10" fmla="*/ 96837 w 61"/>
              <a:gd name="T11" fmla="*/ 155575 h 112"/>
              <a:gd name="T12" fmla="*/ 47625 w 61"/>
              <a:gd name="T13" fmla="*/ 150813 h 112"/>
              <a:gd name="T14" fmla="*/ 46037 w 61"/>
              <a:gd name="T15" fmla="*/ 130175 h 112"/>
              <a:gd name="T16" fmla="*/ 14287 w 61"/>
              <a:gd name="T17" fmla="*/ 130175 h 112"/>
              <a:gd name="T18" fmla="*/ 12700 w 61"/>
              <a:gd name="T19" fmla="*/ 128588 h 112"/>
              <a:gd name="T20" fmla="*/ 11112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4613 h 112"/>
              <a:gd name="T28" fmla="*/ 1587 w 61"/>
              <a:gd name="T29" fmla="*/ 53975 h 112"/>
              <a:gd name="T30" fmla="*/ 3175 w 61"/>
              <a:gd name="T31" fmla="*/ 30163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9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5"/>
                </a:lnTo>
                <a:lnTo>
                  <a:pt x="29" y="82"/>
                </a:lnTo>
                <a:lnTo>
                  <a:pt x="9" y="82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7"/>
                </a:lnTo>
                <a:lnTo>
                  <a:pt x="1" y="34"/>
                </a:lnTo>
                <a:lnTo>
                  <a:pt x="2" y="19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2" name="Freeform 63"/>
          <p:cNvSpPr>
            <a:spLocks/>
          </p:cNvSpPr>
          <p:nvPr/>
        </p:nvSpPr>
        <p:spPr bwMode="auto">
          <a:xfrm>
            <a:off x="2217638" y="4672137"/>
            <a:ext cx="125412" cy="23812"/>
          </a:xfrm>
          <a:custGeom>
            <a:avLst/>
            <a:gdLst>
              <a:gd name="T0" fmla="*/ 0 w 79"/>
              <a:gd name="T1" fmla="*/ 23812 h 15"/>
              <a:gd name="T2" fmla="*/ 0 w 79"/>
              <a:gd name="T3" fmla="*/ 23812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7 h 15"/>
              <a:gd name="T10" fmla="*/ 17462 w 79"/>
              <a:gd name="T11" fmla="*/ 19050 h 15"/>
              <a:gd name="T12" fmla="*/ 22225 w 79"/>
              <a:gd name="T13" fmla="*/ 17462 h 15"/>
              <a:gd name="T14" fmla="*/ 30162 w 79"/>
              <a:gd name="T15" fmla="*/ 15875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2 h 15"/>
              <a:gd name="T22" fmla="*/ 66675 w 79"/>
              <a:gd name="T23" fmla="*/ 11112 h 15"/>
              <a:gd name="T24" fmla="*/ 76200 w 79"/>
              <a:gd name="T25" fmla="*/ 9525 h 15"/>
              <a:gd name="T26" fmla="*/ 87312 w 79"/>
              <a:gd name="T27" fmla="*/ 11112 h 15"/>
              <a:gd name="T28" fmla="*/ 98425 w 79"/>
              <a:gd name="T29" fmla="*/ 11112 h 15"/>
              <a:gd name="T30" fmla="*/ 109537 w 79"/>
              <a:gd name="T31" fmla="*/ 12700 h 15"/>
              <a:gd name="T32" fmla="*/ 120650 w 79"/>
              <a:gd name="T33" fmla="*/ 15875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7 h 15"/>
              <a:gd name="T52" fmla="*/ 69850 w 79"/>
              <a:gd name="T53" fmla="*/ 1587 h 15"/>
              <a:gd name="T54" fmla="*/ 60325 w 79"/>
              <a:gd name="T55" fmla="*/ 1587 h 15"/>
              <a:gd name="T56" fmla="*/ 49212 w 79"/>
              <a:gd name="T57" fmla="*/ 4762 h 15"/>
              <a:gd name="T58" fmla="*/ 39687 w 79"/>
              <a:gd name="T59" fmla="*/ 6350 h 15"/>
              <a:gd name="T60" fmla="*/ 28575 w 79"/>
              <a:gd name="T61" fmla="*/ 7937 h 15"/>
              <a:gd name="T62" fmla="*/ 19050 w 79"/>
              <a:gd name="T63" fmla="*/ 9525 h 15"/>
              <a:gd name="T64" fmla="*/ 9525 w 79"/>
              <a:gd name="T65" fmla="*/ 11112 h 15"/>
              <a:gd name="T66" fmla="*/ 0 w 79"/>
              <a:gd name="T67" fmla="*/ 12700 h 15"/>
              <a:gd name="T68" fmla="*/ 0 w 79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10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10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3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3" name="Freeform 64"/>
          <p:cNvSpPr>
            <a:spLocks/>
          </p:cNvSpPr>
          <p:nvPr/>
        </p:nvSpPr>
        <p:spPr bwMode="auto">
          <a:xfrm>
            <a:off x="2146200" y="4894387"/>
            <a:ext cx="209550" cy="71437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9850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8737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50800 h 45"/>
              <a:gd name="T26" fmla="*/ 127000 w 132"/>
              <a:gd name="T27" fmla="*/ 47625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5562 h 45"/>
              <a:gd name="T64" fmla="*/ 120650 w 132"/>
              <a:gd name="T65" fmla="*/ 58737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9850 h 45"/>
              <a:gd name="T74" fmla="*/ 90487 w 132"/>
              <a:gd name="T75" fmla="*/ 71437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4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30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4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4" name="Freeform 65"/>
          <p:cNvSpPr>
            <a:spLocks/>
          </p:cNvSpPr>
          <p:nvPr/>
        </p:nvSpPr>
        <p:spPr bwMode="auto">
          <a:xfrm>
            <a:off x="2101750" y="4913437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5" name="Freeform 66"/>
          <p:cNvSpPr>
            <a:spLocks/>
          </p:cNvSpPr>
          <p:nvPr/>
        </p:nvSpPr>
        <p:spPr bwMode="auto">
          <a:xfrm>
            <a:off x="2138263" y="4905499"/>
            <a:ext cx="209550" cy="55563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3 h 35"/>
              <a:gd name="T4" fmla="*/ 209550 w 132"/>
              <a:gd name="T5" fmla="*/ 55563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6" name="Freeform 67"/>
          <p:cNvSpPr>
            <a:spLocks/>
          </p:cNvSpPr>
          <p:nvPr/>
        </p:nvSpPr>
        <p:spPr bwMode="auto">
          <a:xfrm>
            <a:off x="2122388" y="4908674"/>
            <a:ext cx="211137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7 w 133"/>
              <a:gd name="T5" fmla="*/ 60325 h 38"/>
              <a:gd name="T6" fmla="*/ 4762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7" name="Freeform 68"/>
          <p:cNvSpPr>
            <a:spLocks/>
          </p:cNvSpPr>
          <p:nvPr/>
        </p:nvSpPr>
        <p:spPr bwMode="auto">
          <a:xfrm>
            <a:off x="2892325" y="4405437"/>
            <a:ext cx="517525" cy="103187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7 h 65"/>
              <a:gd name="T4" fmla="*/ 134937 w 326"/>
              <a:gd name="T5" fmla="*/ 4762 h 65"/>
              <a:gd name="T6" fmla="*/ 95250 w 326"/>
              <a:gd name="T7" fmla="*/ 11112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7 h 65"/>
              <a:gd name="T14" fmla="*/ 20637 w 326"/>
              <a:gd name="T15" fmla="*/ 31750 h 65"/>
              <a:gd name="T16" fmla="*/ 11112 w 326"/>
              <a:gd name="T17" fmla="*/ 36512 h 65"/>
              <a:gd name="T18" fmla="*/ 6350 w 326"/>
              <a:gd name="T19" fmla="*/ 41275 h 65"/>
              <a:gd name="T20" fmla="*/ 0 w 326"/>
              <a:gd name="T21" fmla="*/ 46037 h 65"/>
              <a:gd name="T22" fmla="*/ 0 w 326"/>
              <a:gd name="T23" fmla="*/ 52387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2 h 65"/>
              <a:gd name="T30" fmla="*/ 20637 w 326"/>
              <a:gd name="T31" fmla="*/ 73025 h 65"/>
              <a:gd name="T32" fmla="*/ 31750 w 326"/>
              <a:gd name="T33" fmla="*/ 77787 h 65"/>
              <a:gd name="T34" fmla="*/ 44450 w 326"/>
              <a:gd name="T35" fmla="*/ 80962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7 h 65"/>
              <a:gd name="T46" fmla="*/ 285750 w 326"/>
              <a:gd name="T47" fmla="*/ 103187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2 h 65"/>
              <a:gd name="T58" fmla="*/ 485775 w 326"/>
              <a:gd name="T59" fmla="*/ 77787 h 65"/>
              <a:gd name="T60" fmla="*/ 496888 w 326"/>
              <a:gd name="T61" fmla="*/ 73025 h 65"/>
              <a:gd name="T62" fmla="*/ 506413 w 326"/>
              <a:gd name="T63" fmla="*/ 68262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7 h 65"/>
              <a:gd name="T70" fmla="*/ 515938 w 326"/>
              <a:gd name="T71" fmla="*/ 46037 h 65"/>
              <a:gd name="T72" fmla="*/ 511175 w 326"/>
              <a:gd name="T73" fmla="*/ 41275 h 65"/>
              <a:gd name="T74" fmla="*/ 506413 w 326"/>
              <a:gd name="T75" fmla="*/ 36512 h 65"/>
              <a:gd name="T76" fmla="*/ 496888 w 326"/>
              <a:gd name="T77" fmla="*/ 31750 h 65"/>
              <a:gd name="T78" fmla="*/ 485775 w 326"/>
              <a:gd name="T79" fmla="*/ 26987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2 h 65"/>
              <a:gd name="T86" fmla="*/ 382587 w 326"/>
              <a:gd name="T87" fmla="*/ 4762 h 65"/>
              <a:gd name="T88" fmla="*/ 334962 w 326"/>
              <a:gd name="T89" fmla="*/ 1587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8" name="Freeform 69"/>
          <p:cNvSpPr>
            <a:spLocks/>
          </p:cNvSpPr>
          <p:nvPr/>
        </p:nvSpPr>
        <p:spPr bwMode="auto">
          <a:xfrm>
            <a:off x="2892325" y="4405437"/>
            <a:ext cx="517525" cy="103187"/>
          </a:xfrm>
          <a:custGeom>
            <a:avLst/>
            <a:gdLst>
              <a:gd name="T0" fmla="*/ 231775 w 326"/>
              <a:gd name="T1" fmla="*/ 0 h 65"/>
              <a:gd name="T2" fmla="*/ 182562 w 326"/>
              <a:gd name="T3" fmla="*/ 1587 h 65"/>
              <a:gd name="T4" fmla="*/ 134937 w 326"/>
              <a:gd name="T5" fmla="*/ 4762 h 65"/>
              <a:gd name="T6" fmla="*/ 95250 w 326"/>
              <a:gd name="T7" fmla="*/ 11112 h 65"/>
              <a:gd name="T8" fmla="*/ 60325 w 326"/>
              <a:gd name="T9" fmla="*/ 19050 h 65"/>
              <a:gd name="T10" fmla="*/ 44450 w 326"/>
              <a:gd name="T11" fmla="*/ 22225 h 65"/>
              <a:gd name="T12" fmla="*/ 31750 w 326"/>
              <a:gd name="T13" fmla="*/ 26987 h 65"/>
              <a:gd name="T14" fmla="*/ 20637 w 326"/>
              <a:gd name="T15" fmla="*/ 31750 h 65"/>
              <a:gd name="T16" fmla="*/ 11112 w 326"/>
              <a:gd name="T17" fmla="*/ 36512 h 65"/>
              <a:gd name="T18" fmla="*/ 6350 w 326"/>
              <a:gd name="T19" fmla="*/ 41275 h 65"/>
              <a:gd name="T20" fmla="*/ 0 w 326"/>
              <a:gd name="T21" fmla="*/ 46037 h 65"/>
              <a:gd name="T22" fmla="*/ 0 w 326"/>
              <a:gd name="T23" fmla="*/ 52387 h 65"/>
              <a:gd name="T24" fmla="*/ 0 w 326"/>
              <a:gd name="T25" fmla="*/ 57150 h 65"/>
              <a:gd name="T26" fmla="*/ 6350 w 326"/>
              <a:gd name="T27" fmla="*/ 63500 h 65"/>
              <a:gd name="T28" fmla="*/ 11112 w 326"/>
              <a:gd name="T29" fmla="*/ 68262 h 65"/>
              <a:gd name="T30" fmla="*/ 20637 w 326"/>
              <a:gd name="T31" fmla="*/ 73025 h 65"/>
              <a:gd name="T32" fmla="*/ 31750 w 326"/>
              <a:gd name="T33" fmla="*/ 77787 h 65"/>
              <a:gd name="T34" fmla="*/ 44450 w 326"/>
              <a:gd name="T35" fmla="*/ 80962 h 65"/>
              <a:gd name="T36" fmla="*/ 60325 w 326"/>
              <a:gd name="T37" fmla="*/ 85725 h 65"/>
              <a:gd name="T38" fmla="*/ 95250 w 326"/>
              <a:gd name="T39" fmla="*/ 92075 h 65"/>
              <a:gd name="T40" fmla="*/ 134937 w 326"/>
              <a:gd name="T41" fmla="*/ 98425 h 65"/>
              <a:gd name="T42" fmla="*/ 182562 w 326"/>
              <a:gd name="T43" fmla="*/ 101600 h 65"/>
              <a:gd name="T44" fmla="*/ 231775 w 326"/>
              <a:gd name="T45" fmla="*/ 103187 h 65"/>
              <a:gd name="T46" fmla="*/ 285750 w 326"/>
              <a:gd name="T47" fmla="*/ 103187 h 65"/>
              <a:gd name="T48" fmla="*/ 334962 w 326"/>
              <a:gd name="T49" fmla="*/ 101600 h 65"/>
              <a:gd name="T50" fmla="*/ 382587 w 326"/>
              <a:gd name="T51" fmla="*/ 98425 h 65"/>
              <a:gd name="T52" fmla="*/ 422275 w 326"/>
              <a:gd name="T53" fmla="*/ 92075 h 65"/>
              <a:gd name="T54" fmla="*/ 457200 w 326"/>
              <a:gd name="T55" fmla="*/ 85725 h 65"/>
              <a:gd name="T56" fmla="*/ 473075 w 326"/>
              <a:gd name="T57" fmla="*/ 80962 h 65"/>
              <a:gd name="T58" fmla="*/ 485775 w 326"/>
              <a:gd name="T59" fmla="*/ 77787 h 65"/>
              <a:gd name="T60" fmla="*/ 496888 w 326"/>
              <a:gd name="T61" fmla="*/ 73025 h 65"/>
              <a:gd name="T62" fmla="*/ 506413 w 326"/>
              <a:gd name="T63" fmla="*/ 68262 h 65"/>
              <a:gd name="T64" fmla="*/ 511175 w 326"/>
              <a:gd name="T65" fmla="*/ 63500 h 65"/>
              <a:gd name="T66" fmla="*/ 515938 w 326"/>
              <a:gd name="T67" fmla="*/ 57150 h 65"/>
              <a:gd name="T68" fmla="*/ 517525 w 326"/>
              <a:gd name="T69" fmla="*/ 52387 h 65"/>
              <a:gd name="T70" fmla="*/ 515938 w 326"/>
              <a:gd name="T71" fmla="*/ 46037 h 65"/>
              <a:gd name="T72" fmla="*/ 511175 w 326"/>
              <a:gd name="T73" fmla="*/ 41275 h 65"/>
              <a:gd name="T74" fmla="*/ 506413 w 326"/>
              <a:gd name="T75" fmla="*/ 36512 h 65"/>
              <a:gd name="T76" fmla="*/ 496888 w 326"/>
              <a:gd name="T77" fmla="*/ 31750 h 65"/>
              <a:gd name="T78" fmla="*/ 485775 w 326"/>
              <a:gd name="T79" fmla="*/ 26987 h 65"/>
              <a:gd name="T80" fmla="*/ 473075 w 326"/>
              <a:gd name="T81" fmla="*/ 22225 h 65"/>
              <a:gd name="T82" fmla="*/ 457200 w 326"/>
              <a:gd name="T83" fmla="*/ 19050 h 65"/>
              <a:gd name="T84" fmla="*/ 422275 w 326"/>
              <a:gd name="T85" fmla="*/ 11112 h 65"/>
              <a:gd name="T86" fmla="*/ 382587 w 326"/>
              <a:gd name="T87" fmla="*/ 4762 h 65"/>
              <a:gd name="T88" fmla="*/ 334962 w 326"/>
              <a:gd name="T89" fmla="*/ 1587 h 65"/>
              <a:gd name="T90" fmla="*/ 285750 w 326"/>
              <a:gd name="T91" fmla="*/ 0 h 65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6"/>
              <a:gd name="T139" fmla="*/ 0 h 65"/>
              <a:gd name="T140" fmla="*/ 326 w 326"/>
              <a:gd name="T141" fmla="*/ 65 h 65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6" h="65">
                <a:moveTo>
                  <a:pt x="162" y="0"/>
                </a:moveTo>
                <a:lnTo>
                  <a:pt x="146" y="0"/>
                </a:lnTo>
                <a:lnTo>
                  <a:pt x="130" y="0"/>
                </a:lnTo>
                <a:lnTo>
                  <a:pt x="115" y="1"/>
                </a:lnTo>
                <a:lnTo>
                  <a:pt x="99" y="2"/>
                </a:lnTo>
                <a:lnTo>
                  <a:pt x="85" y="3"/>
                </a:lnTo>
                <a:lnTo>
                  <a:pt x="71" y="6"/>
                </a:lnTo>
                <a:lnTo>
                  <a:pt x="60" y="7"/>
                </a:lnTo>
                <a:lnTo>
                  <a:pt x="48" y="9"/>
                </a:lnTo>
                <a:lnTo>
                  <a:pt x="38" y="12"/>
                </a:lnTo>
                <a:lnTo>
                  <a:pt x="32" y="13"/>
                </a:lnTo>
                <a:lnTo>
                  <a:pt x="28" y="14"/>
                </a:lnTo>
                <a:lnTo>
                  <a:pt x="24" y="15"/>
                </a:lnTo>
                <a:lnTo>
                  <a:pt x="20" y="17"/>
                </a:lnTo>
                <a:lnTo>
                  <a:pt x="15" y="19"/>
                </a:lnTo>
                <a:lnTo>
                  <a:pt x="13" y="20"/>
                </a:lnTo>
                <a:lnTo>
                  <a:pt x="10" y="21"/>
                </a:lnTo>
                <a:lnTo>
                  <a:pt x="7" y="23"/>
                </a:lnTo>
                <a:lnTo>
                  <a:pt x="5" y="24"/>
                </a:lnTo>
                <a:lnTo>
                  <a:pt x="4" y="26"/>
                </a:lnTo>
                <a:lnTo>
                  <a:pt x="1" y="28"/>
                </a:lnTo>
                <a:lnTo>
                  <a:pt x="0" y="29"/>
                </a:lnTo>
                <a:lnTo>
                  <a:pt x="0" y="31"/>
                </a:lnTo>
                <a:lnTo>
                  <a:pt x="0" y="33"/>
                </a:lnTo>
                <a:lnTo>
                  <a:pt x="0" y="35"/>
                </a:lnTo>
                <a:lnTo>
                  <a:pt x="0" y="36"/>
                </a:lnTo>
                <a:lnTo>
                  <a:pt x="1" y="37"/>
                </a:lnTo>
                <a:lnTo>
                  <a:pt x="4" y="40"/>
                </a:lnTo>
                <a:lnTo>
                  <a:pt x="5" y="41"/>
                </a:lnTo>
                <a:lnTo>
                  <a:pt x="7" y="43"/>
                </a:lnTo>
                <a:lnTo>
                  <a:pt x="10" y="44"/>
                </a:lnTo>
                <a:lnTo>
                  <a:pt x="13" y="46"/>
                </a:lnTo>
                <a:lnTo>
                  <a:pt x="15" y="47"/>
                </a:lnTo>
                <a:lnTo>
                  <a:pt x="20" y="49"/>
                </a:lnTo>
                <a:lnTo>
                  <a:pt x="24" y="50"/>
                </a:lnTo>
                <a:lnTo>
                  <a:pt x="28" y="51"/>
                </a:lnTo>
                <a:lnTo>
                  <a:pt x="32" y="53"/>
                </a:lnTo>
                <a:lnTo>
                  <a:pt x="38" y="54"/>
                </a:lnTo>
                <a:lnTo>
                  <a:pt x="48" y="56"/>
                </a:lnTo>
                <a:lnTo>
                  <a:pt x="60" y="58"/>
                </a:lnTo>
                <a:lnTo>
                  <a:pt x="71" y="61"/>
                </a:lnTo>
                <a:lnTo>
                  <a:pt x="85" y="62"/>
                </a:lnTo>
                <a:lnTo>
                  <a:pt x="99" y="63"/>
                </a:lnTo>
                <a:lnTo>
                  <a:pt x="115" y="64"/>
                </a:lnTo>
                <a:lnTo>
                  <a:pt x="130" y="65"/>
                </a:lnTo>
                <a:lnTo>
                  <a:pt x="146" y="65"/>
                </a:lnTo>
                <a:lnTo>
                  <a:pt x="162" y="65"/>
                </a:lnTo>
                <a:lnTo>
                  <a:pt x="180" y="65"/>
                </a:lnTo>
                <a:lnTo>
                  <a:pt x="195" y="65"/>
                </a:lnTo>
                <a:lnTo>
                  <a:pt x="211" y="64"/>
                </a:lnTo>
                <a:lnTo>
                  <a:pt x="227" y="63"/>
                </a:lnTo>
                <a:lnTo>
                  <a:pt x="241" y="62"/>
                </a:lnTo>
                <a:lnTo>
                  <a:pt x="253" y="61"/>
                </a:lnTo>
                <a:lnTo>
                  <a:pt x="266" y="58"/>
                </a:lnTo>
                <a:lnTo>
                  <a:pt x="278" y="56"/>
                </a:lnTo>
                <a:lnTo>
                  <a:pt x="288" y="54"/>
                </a:lnTo>
                <a:lnTo>
                  <a:pt x="293" y="53"/>
                </a:lnTo>
                <a:lnTo>
                  <a:pt x="298" y="51"/>
                </a:lnTo>
                <a:lnTo>
                  <a:pt x="302" y="50"/>
                </a:lnTo>
                <a:lnTo>
                  <a:pt x="306" y="49"/>
                </a:lnTo>
                <a:lnTo>
                  <a:pt x="309" y="47"/>
                </a:lnTo>
                <a:lnTo>
                  <a:pt x="313" y="46"/>
                </a:lnTo>
                <a:lnTo>
                  <a:pt x="315" y="44"/>
                </a:lnTo>
                <a:lnTo>
                  <a:pt x="319" y="43"/>
                </a:lnTo>
                <a:lnTo>
                  <a:pt x="321" y="41"/>
                </a:lnTo>
                <a:lnTo>
                  <a:pt x="322" y="40"/>
                </a:lnTo>
                <a:lnTo>
                  <a:pt x="324" y="37"/>
                </a:lnTo>
                <a:lnTo>
                  <a:pt x="325" y="36"/>
                </a:lnTo>
                <a:lnTo>
                  <a:pt x="326" y="35"/>
                </a:lnTo>
                <a:lnTo>
                  <a:pt x="326" y="33"/>
                </a:lnTo>
                <a:lnTo>
                  <a:pt x="326" y="31"/>
                </a:lnTo>
                <a:lnTo>
                  <a:pt x="325" y="29"/>
                </a:lnTo>
                <a:lnTo>
                  <a:pt x="324" y="28"/>
                </a:lnTo>
                <a:lnTo>
                  <a:pt x="322" y="26"/>
                </a:lnTo>
                <a:lnTo>
                  <a:pt x="321" y="24"/>
                </a:lnTo>
                <a:lnTo>
                  <a:pt x="319" y="23"/>
                </a:lnTo>
                <a:lnTo>
                  <a:pt x="315" y="21"/>
                </a:lnTo>
                <a:lnTo>
                  <a:pt x="313" y="20"/>
                </a:lnTo>
                <a:lnTo>
                  <a:pt x="309" y="19"/>
                </a:lnTo>
                <a:lnTo>
                  <a:pt x="306" y="17"/>
                </a:lnTo>
                <a:lnTo>
                  <a:pt x="302" y="15"/>
                </a:lnTo>
                <a:lnTo>
                  <a:pt x="298" y="14"/>
                </a:lnTo>
                <a:lnTo>
                  <a:pt x="293" y="13"/>
                </a:lnTo>
                <a:lnTo>
                  <a:pt x="288" y="12"/>
                </a:lnTo>
                <a:lnTo>
                  <a:pt x="278" y="9"/>
                </a:lnTo>
                <a:lnTo>
                  <a:pt x="266" y="7"/>
                </a:lnTo>
                <a:lnTo>
                  <a:pt x="253" y="6"/>
                </a:lnTo>
                <a:lnTo>
                  <a:pt x="241" y="3"/>
                </a:lnTo>
                <a:lnTo>
                  <a:pt x="227" y="2"/>
                </a:lnTo>
                <a:lnTo>
                  <a:pt x="211" y="1"/>
                </a:lnTo>
                <a:lnTo>
                  <a:pt x="195" y="0"/>
                </a:lnTo>
                <a:lnTo>
                  <a:pt x="180" y="0"/>
                </a:lnTo>
                <a:lnTo>
                  <a:pt x="16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39" name="Line 70"/>
          <p:cNvSpPr>
            <a:spLocks noChangeShapeType="1"/>
          </p:cNvSpPr>
          <p:nvPr/>
        </p:nvSpPr>
        <p:spPr bwMode="auto">
          <a:xfrm>
            <a:off x="2892325" y="4395912"/>
            <a:ext cx="1588" cy="650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0" name="Line 71"/>
          <p:cNvSpPr>
            <a:spLocks noChangeShapeType="1"/>
          </p:cNvSpPr>
          <p:nvPr/>
        </p:nvSpPr>
        <p:spPr bwMode="auto">
          <a:xfrm>
            <a:off x="3409850" y="4395912"/>
            <a:ext cx="1588" cy="650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1" name="Rectangle 72"/>
          <p:cNvSpPr>
            <a:spLocks noChangeArrowheads="1"/>
          </p:cNvSpPr>
          <p:nvPr/>
        </p:nvSpPr>
        <p:spPr bwMode="auto">
          <a:xfrm>
            <a:off x="2892325" y="4395912"/>
            <a:ext cx="511175" cy="635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2" name="Rectangle 73"/>
          <p:cNvSpPr>
            <a:spLocks noChangeArrowheads="1"/>
          </p:cNvSpPr>
          <p:nvPr/>
        </p:nvSpPr>
        <p:spPr bwMode="auto">
          <a:xfrm>
            <a:off x="3184425" y="4422899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143" name="Freeform 74"/>
          <p:cNvSpPr>
            <a:spLocks/>
          </p:cNvSpPr>
          <p:nvPr/>
        </p:nvSpPr>
        <p:spPr bwMode="auto">
          <a:xfrm>
            <a:off x="2887563" y="4319712"/>
            <a:ext cx="515937" cy="122237"/>
          </a:xfrm>
          <a:custGeom>
            <a:avLst/>
            <a:gdLst>
              <a:gd name="T0" fmla="*/ 233362 w 325"/>
              <a:gd name="T1" fmla="*/ 0 h 77"/>
              <a:gd name="T2" fmla="*/ 180975 w 325"/>
              <a:gd name="T3" fmla="*/ 1587 h 77"/>
              <a:gd name="T4" fmla="*/ 134937 w 325"/>
              <a:gd name="T5" fmla="*/ 7937 h 77"/>
              <a:gd name="T6" fmla="*/ 93662 w 325"/>
              <a:gd name="T7" fmla="*/ 15875 h 77"/>
              <a:gd name="T8" fmla="*/ 58737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7 w 325"/>
              <a:gd name="T15" fmla="*/ 38100 h 77"/>
              <a:gd name="T16" fmla="*/ 12700 w 325"/>
              <a:gd name="T17" fmla="*/ 42862 h 77"/>
              <a:gd name="T18" fmla="*/ 4762 w 325"/>
              <a:gd name="T19" fmla="*/ 49212 h 77"/>
              <a:gd name="T20" fmla="*/ 1587 w 325"/>
              <a:gd name="T21" fmla="*/ 55562 h 77"/>
              <a:gd name="T22" fmla="*/ 0 w 325"/>
              <a:gd name="T23" fmla="*/ 61912 h 77"/>
              <a:gd name="T24" fmla="*/ 1587 w 325"/>
              <a:gd name="T25" fmla="*/ 66675 h 77"/>
              <a:gd name="T26" fmla="*/ 4762 w 325"/>
              <a:gd name="T27" fmla="*/ 74612 h 77"/>
              <a:gd name="T28" fmla="*/ 12700 w 325"/>
              <a:gd name="T29" fmla="*/ 79375 h 77"/>
              <a:gd name="T30" fmla="*/ 20637 w 325"/>
              <a:gd name="T31" fmla="*/ 85725 h 77"/>
              <a:gd name="T32" fmla="*/ 31750 w 325"/>
              <a:gd name="T33" fmla="*/ 90487 h 77"/>
              <a:gd name="T34" fmla="*/ 44450 w 325"/>
              <a:gd name="T35" fmla="*/ 96837 h 77"/>
              <a:gd name="T36" fmla="*/ 58737 w 325"/>
              <a:gd name="T37" fmla="*/ 100012 h 77"/>
              <a:gd name="T38" fmla="*/ 93662 w 325"/>
              <a:gd name="T39" fmla="*/ 109537 h 77"/>
              <a:gd name="T40" fmla="*/ 134937 w 325"/>
              <a:gd name="T41" fmla="*/ 115887 h 77"/>
              <a:gd name="T42" fmla="*/ 180975 w 325"/>
              <a:gd name="T43" fmla="*/ 120650 h 77"/>
              <a:gd name="T44" fmla="*/ 231775 w 325"/>
              <a:gd name="T45" fmla="*/ 122237 h 77"/>
              <a:gd name="T46" fmla="*/ 284162 w 325"/>
              <a:gd name="T47" fmla="*/ 122237 h 77"/>
              <a:gd name="T48" fmla="*/ 334962 w 325"/>
              <a:gd name="T49" fmla="*/ 120650 h 77"/>
              <a:gd name="T50" fmla="*/ 381000 w 325"/>
              <a:gd name="T51" fmla="*/ 115887 h 77"/>
              <a:gd name="T52" fmla="*/ 423862 w 325"/>
              <a:gd name="T53" fmla="*/ 109537 h 77"/>
              <a:gd name="T54" fmla="*/ 458787 w 325"/>
              <a:gd name="T55" fmla="*/ 100012 h 77"/>
              <a:gd name="T56" fmla="*/ 473075 w 325"/>
              <a:gd name="T57" fmla="*/ 96837 h 77"/>
              <a:gd name="T58" fmla="*/ 487362 w 325"/>
              <a:gd name="T59" fmla="*/ 90487 h 77"/>
              <a:gd name="T60" fmla="*/ 495300 w 325"/>
              <a:gd name="T61" fmla="*/ 85725 h 77"/>
              <a:gd name="T62" fmla="*/ 504825 w 325"/>
              <a:gd name="T63" fmla="*/ 79375 h 77"/>
              <a:gd name="T64" fmla="*/ 512762 w 325"/>
              <a:gd name="T65" fmla="*/ 74612 h 77"/>
              <a:gd name="T66" fmla="*/ 515937 w 325"/>
              <a:gd name="T67" fmla="*/ 66675 h 77"/>
              <a:gd name="T68" fmla="*/ 515937 w 325"/>
              <a:gd name="T69" fmla="*/ 61912 h 77"/>
              <a:gd name="T70" fmla="*/ 515937 w 325"/>
              <a:gd name="T71" fmla="*/ 55562 h 77"/>
              <a:gd name="T72" fmla="*/ 512762 w 325"/>
              <a:gd name="T73" fmla="*/ 49212 h 77"/>
              <a:gd name="T74" fmla="*/ 504825 w 325"/>
              <a:gd name="T75" fmla="*/ 42862 h 77"/>
              <a:gd name="T76" fmla="*/ 495300 w 325"/>
              <a:gd name="T77" fmla="*/ 38100 h 77"/>
              <a:gd name="T78" fmla="*/ 487362 w 325"/>
              <a:gd name="T79" fmla="*/ 31750 h 77"/>
              <a:gd name="T80" fmla="*/ 473075 w 325"/>
              <a:gd name="T81" fmla="*/ 28575 h 77"/>
              <a:gd name="T82" fmla="*/ 458787 w 325"/>
              <a:gd name="T83" fmla="*/ 22225 h 77"/>
              <a:gd name="T84" fmla="*/ 423862 w 325"/>
              <a:gd name="T85" fmla="*/ 15875 h 77"/>
              <a:gd name="T86" fmla="*/ 381000 w 325"/>
              <a:gd name="T87" fmla="*/ 7937 h 77"/>
              <a:gd name="T88" fmla="*/ 334962 w 325"/>
              <a:gd name="T89" fmla="*/ 1587 h 77"/>
              <a:gd name="T90" fmla="*/ 284162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4" name="Freeform 75"/>
          <p:cNvSpPr>
            <a:spLocks/>
          </p:cNvSpPr>
          <p:nvPr/>
        </p:nvSpPr>
        <p:spPr bwMode="auto">
          <a:xfrm>
            <a:off x="2887563" y="4319712"/>
            <a:ext cx="515937" cy="122237"/>
          </a:xfrm>
          <a:custGeom>
            <a:avLst/>
            <a:gdLst>
              <a:gd name="T0" fmla="*/ 233362 w 325"/>
              <a:gd name="T1" fmla="*/ 0 h 77"/>
              <a:gd name="T2" fmla="*/ 180975 w 325"/>
              <a:gd name="T3" fmla="*/ 1587 h 77"/>
              <a:gd name="T4" fmla="*/ 134937 w 325"/>
              <a:gd name="T5" fmla="*/ 7937 h 77"/>
              <a:gd name="T6" fmla="*/ 93662 w 325"/>
              <a:gd name="T7" fmla="*/ 15875 h 77"/>
              <a:gd name="T8" fmla="*/ 58737 w 325"/>
              <a:gd name="T9" fmla="*/ 22225 h 77"/>
              <a:gd name="T10" fmla="*/ 44450 w 325"/>
              <a:gd name="T11" fmla="*/ 28575 h 77"/>
              <a:gd name="T12" fmla="*/ 31750 w 325"/>
              <a:gd name="T13" fmla="*/ 31750 h 77"/>
              <a:gd name="T14" fmla="*/ 20637 w 325"/>
              <a:gd name="T15" fmla="*/ 38100 h 77"/>
              <a:gd name="T16" fmla="*/ 12700 w 325"/>
              <a:gd name="T17" fmla="*/ 42862 h 77"/>
              <a:gd name="T18" fmla="*/ 4762 w 325"/>
              <a:gd name="T19" fmla="*/ 49212 h 77"/>
              <a:gd name="T20" fmla="*/ 1587 w 325"/>
              <a:gd name="T21" fmla="*/ 55562 h 77"/>
              <a:gd name="T22" fmla="*/ 0 w 325"/>
              <a:gd name="T23" fmla="*/ 61912 h 77"/>
              <a:gd name="T24" fmla="*/ 1587 w 325"/>
              <a:gd name="T25" fmla="*/ 66675 h 77"/>
              <a:gd name="T26" fmla="*/ 4762 w 325"/>
              <a:gd name="T27" fmla="*/ 74612 h 77"/>
              <a:gd name="T28" fmla="*/ 12700 w 325"/>
              <a:gd name="T29" fmla="*/ 79375 h 77"/>
              <a:gd name="T30" fmla="*/ 20637 w 325"/>
              <a:gd name="T31" fmla="*/ 85725 h 77"/>
              <a:gd name="T32" fmla="*/ 31750 w 325"/>
              <a:gd name="T33" fmla="*/ 90487 h 77"/>
              <a:gd name="T34" fmla="*/ 44450 w 325"/>
              <a:gd name="T35" fmla="*/ 96837 h 77"/>
              <a:gd name="T36" fmla="*/ 58737 w 325"/>
              <a:gd name="T37" fmla="*/ 100012 h 77"/>
              <a:gd name="T38" fmla="*/ 93662 w 325"/>
              <a:gd name="T39" fmla="*/ 109537 h 77"/>
              <a:gd name="T40" fmla="*/ 134937 w 325"/>
              <a:gd name="T41" fmla="*/ 115887 h 77"/>
              <a:gd name="T42" fmla="*/ 180975 w 325"/>
              <a:gd name="T43" fmla="*/ 120650 h 77"/>
              <a:gd name="T44" fmla="*/ 231775 w 325"/>
              <a:gd name="T45" fmla="*/ 122237 h 77"/>
              <a:gd name="T46" fmla="*/ 284162 w 325"/>
              <a:gd name="T47" fmla="*/ 122237 h 77"/>
              <a:gd name="T48" fmla="*/ 334962 w 325"/>
              <a:gd name="T49" fmla="*/ 120650 h 77"/>
              <a:gd name="T50" fmla="*/ 381000 w 325"/>
              <a:gd name="T51" fmla="*/ 115887 h 77"/>
              <a:gd name="T52" fmla="*/ 423862 w 325"/>
              <a:gd name="T53" fmla="*/ 109537 h 77"/>
              <a:gd name="T54" fmla="*/ 458787 w 325"/>
              <a:gd name="T55" fmla="*/ 100012 h 77"/>
              <a:gd name="T56" fmla="*/ 473075 w 325"/>
              <a:gd name="T57" fmla="*/ 96837 h 77"/>
              <a:gd name="T58" fmla="*/ 487362 w 325"/>
              <a:gd name="T59" fmla="*/ 90487 h 77"/>
              <a:gd name="T60" fmla="*/ 495300 w 325"/>
              <a:gd name="T61" fmla="*/ 85725 h 77"/>
              <a:gd name="T62" fmla="*/ 504825 w 325"/>
              <a:gd name="T63" fmla="*/ 79375 h 77"/>
              <a:gd name="T64" fmla="*/ 512762 w 325"/>
              <a:gd name="T65" fmla="*/ 74612 h 77"/>
              <a:gd name="T66" fmla="*/ 515937 w 325"/>
              <a:gd name="T67" fmla="*/ 66675 h 77"/>
              <a:gd name="T68" fmla="*/ 515937 w 325"/>
              <a:gd name="T69" fmla="*/ 61912 h 77"/>
              <a:gd name="T70" fmla="*/ 515937 w 325"/>
              <a:gd name="T71" fmla="*/ 55562 h 77"/>
              <a:gd name="T72" fmla="*/ 512762 w 325"/>
              <a:gd name="T73" fmla="*/ 49212 h 77"/>
              <a:gd name="T74" fmla="*/ 504825 w 325"/>
              <a:gd name="T75" fmla="*/ 42862 h 77"/>
              <a:gd name="T76" fmla="*/ 495300 w 325"/>
              <a:gd name="T77" fmla="*/ 38100 h 77"/>
              <a:gd name="T78" fmla="*/ 487362 w 325"/>
              <a:gd name="T79" fmla="*/ 31750 h 77"/>
              <a:gd name="T80" fmla="*/ 473075 w 325"/>
              <a:gd name="T81" fmla="*/ 28575 h 77"/>
              <a:gd name="T82" fmla="*/ 458787 w 325"/>
              <a:gd name="T83" fmla="*/ 22225 h 77"/>
              <a:gd name="T84" fmla="*/ 423862 w 325"/>
              <a:gd name="T85" fmla="*/ 15875 h 77"/>
              <a:gd name="T86" fmla="*/ 381000 w 325"/>
              <a:gd name="T87" fmla="*/ 7937 h 77"/>
              <a:gd name="T88" fmla="*/ 334962 w 325"/>
              <a:gd name="T89" fmla="*/ 1587 h 77"/>
              <a:gd name="T90" fmla="*/ 284162 w 325"/>
              <a:gd name="T91" fmla="*/ 0 h 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25"/>
              <a:gd name="T139" fmla="*/ 0 h 77"/>
              <a:gd name="T140" fmla="*/ 325 w 325"/>
              <a:gd name="T141" fmla="*/ 77 h 7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25" h="77">
                <a:moveTo>
                  <a:pt x="163" y="0"/>
                </a:moveTo>
                <a:lnTo>
                  <a:pt x="147" y="0"/>
                </a:lnTo>
                <a:lnTo>
                  <a:pt x="130" y="1"/>
                </a:lnTo>
                <a:lnTo>
                  <a:pt x="114" y="1"/>
                </a:lnTo>
                <a:lnTo>
                  <a:pt x="99" y="4"/>
                </a:lnTo>
                <a:lnTo>
                  <a:pt x="85" y="5"/>
                </a:lnTo>
                <a:lnTo>
                  <a:pt x="72" y="7"/>
                </a:lnTo>
                <a:lnTo>
                  <a:pt x="59" y="10"/>
                </a:lnTo>
                <a:lnTo>
                  <a:pt x="48" y="12"/>
                </a:lnTo>
                <a:lnTo>
                  <a:pt x="37" y="14"/>
                </a:lnTo>
                <a:lnTo>
                  <a:pt x="32" y="15"/>
                </a:lnTo>
                <a:lnTo>
                  <a:pt x="28" y="18"/>
                </a:lnTo>
                <a:lnTo>
                  <a:pt x="23" y="19"/>
                </a:lnTo>
                <a:lnTo>
                  <a:pt x="20" y="20"/>
                </a:lnTo>
                <a:lnTo>
                  <a:pt x="16" y="22"/>
                </a:lnTo>
                <a:lnTo>
                  <a:pt x="13" y="24"/>
                </a:lnTo>
                <a:lnTo>
                  <a:pt x="10" y="26"/>
                </a:lnTo>
                <a:lnTo>
                  <a:pt x="8" y="27"/>
                </a:lnTo>
                <a:lnTo>
                  <a:pt x="6" y="29"/>
                </a:lnTo>
                <a:lnTo>
                  <a:pt x="3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3" y="47"/>
                </a:lnTo>
                <a:lnTo>
                  <a:pt x="6" y="48"/>
                </a:lnTo>
                <a:lnTo>
                  <a:pt x="8" y="50"/>
                </a:lnTo>
                <a:lnTo>
                  <a:pt x="10" y="52"/>
                </a:lnTo>
                <a:lnTo>
                  <a:pt x="13" y="54"/>
                </a:lnTo>
                <a:lnTo>
                  <a:pt x="16" y="55"/>
                </a:lnTo>
                <a:lnTo>
                  <a:pt x="20" y="57"/>
                </a:lnTo>
                <a:lnTo>
                  <a:pt x="23" y="59"/>
                </a:lnTo>
                <a:lnTo>
                  <a:pt x="28" y="61"/>
                </a:lnTo>
                <a:lnTo>
                  <a:pt x="32" y="62"/>
                </a:lnTo>
                <a:lnTo>
                  <a:pt x="37" y="63"/>
                </a:lnTo>
                <a:lnTo>
                  <a:pt x="48" y="67"/>
                </a:lnTo>
                <a:lnTo>
                  <a:pt x="59" y="69"/>
                </a:lnTo>
                <a:lnTo>
                  <a:pt x="72" y="71"/>
                </a:lnTo>
                <a:lnTo>
                  <a:pt x="85" y="73"/>
                </a:lnTo>
                <a:lnTo>
                  <a:pt x="99" y="75"/>
                </a:lnTo>
                <a:lnTo>
                  <a:pt x="114" y="76"/>
                </a:lnTo>
                <a:lnTo>
                  <a:pt x="130" y="77"/>
                </a:lnTo>
                <a:lnTo>
                  <a:pt x="146" y="77"/>
                </a:lnTo>
                <a:lnTo>
                  <a:pt x="163" y="77"/>
                </a:lnTo>
                <a:lnTo>
                  <a:pt x="179" y="77"/>
                </a:lnTo>
                <a:lnTo>
                  <a:pt x="196" y="77"/>
                </a:lnTo>
                <a:lnTo>
                  <a:pt x="211" y="76"/>
                </a:lnTo>
                <a:lnTo>
                  <a:pt x="226" y="75"/>
                </a:lnTo>
                <a:lnTo>
                  <a:pt x="240" y="73"/>
                </a:lnTo>
                <a:lnTo>
                  <a:pt x="254" y="71"/>
                </a:lnTo>
                <a:lnTo>
                  <a:pt x="267" y="69"/>
                </a:lnTo>
                <a:lnTo>
                  <a:pt x="279" y="67"/>
                </a:lnTo>
                <a:lnTo>
                  <a:pt x="289" y="63"/>
                </a:lnTo>
                <a:lnTo>
                  <a:pt x="294" y="62"/>
                </a:lnTo>
                <a:lnTo>
                  <a:pt x="298" y="61"/>
                </a:lnTo>
                <a:lnTo>
                  <a:pt x="302" y="59"/>
                </a:lnTo>
                <a:lnTo>
                  <a:pt x="307" y="57"/>
                </a:lnTo>
                <a:lnTo>
                  <a:pt x="310" y="55"/>
                </a:lnTo>
                <a:lnTo>
                  <a:pt x="312" y="54"/>
                </a:lnTo>
                <a:lnTo>
                  <a:pt x="316" y="52"/>
                </a:lnTo>
                <a:lnTo>
                  <a:pt x="318" y="50"/>
                </a:lnTo>
                <a:lnTo>
                  <a:pt x="321" y="48"/>
                </a:lnTo>
                <a:lnTo>
                  <a:pt x="323" y="47"/>
                </a:lnTo>
                <a:lnTo>
                  <a:pt x="324" y="45"/>
                </a:lnTo>
                <a:lnTo>
                  <a:pt x="325" y="42"/>
                </a:lnTo>
                <a:lnTo>
                  <a:pt x="325" y="41"/>
                </a:lnTo>
                <a:lnTo>
                  <a:pt x="325" y="39"/>
                </a:lnTo>
                <a:lnTo>
                  <a:pt x="325" y="36"/>
                </a:lnTo>
                <a:lnTo>
                  <a:pt x="325" y="35"/>
                </a:lnTo>
                <a:lnTo>
                  <a:pt x="324" y="33"/>
                </a:lnTo>
                <a:lnTo>
                  <a:pt x="323" y="31"/>
                </a:lnTo>
                <a:lnTo>
                  <a:pt x="321" y="29"/>
                </a:lnTo>
                <a:lnTo>
                  <a:pt x="318" y="27"/>
                </a:lnTo>
                <a:lnTo>
                  <a:pt x="316" y="26"/>
                </a:lnTo>
                <a:lnTo>
                  <a:pt x="312" y="24"/>
                </a:lnTo>
                <a:lnTo>
                  <a:pt x="310" y="22"/>
                </a:lnTo>
                <a:lnTo>
                  <a:pt x="307" y="20"/>
                </a:lnTo>
                <a:lnTo>
                  <a:pt x="302" y="19"/>
                </a:lnTo>
                <a:lnTo>
                  <a:pt x="298" y="18"/>
                </a:lnTo>
                <a:lnTo>
                  <a:pt x="294" y="15"/>
                </a:lnTo>
                <a:lnTo>
                  <a:pt x="289" y="14"/>
                </a:lnTo>
                <a:lnTo>
                  <a:pt x="279" y="12"/>
                </a:lnTo>
                <a:lnTo>
                  <a:pt x="267" y="10"/>
                </a:lnTo>
                <a:lnTo>
                  <a:pt x="254" y="7"/>
                </a:lnTo>
                <a:lnTo>
                  <a:pt x="240" y="5"/>
                </a:lnTo>
                <a:lnTo>
                  <a:pt x="226" y="4"/>
                </a:lnTo>
                <a:lnTo>
                  <a:pt x="211" y="1"/>
                </a:lnTo>
                <a:lnTo>
                  <a:pt x="196" y="1"/>
                </a:lnTo>
                <a:lnTo>
                  <a:pt x="179" y="0"/>
                </a:lnTo>
                <a:lnTo>
                  <a:pt x="163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5" name="Line 76"/>
          <p:cNvSpPr>
            <a:spLocks noChangeShapeType="1"/>
          </p:cNvSpPr>
          <p:nvPr/>
        </p:nvSpPr>
        <p:spPr bwMode="auto">
          <a:xfrm>
            <a:off x="3011388" y="4348287"/>
            <a:ext cx="92075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6" name="Line 77"/>
          <p:cNvSpPr>
            <a:spLocks noChangeShapeType="1"/>
          </p:cNvSpPr>
          <p:nvPr/>
        </p:nvSpPr>
        <p:spPr bwMode="auto">
          <a:xfrm>
            <a:off x="3187600" y="4418137"/>
            <a:ext cx="80963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7" name="Line 78"/>
          <p:cNvSpPr>
            <a:spLocks noChangeShapeType="1"/>
          </p:cNvSpPr>
          <p:nvPr/>
        </p:nvSpPr>
        <p:spPr bwMode="auto">
          <a:xfrm>
            <a:off x="3097113" y="4348287"/>
            <a:ext cx="93662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8" name="Line 79"/>
          <p:cNvSpPr>
            <a:spLocks noChangeShapeType="1"/>
          </p:cNvSpPr>
          <p:nvPr/>
        </p:nvSpPr>
        <p:spPr bwMode="auto">
          <a:xfrm>
            <a:off x="3011388" y="4416549"/>
            <a:ext cx="92075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49" name="Line 80"/>
          <p:cNvSpPr>
            <a:spLocks noChangeShapeType="1"/>
          </p:cNvSpPr>
          <p:nvPr/>
        </p:nvSpPr>
        <p:spPr bwMode="auto">
          <a:xfrm>
            <a:off x="3187600" y="4346699"/>
            <a:ext cx="80963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0" name="Line 81"/>
          <p:cNvSpPr>
            <a:spLocks noChangeShapeType="1"/>
          </p:cNvSpPr>
          <p:nvPr/>
        </p:nvSpPr>
        <p:spPr bwMode="auto">
          <a:xfrm flipV="1">
            <a:off x="3097113" y="4346699"/>
            <a:ext cx="93662" cy="698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1" name="Rectangle 82"/>
          <p:cNvSpPr>
            <a:spLocks noChangeArrowheads="1"/>
          </p:cNvSpPr>
          <p:nvPr/>
        </p:nvSpPr>
        <p:spPr bwMode="auto">
          <a:xfrm>
            <a:off x="4517925" y="5288087"/>
            <a:ext cx="133350" cy="900112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2" name="Freeform 84"/>
          <p:cNvSpPr>
            <a:spLocks/>
          </p:cNvSpPr>
          <p:nvPr/>
        </p:nvSpPr>
        <p:spPr bwMode="auto">
          <a:xfrm>
            <a:off x="4513163" y="5288087"/>
            <a:ext cx="136525" cy="101600"/>
          </a:xfrm>
          <a:custGeom>
            <a:avLst/>
            <a:gdLst>
              <a:gd name="T0" fmla="*/ 0 w 86"/>
              <a:gd name="T1" fmla="*/ 0 h 64"/>
              <a:gd name="T2" fmla="*/ 136525 w 86"/>
              <a:gd name="T3" fmla="*/ 0 h 64"/>
              <a:gd name="T4" fmla="*/ 136525 w 86"/>
              <a:gd name="T5" fmla="*/ 101600 h 64"/>
              <a:gd name="T6" fmla="*/ 0 w 86"/>
              <a:gd name="T7" fmla="*/ 47625 h 64"/>
              <a:gd name="T8" fmla="*/ 0 w 86"/>
              <a:gd name="T9" fmla="*/ 0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"/>
              <a:gd name="T16" fmla="*/ 0 h 64"/>
              <a:gd name="T17" fmla="*/ 86 w 86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" h="64">
                <a:moveTo>
                  <a:pt x="0" y="0"/>
                </a:moveTo>
                <a:lnTo>
                  <a:pt x="86" y="0"/>
                </a:lnTo>
                <a:lnTo>
                  <a:pt x="86" y="64"/>
                </a:lnTo>
                <a:lnTo>
                  <a:pt x="0" y="30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3" name="Rectangle 85"/>
          <p:cNvSpPr>
            <a:spLocks noChangeArrowheads="1"/>
          </p:cNvSpPr>
          <p:nvPr/>
        </p:nvSpPr>
        <p:spPr bwMode="auto">
          <a:xfrm>
            <a:off x="4517925" y="5419849"/>
            <a:ext cx="6508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4" name="Rectangle 86"/>
          <p:cNvSpPr>
            <a:spLocks noChangeArrowheads="1"/>
          </p:cNvSpPr>
          <p:nvPr/>
        </p:nvSpPr>
        <p:spPr bwMode="auto">
          <a:xfrm>
            <a:off x="4586188" y="5418262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5" name="Rectangle 87"/>
          <p:cNvSpPr>
            <a:spLocks noChangeArrowheads="1"/>
          </p:cNvSpPr>
          <p:nvPr/>
        </p:nvSpPr>
        <p:spPr bwMode="auto">
          <a:xfrm>
            <a:off x="4551263" y="5359524"/>
            <a:ext cx="68262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6" name="Rectangle 88"/>
          <p:cNvSpPr>
            <a:spLocks noChangeArrowheads="1"/>
          </p:cNvSpPr>
          <p:nvPr/>
        </p:nvSpPr>
        <p:spPr bwMode="auto">
          <a:xfrm>
            <a:off x="4621113" y="5359524"/>
            <a:ext cx="33337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7" name="Rectangle 89"/>
          <p:cNvSpPr>
            <a:spLocks noChangeArrowheads="1"/>
          </p:cNvSpPr>
          <p:nvPr/>
        </p:nvSpPr>
        <p:spPr bwMode="auto">
          <a:xfrm>
            <a:off x="4511575" y="5359524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8" name="Rectangle 90"/>
          <p:cNvSpPr>
            <a:spLocks noChangeArrowheads="1"/>
          </p:cNvSpPr>
          <p:nvPr/>
        </p:nvSpPr>
        <p:spPr bwMode="auto">
          <a:xfrm>
            <a:off x="4516338" y="5297612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59" name="Rectangle 91"/>
          <p:cNvSpPr>
            <a:spLocks noChangeArrowheads="1"/>
          </p:cNvSpPr>
          <p:nvPr/>
        </p:nvSpPr>
        <p:spPr bwMode="auto">
          <a:xfrm>
            <a:off x="4587775" y="5299199"/>
            <a:ext cx="68263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0" name="Rectangle 92"/>
          <p:cNvSpPr>
            <a:spLocks noChangeArrowheads="1"/>
          </p:cNvSpPr>
          <p:nvPr/>
        </p:nvSpPr>
        <p:spPr bwMode="auto">
          <a:xfrm>
            <a:off x="4516338" y="5538912"/>
            <a:ext cx="63500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1" name="Rectangle 93"/>
          <p:cNvSpPr>
            <a:spLocks noChangeArrowheads="1"/>
          </p:cNvSpPr>
          <p:nvPr/>
        </p:nvSpPr>
        <p:spPr bwMode="auto">
          <a:xfrm>
            <a:off x="4586188" y="5538912"/>
            <a:ext cx="66675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2" name="Rectangle 94"/>
          <p:cNvSpPr>
            <a:spLocks noChangeArrowheads="1"/>
          </p:cNvSpPr>
          <p:nvPr/>
        </p:nvSpPr>
        <p:spPr bwMode="auto">
          <a:xfrm>
            <a:off x="4551263" y="5478587"/>
            <a:ext cx="666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3" name="Rectangle 95"/>
          <p:cNvSpPr>
            <a:spLocks noChangeArrowheads="1"/>
          </p:cNvSpPr>
          <p:nvPr/>
        </p:nvSpPr>
        <p:spPr bwMode="auto">
          <a:xfrm>
            <a:off x="4619525" y="5478587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4" name="Rectangle 96"/>
          <p:cNvSpPr>
            <a:spLocks noChangeArrowheads="1"/>
          </p:cNvSpPr>
          <p:nvPr/>
        </p:nvSpPr>
        <p:spPr bwMode="auto">
          <a:xfrm>
            <a:off x="4517925" y="5478587"/>
            <a:ext cx="26988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5" name="Rectangle 97"/>
          <p:cNvSpPr>
            <a:spLocks noChangeArrowheads="1"/>
          </p:cNvSpPr>
          <p:nvPr/>
        </p:nvSpPr>
        <p:spPr bwMode="auto">
          <a:xfrm>
            <a:off x="4516338" y="5654799"/>
            <a:ext cx="63500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6" name="Rectangle 98"/>
          <p:cNvSpPr>
            <a:spLocks noChangeArrowheads="1"/>
          </p:cNvSpPr>
          <p:nvPr/>
        </p:nvSpPr>
        <p:spPr bwMode="auto">
          <a:xfrm>
            <a:off x="4586188" y="5654799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7" name="Rectangle 99"/>
          <p:cNvSpPr>
            <a:spLocks noChangeArrowheads="1"/>
          </p:cNvSpPr>
          <p:nvPr/>
        </p:nvSpPr>
        <p:spPr bwMode="auto">
          <a:xfrm>
            <a:off x="4551263" y="5596062"/>
            <a:ext cx="666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8" name="Rectangle 100"/>
          <p:cNvSpPr>
            <a:spLocks noChangeArrowheads="1"/>
          </p:cNvSpPr>
          <p:nvPr/>
        </p:nvSpPr>
        <p:spPr bwMode="auto">
          <a:xfrm>
            <a:off x="4619525" y="5596062"/>
            <a:ext cx="3492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69" name="Rectangle 101"/>
          <p:cNvSpPr>
            <a:spLocks noChangeArrowheads="1"/>
          </p:cNvSpPr>
          <p:nvPr/>
        </p:nvSpPr>
        <p:spPr bwMode="auto">
          <a:xfrm>
            <a:off x="4516338" y="5596062"/>
            <a:ext cx="285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0" name="Rectangle 102"/>
          <p:cNvSpPr>
            <a:spLocks noChangeArrowheads="1"/>
          </p:cNvSpPr>
          <p:nvPr/>
        </p:nvSpPr>
        <p:spPr bwMode="auto">
          <a:xfrm>
            <a:off x="4516338" y="5775449"/>
            <a:ext cx="63500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1" name="Rectangle 103"/>
          <p:cNvSpPr>
            <a:spLocks noChangeArrowheads="1"/>
          </p:cNvSpPr>
          <p:nvPr/>
        </p:nvSpPr>
        <p:spPr bwMode="auto">
          <a:xfrm>
            <a:off x="4586188" y="5775449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2" name="Rectangle 104"/>
          <p:cNvSpPr>
            <a:spLocks noChangeArrowheads="1"/>
          </p:cNvSpPr>
          <p:nvPr/>
        </p:nvSpPr>
        <p:spPr bwMode="auto">
          <a:xfrm>
            <a:off x="4549675" y="5715124"/>
            <a:ext cx="68263" cy="52388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3" name="Rectangle 105"/>
          <p:cNvSpPr>
            <a:spLocks noChangeArrowheads="1"/>
          </p:cNvSpPr>
          <p:nvPr/>
        </p:nvSpPr>
        <p:spPr bwMode="auto">
          <a:xfrm>
            <a:off x="4619525" y="5715124"/>
            <a:ext cx="3333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4" name="Rectangle 106"/>
          <p:cNvSpPr>
            <a:spLocks noChangeArrowheads="1"/>
          </p:cNvSpPr>
          <p:nvPr/>
        </p:nvSpPr>
        <p:spPr bwMode="auto">
          <a:xfrm>
            <a:off x="4517925" y="5715124"/>
            <a:ext cx="26988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5" name="Rectangle 107"/>
          <p:cNvSpPr>
            <a:spLocks noChangeArrowheads="1"/>
          </p:cNvSpPr>
          <p:nvPr/>
        </p:nvSpPr>
        <p:spPr bwMode="auto">
          <a:xfrm>
            <a:off x="4516338" y="5894512"/>
            <a:ext cx="666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6" name="Rectangle 108"/>
          <p:cNvSpPr>
            <a:spLocks noChangeArrowheads="1"/>
          </p:cNvSpPr>
          <p:nvPr/>
        </p:nvSpPr>
        <p:spPr bwMode="auto">
          <a:xfrm>
            <a:off x="4586188" y="5892924"/>
            <a:ext cx="68262" cy="53975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7" name="Rectangle 109"/>
          <p:cNvSpPr>
            <a:spLocks noChangeArrowheads="1"/>
          </p:cNvSpPr>
          <p:nvPr/>
        </p:nvSpPr>
        <p:spPr bwMode="auto">
          <a:xfrm>
            <a:off x="4551263" y="5834187"/>
            <a:ext cx="68262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8" name="Rectangle 110"/>
          <p:cNvSpPr>
            <a:spLocks noChangeArrowheads="1"/>
          </p:cNvSpPr>
          <p:nvPr/>
        </p:nvSpPr>
        <p:spPr bwMode="auto">
          <a:xfrm>
            <a:off x="4621113" y="5834187"/>
            <a:ext cx="33337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79" name="Rectangle 111"/>
          <p:cNvSpPr>
            <a:spLocks noChangeArrowheads="1"/>
          </p:cNvSpPr>
          <p:nvPr/>
        </p:nvSpPr>
        <p:spPr bwMode="auto">
          <a:xfrm>
            <a:off x="4516338" y="6013574"/>
            <a:ext cx="63500" cy="52388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0" name="Rectangle 112"/>
          <p:cNvSpPr>
            <a:spLocks noChangeArrowheads="1"/>
          </p:cNvSpPr>
          <p:nvPr/>
        </p:nvSpPr>
        <p:spPr bwMode="auto">
          <a:xfrm>
            <a:off x="4586188" y="6013574"/>
            <a:ext cx="66675" cy="52388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1" name="Rectangle 113"/>
          <p:cNvSpPr>
            <a:spLocks noChangeArrowheads="1"/>
          </p:cNvSpPr>
          <p:nvPr/>
        </p:nvSpPr>
        <p:spPr bwMode="auto">
          <a:xfrm>
            <a:off x="4551263" y="5954837"/>
            <a:ext cx="66675" cy="49212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2" name="Rectangle 114"/>
          <p:cNvSpPr>
            <a:spLocks noChangeArrowheads="1"/>
          </p:cNvSpPr>
          <p:nvPr/>
        </p:nvSpPr>
        <p:spPr bwMode="auto">
          <a:xfrm>
            <a:off x="4619525" y="5951662"/>
            <a:ext cx="34925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3" name="Rectangle 115"/>
          <p:cNvSpPr>
            <a:spLocks noChangeArrowheads="1"/>
          </p:cNvSpPr>
          <p:nvPr/>
        </p:nvSpPr>
        <p:spPr bwMode="auto">
          <a:xfrm>
            <a:off x="4517925" y="5951662"/>
            <a:ext cx="26988" cy="52387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4" name="Rectangle 116"/>
          <p:cNvSpPr>
            <a:spLocks noChangeArrowheads="1"/>
          </p:cNvSpPr>
          <p:nvPr/>
        </p:nvSpPr>
        <p:spPr bwMode="auto">
          <a:xfrm>
            <a:off x="4516338" y="6131049"/>
            <a:ext cx="63500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5" name="Rectangle 117"/>
          <p:cNvSpPr>
            <a:spLocks noChangeArrowheads="1"/>
          </p:cNvSpPr>
          <p:nvPr/>
        </p:nvSpPr>
        <p:spPr bwMode="auto">
          <a:xfrm>
            <a:off x="4586188" y="6131049"/>
            <a:ext cx="66675" cy="50800"/>
          </a:xfrm>
          <a:prstGeom prst="rect">
            <a:avLst/>
          </a:prstGeom>
          <a:solidFill>
            <a:srgbClr val="4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6" name="Rectangle 118"/>
          <p:cNvSpPr>
            <a:spLocks noChangeArrowheads="1"/>
          </p:cNvSpPr>
          <p:nvPr/>
        </p:nvSpPr>
        <p:spPr bwMode="auto">
          <a:xfrm>
            <a:off x="4551263" y="6070724"/>
            <a:ext cx="666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7" name="Rectangle 119"/>
          <p:cNvSpPr>
            <a:spLocks noChangeArrowheads="1"/>
          </p:cNvSpPr>
          <p:nvPr/>
        </p:nvSpPr>
        <p:spPr bwMode="auto">
          <a:xfrm>
            <a:off x="4619525" y="6070724"/>
            <a:ext cx="3492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8" name="Rectangle 120"/>
          <p:cNvSpPr>
            <a:spLocks noChangeArrowheads="1"/>
          </p:cNvSpPr>
          <p:nvPr/>
        </p:nvSpPr>
        <p:spPr bwMode="auto">
          <a:xfrm>
            <a:off x="4516338" y="6070724"/>
            <a:ext cx="28575" cy="50800"/>
          </a:xfrm>
          <a:prstGeom prst="rect">
            <a:avLst/>
          </a:prstGeom>
          <a:solidFill>
            <a:srgbClr val="E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89" name="Freeform 121"/>
          <p:cNvSpPr>
            <a:spLocks/>
          </p:cNvSpPr>
          <p:nvPr/>
        </p:nvSpPr>
        <p:spPr bwMode="auto">
          <a:xfrm>
            <a:off x="4498875" y="6113587"/>
            <a:ext cx="19050" cy="65087"/>
          </a:xfrm>
          <a:custGeom>
            <a:avLst/>
            <a:gdLst>
              <a:gd name="T0" fmla="*/ 19050 w 12"/>
              <a:gd name="T1" fmla="*/ 17462 h 41"/>
              <a:gd name="T2" fmla="*/ 19050 w 12"/>
              <a:gd name="T3" fmla="*/ 65087 h 41"/>
              <a:gd name="T4" fmla="*/ 0 w 12"/>
              <a:gd name="T5" fmla="*/ 46037 h 41"/>
              <a:gd name="T6" fmla="*/ 0 w 12"/>
              <a:gd name="T7" fmla="*/ 0 h 41"/>
              <a:gd name="T8" fmla="*/ 19050 w 12"/>
              <a:gd name="T9" fmla="*/ 17462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41"/>
              <a:gd name="T17" fmla="*/ 12 w 12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41">
                <a:moveTo>
                  <a:pt x="12" y="11"/>
                </a:moveTo>
                <a:lnTo>
                  <a:pt x="12" y="41"/>
                </a:lnTo>
                <a:lnTo>
                  <a:pt x="0" y="29"/>
                </a:lnTo>
                <a:lnTo>
                  <a:pt x="0" y="0"/>
                </a:lnTo>
                <a:lnTo>
                  <a:pt x="12" y="1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0" name="Freeform 122"/>
          <p:cNvSpPr>
            <a:spLocks/>
          </p:cNvSpPr>
          <p:nvPr/>
        </p:nvSpPr>
        <p:spPr bwMode="auto">
          <a:xfrm>
            <a:off x="4440138" y="6046912"/>
            <a:ext cx="55562" cy="111125"/>
          </a:xfrm>
          <a:custGeom>
            <a:avLst/>
            <a:gdLst>
              <a:gd name="T0" fmla="*/ 55562 w 35"/>
              <a:gd name="T1" fmla="*/ 63500 h 70"/>
              <a:gd name="T2" fmla="*/ 55562 w 35"/>
              <a:gd name="T3" fmla="*/ 111125 h 70"/>
              <a:gd name="T4" fmla="*/ 0 w 35"/>
              <a:gd name="T5" fmla="*/ 47625 h 70"/>
              <a:gd name="T6" fmla="*/ 0 w 35"/>
              <a:gd name="T7" fmla="*/ 0 h 70"/>
              <a:gd name="T8" fmla="*/ 55562 w 35"/>
              <a:gd name="T9" fmla="*/ 63500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70"/>
              <a:gd name="T17" fmla="*/ 35 w 35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70">
                <a:moveTo>
                  <a:pt x="35" y="40"/>
                </a:moveTo>
                <a:lnTo>
                  <a:pt x="35" y="70"/>
                </a:lnTo>
                <a:lnTo>
                  <a:pt x="0" y="30"/>
                </a:lnTo>
                <a:lnTo>
                  <a:pt x="0" y="0"/>
                </a:lnTo>
                <a:lnTo>
                  <a:pt x="35" y="40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1" name="Freeform 123"/>
          <p:cNvSpPr>
            <a:spLocks/>
          </p:cNvSpPr>
          <p:nvPr/>
        </p:nvSpPr>
        <p:spPr bwMode="auto">
          <a:xfrm>
            <a:off x="4382988" y="5984999"/>
            <a:ext cx="55562" cy="106363"/>
          </a:xfrm>
          <a:custGeom>
            <a:avLst/>
            <a:gdLst>
              <a:gd name="T0" fmla="*/ 55562 w 35"/>
              <a:gd name="T1" fmla="*/ 61913 h 67"/>
              <a:gd name="T2" fmla="*/ 55562 w 35"/>
              <a:gd name="T3" fmla="*/ 106363 h 67"/>
              <a:gd name="T4" fmla="*/ 0 w 35"/>
              <a:gd name="T5" fmla="*/ 44450 h 67"/>
              <a:gd name="T6" fmla="*/ 0 w 35"/>
              <a:gd name="T7" fmla="*/ 0 h 67"/>
              <a:gd name="T8" fmla="*/ 55562 w 35"/>
              <a:gd name="T9" fmla="*/ 61913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7"/>
              <a:gd name="T17" fmla="*/ 35 w 35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7">
                <a:moveTo>
                  <a:pt x="35" y="39"/>
                </a:moveTo>
                <a:lnTo>
                  <a:pt x="35" y="67"/>
                </a:lnTo>
                <a:lnTo>
                  <a:pt x="0" y="28"/>
                </a:lnTo>
                <a:lnTo>
                  <a:pt x="0" y="0"/>
                </a:lnTo>
                <a:lnTo>
                  <a:pt x="35" y="3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2" name="Freeform 124"/>
          <p:cNvSpPr>
            <a:spLocks/>
          </p:cNvSpPr>
          <p:nvPr/>
        </p:nvSpPr>
        <p:spPr bwMode="auto">
          <a:xfrm>
            <a:off x="4324250" y="5923087"/>
            <a:ext cx="53975" cy="103187"/>
          </a:xfrm>
          <a:custGeom>
            <a:avLst/>
            <a:gdLst>
              <a:gd name="T0" fmla="*/ 53975 w 34"/>
              <a:gd name="T1" fmla="*/ 58737 h 65"/>
              <a:gd name="T2" fmla="*/ 53975 w 34"/>
              <a:gd name="T3" fmla="*/ 103187 h 65"/>
              <a:gd name="T4" fmla="*/ 0 w 34"/>
              <a:gd name="T5" fmla="*/ 44450 h 65"/>
              <a:gd name="T6" fmla="*/ 0 w 34"/>
              <a:gd name="T7" fmla="*/ 0 h 65"/>
              <a:gd name="T8" fmla="*/ 53975 w 34"/>
              <a:gd name="T9" fmla="*/ 58737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5"/>
              <a:gd name="T17" fmla="*/ 34 w 34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5">
                <a:moveTo>
                  <a:pt x="34" y="37"/>
                </a:moveTo>
                <a:lnTo>
                  <a:pt x="34" y="65"/>
                </a:lnTo>
                <a:lnTo>
                  <a:pt x="0" y="28"/>
                </a:lnTo>
                <a:lnTo>
                  <a:pt x="0" y="0"/>
                </a:lnTo>
                <a:lnTo>
                  <a:pt x="34" y="37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3" name="Freeform 125"/>
          <p:cNvSpPr>
            <a:spLocks/>
          </p:cNvSpPr>
          <p:nvPr/>
        </p:nvSpPr>
        <p:spPr bwMode="auto">
          <a:xfrm>
            <a:off x="4294088" y="5889749"/>
            <a:ext cx="26987" cy="73025"/>
          </a:xfrm>
          <a:custGeom>
            <a:avLst/>
            <a:gdLst>
              <a:gd name="T0" fmla="*/ 26987 w 17"/>
              <a:gd name="T1" fmla="*/ 28575 h 46"/>
              <a:gd name="T2" fmla="*/ 26987 w 17"/>
              <a:gd name="T3" fmla="*/ 73025 h 46"/>
              <a:gd name="T4" fmla="*/ 0 w 17"/>
              <a:gd name="T5" fmla="*/ 42862 h 46"/>
              <a:gd name="T6" fmla="*/ 0 w 17"/>
              <a:gd name="T7" fmla="*/ 0 h 46"/>
              <a:gd name="T8" fmla="*/ 26987 w 17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6"/>
              <a:gd name="T17" fmla="*/ 17 w 17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6">
                <a:moveTo>
                  <a:pt x="17" y="18"/>
                </a:moveTo>
                <a:lnTo>
                  <a:pt x="17" y="46"/>
                </a:lnTo>
                <a:lnTo>
                  <a:pt x="0" y="27"/>
                </a:lnTo>
                <a:lnTo>
                  <a:pt x="0" y="0"/>
                </a:lnTo>
                <a:lnTo>
                  <a:pt x="17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4" name="Freeform 126"/>
          <p:cNvSpPr>
            <a:spLocks/>
          </p:cNvSpPr>
          <p:nvPr/>
        </p:nvSpPr>
        <p:spPr bwMode="auto">
          <a:xfrm>
            <a:off x="4498875" y="5289674"/>
            <a:ext cx="19050" cy="57150"/>
          </a:xfrm>
          <a:custGeom>
            <a:avLst/>
            <a:gdLst>
              <a:gd name="T0" fmla="*/ 19050 w 12"/>
              <a:gd name="T1" fmla="*/ 7937 h 36"/>
              <a:gd name="T2" fmla="*/ 19050 w 12"/>
              <a:gd name="T3" fmla="*/ 57150 h 36"/>
              <a:gd name="T4" fmla="*/ 0 w 12"/>
              <a:gd name="T5" fmla="*/ 49212 h 36"/>
              <a:gd name="T6" fmla="*/ 0 w 12"/>
              <a:gd name="T7" fmla="*/ 0 h 36"/>
              <a:gd name="T8" fmla="*/ 19050 w 12"/>
              <a:gd name="T9" fmla="*/ 793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6"/>
              <a:gd name="T17" fmla="*/ 12 w 1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6">
                <a:moveTo>
                  <a:pt x="12" y="5"/>
                </a:moveTo>
                <a:lnTo>
                  <a:pt x="12" y="36"/>
                </a:lnTo>
                <a:lnTo>
                  <a:pt x="0" y="31"/>
                </a:lnTo>
                <a:lnTo>
                  <a:pt x="0" y="0"/>
                </a:lnTo>
                <a:lnTo>
                  <a:pt x="12" y="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5" name="Freeform 127"/>
          <p:cNvSpPr>
            <a:spLocks/>
          </p:cNvSpPr>
          <p:nvPr/>
        </p:nvSpPr>
        <p:spPr bwMode="auto">
          <a:xfrm>
            <a:off x="4440138" y="5257924"/>
            <a:ext cx="55562" cy="77788"/>
          </a:xfrm>
          <a:custGeom>
            <a:avLst/>
            <a:gdLst>
              <a:gd name="T0" fmla="*/ 55562 w 35"/>
              <a:gd name="T1" fmla="*/ 30163 h 49"/>
              <a:gd name="T2" fmla="*/ 55562 w 35"/>
              <a:gd name="T3" fmla="*/ 77788 h 49"/>
              <a:gd name="T4" fmla="*/ 0 w 35"/>
              <a:gd name="T5" fmla="*/ 47625 h 49"/>
              <a:gd name="T6" fmla="*/ 0 w 35"/>
              <a:gd name="T7" fmla="*/ 0 h 49"/>
              <a:gd name="T8" fmla="*/ 55562 w 35"/>
              <a:gd name="T9" fmla="*/ 30163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9"/>
              <a:gd name="T17" fmla="*/ 35 w 35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9">
                <a:moveTo>
                  <a:pt x="35" y="19"/>
                </a:moveTo>
                <a:lnTo>
                  <a:pt x="35" y="49"/>
                </a:lnTo>
                <a:lnTo>
                  <a:pt x="0" y="30"/>
                </a:lnTo>
                <a:lnTo>
                  <a:pt x="0" y="0"/>
                </a:lnTo>
                <a:lnTo>
                  <a:pt x="35" y="19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6" name="Freeform 128"/>
          <p:cNvSpPr>
            <a:spLocks/>
          </p:cNvSpPr>
          <p:nvPr/>
        </p:nvSpPr>
        <p:spPr bwMode="auto">
          <a:xfrm>
            <a:off x="4382988" y="5227762"/>
            <a:ext cx="55562" cy="73025"/>
          </a:xfrm>
          <a:custGeom>
            <a:avLst/>
            <a:gdLst>
              <a:gd name="T0" fmla="*/ 55562 w 35"/>
              <a:gd name="T1" fmla="*/ 28575 h 46"/>
              <a:gd name="T2" fmla="*/ 55562 w 35"/>
              <a:gd name="T3" fmla="*/ 73025 h 46"/>
              <a:gd name="T4" fmla="*/ 0 w 35"/>
              <a:gd name="T5" fmla="*/ 44450 h 46"/>
              <a:gd name="T6" fmla="*/ 0 w 35"/>
              <a:gd name="T7" fmla="*/ 0 h 46"/>
              <a:gd name="T8" fmla="*/ 55562 w 35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46"/>
              <a:gd name="T17" fmla="*/ 35 w 35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46">
                <a:moveTo>
                  <a:pt x="35" y="18"/>
                </a:moveTo>
                <a:lnTo>
                  <a:pt x="35" y="46"/>
                </a:lnTo>
                <a:lnTo>
                  <a:pt x="0" y="28"/>
                </a:lnTo>
                <a:lnTo>
                  <a:pt x="0" y="0"/>
                </a:lnTo>
                <a:lnTo>
                  <a:pt x="35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7" name="Freeform 129"/>
          <p:cNvSpPr>
            <a:spLocks/>
          </p:cNvSpPr>
          <p:nvPr/>
        </p:nvSpPr>
        <p:spPr bwMode="auto">
          <a:xfrm>
            <a:off x="4324250" y="5196012"/>
            <a:ext cx="53975" cy="73025"/>
          </a:xfrm>
          <a:custGeom>
            <a:avLst/>
            <a:gdLst>
              <a:gd name="T0" fmla="*/ 53975 w 34"/>
              <a:gd name="T1" fmla="*/ 28575 h 46"/>
              <a:gd name="T2" fmla="*/ 53975 w 34"/>
              <a:gd name="T3" fmla="*/ 73025 h 46"/>
              <a:gd name="T4" fmla="*/ 0 w 34"/>
              <a:gd name="T5" fmla="*/ 44450 h 46"/>
              <a:gd name="T6" fmla="*/ 0 w 34"/>
              <a:gd name="T7" fmla="*/ 0 h 46"/>
              <a:gd name="T8" fmla="*/ 53975 w 34"/>
              <a:gd name="T9" fmla="*/ 28575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6"/>
              <a:gd name="T17" fmla="*/ 34 w 34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6">
                <a:moveTo>
                  <a:pt x="34" y="18"/>
                </a:moveTo>
                <a:lnTo>
                  <a:pt x="34" y="46"/>
                </a:lnTo>
                <a:lnTo>
                  <a:pt x="0" y="28"/>
                </a:lnTo>
                <a:lnTo>
                  <a:pt x="0" y="0"/>
                </a:lnTo>
                <a:lnTo>
                  <a:pt x="34" y="1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8" name="Freeform 130"/>
          <p:cNvSpPr>
            <a:spLocks/>
          </p:cNvSpPr>
          <p:nvPr/>
        </p:nvSpPr>
        <p:spPr bwMode="auto">
          <a:xfrm>
            <a:off x="4294088" y="5178549"/>
            <a:ext cx="26987" cy="57150"/>
          </a:xfrm>
          <a:custGeom>
            <a:avLst/>
            <a:gdLst>
              <a:gd name="T0" fmla="*/ 26987 w 17"/>
              <a:gd name="T1" fmla="*/ 15875 h 36"/>
              <a:gd name="T2" fmla="*/ 26987 w 17"/>
              <a:gd name="T3" fmla="*/ 57150 h 36"/>
              <a:gd name="T4" fmla="*/ 0 w 17"/>
              <a:gd name="T5" fmla="*/ 44450 h 36"/>
              <a:gd name="T6" fmla="*/ 0 w 17"/>
              <a:gd name="T7" fmla="*/ 0 h 36"/>
              <a:gd name="T8" fmla="*/ 26987 w 17"/>
              <a:gd name="T9" fmla="*/ 15875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6"/>
              <a:gd name="T17" fmla="*/ 17 w 17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6">
                <a:moveTo>
                  <a:pt x="17" y="10"/>
                </a:moveTo>
                <a:lnTo>
                  <a:pt x="17" y="36"/>
                </a:lnTo>
                <a:lnTo>
                  <a:pt x="0" y="28"/>
                </a:lnTo>
                <a:lnTo>
                  <a:pt x="0" y="0"/>
                </a:lnTo>
                <a:lnTo>
                  <a:pt x="17" y="10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199" name="Freeform 131"/>
          <p:cNvSpPr>
            <a:spLocks/>
          </p:cNvSpPr>
          <p:nvPr/>
        </p:nvSpPr>
        <p:spPr bwMode="auto">
          <a:xfrm>
            <a:off x="4440138" y="5370637"/>
            <a:ext cx="55562" cy="82550"/>
          </a:xfrm>
          <a:custGeom>
            <a:avLst/>
            <a:gdLst>
              <a:gd name="T0" fmla="*/ 55562 w 35"/>
              <a:gd name="T1" fmla="*/ 34925 h 52"/>
              <a:gd name="T2" fmla="*/ 55562 w 35"/>
              <a:gd name="T3" fmla="*/ 82550 h 52"/>
              <a:gd name="T4" fmla="*/ 0 w 35"/>
              <a:gd name="T5" fmla="*/ 46037 h 52"/>
              <a:gd name="T6" fmla="*/ 0 w 35"/>
              <a:gd name="T7" fmla="*/ 0 h 52"/>
              <a:gd name="T8" fmla="*/ 55562 w 35"/>
              <a:gd name="T9" fmla="*/ 34925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22"/>
                </a:moveTo>
                <a:lnTo>
                  <a:pt x="35" y="52"/>
                </a:lnTo>
                <a:lnTo>
                  <a:pt x="0" y="29"/>
                </a:lnTo>
                <a:lnTo>
                  <a:pt x="0" y="0"/>
                </a:lnTo>
                <a:lnTo>
                  <a:pt x="35" y="2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0" name="Freeform 132"/>
          <p:cNvSpPr>
            <a:spLocks/>
          </p:cNvSpPr>
          <p:nvPr/>
        </p:nvSpPr>
        <p:spPr bwMode="auto">
          <a:xfrm>
            <a:off x="4382988" y="5334124"/>
            <a:ext cx="55562" cy="82550"/>
          </a:xfrm>
          <a:custGeom>
            <a:avLst/>
            <a:gdLst>
              <a:gd name="T0" fmla="*/ 55562 w 35"/>
              <a:gd name="T1" fmla="*/ 36513 h 52"/>
              <a:gd name="T2" fmla="*/ 55562 w 35"/>
              <a:gd name="T3" fmla="*/ 82550 h 52"/>
              <a:gd name="T4" fmla="*/ 0 w 35"/>
              <a:gd name="T5" fmla="*/ 47625 h 52"/>
              <a:gd name="T6" fmla="*/ 0 w 35"/>
              <a:gd name="T7" fmla="*/ 0 h 52"/>
              <a:gd name="T8" fmla="*/ 55562 w 35"/>
              <a:gd name="T9" fmla="*/ 36513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2"/>
              <a:gd name="T17" fmla="*/ 35 w 35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2">
                <a:moveTo>
                  <a:pt x="35" y="23"/>
                </a:moveTo>
                <a:lnTo>
                  <a:pt x="35" y="52"/>
                </a:lnTo>
                <a:lnTo>
                  <a:pt x="0" y="30"/>
                </a:lnTo>
                <a:lnTo>
                  <a:pt x="0" y="0"/>
                </a:lnTo>
                <a:lnTo>
                  <a:pt x="35" y="23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1" name="Freeform 133"/>
          <p:cNvSpPr>
            <a:spLocks/>
          </p:cNvSpPr>
          <p:nvPr/>
        </p:nvSpPr>
        <p:spPr bwMode="auto">
          <a:xfrm>
            <a:off x="4324250" y="5299199"/>
            <a:ext cx="53975" cy="77788"/>
          </a:xfrm>
          <a:custGeom>
            <a:avLst/>
            <a:gdLst>
              <a:gd name="T0" fmla="*/ 53975 w 34"/>
              <a:gd name="T1" fmla="*/ 33338 h 49"/>
              <a:gd name="T2" fmla="*/ 53975 w 34"/>
              <a:gd name="T3" fmla="*/ 77788 h 49"/>
              <a:gd name="T4" fmla="*/ 0 w 34"/>
              <a:gd name="T5" fmla="*/ 42863 h 49"/>
              <a:gd name="T6" fmla="*/ 0 w 34"/>
              <a:gd name="T7" fmla="*/ 0 h 49"/>
              <a:gd name="T8" fmla="*/ 53975 w 34"/>
              <a:gd name="T9" fmla="*/ 3333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9"/>
              <a:gd name="T17" fmla="*/ 34 w 3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9">
                <a:moveTo>
                  <a:pt x="34" y="21"/>
                </a:moveTo>
                <a:lnTo>
                  <a:pt x="34" y="49"/>
                </a:lnTo>
                <a:lnTo>
                  <a:pt x="0" y="27"/>
                </a:lnTo>
                <a:lnTo>
                  <a:pt x="0" y="0"/>
                </a:lnTo>
                <a:lnTo>
                  <a:pt x="34" y="21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2" name="Freeform 134"/>
          <p:cNvSpPr>
            <a:spLocks/>
          </p:cNvSpPr>
          <p:nvPr/>
        </p:nvSpPr>
        <p:spPr bwMode="auto">
          <a:xfrm>
            <a:off x="4294088" y="5280149"/>
            <a:ext cx="26987" cy="61913"/>
          </a:xfrm>
          <a:custGeom>
            <a:avLst/>
            <a:gdLst>
              <a:gd name="T0" fmla="*/ 26987 w 17"/>
              <a:gd name="T1" fmla="*/ 17463 h 39"/>
              <a:gd name="T2" fmla="*/ 26987 w 17"/>
              <a:gd name="T3" fmla="*/ 61913 h 39"/>
              <a:gd name="T4" fmla="*/ 0 w 17"/>
              <a:gd name="T5" fmla="*/ 42863 h 39"/>
              <a:gd name="T6" fmla="*/ 0 w 17"/>
              <a:gd name="T7" fmla="*/ 0 h 39"/>
              <a:gd name="T8" fmla="*/ 26987 w 17"/>
              <a:gd name="T9" fmla="*/ 17463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9"/>
              <a:gd name="T17" fmla="*/ 17 w 17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9">
                <a:moveTo>
                  <a:pt x="17" y="11"/>
                </a:moveTo>
                <a:lnTo>
                  <a:pt x="17" y="39"/>
                </a:lnTo>
                <a:lnTo>
                  <a:pt x="0" y="27"/>
                </a:lnTo>
                <a:lnTo>
                  <a:pt x="0" y="0"/>
                </a:lnTo>
                <a:lnTo>
                  <a:pt x="17" y="1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3" name="Freeform 135"/>
          <p:cNvSpPr>
            <a:spLocks/>
          </p:cNvSpPr>
          <p:nvPr/>
        </p:nvSpPr>
        <p:spPr bwMode="auto">
          <a:xfrm>
            <a:off x="4498875" y="5526212"/>
            <a:ext cx="19050" cy="60325"/>
          </a:xfrm>
          <a:custGeom>
            <a:avLst/>
            <a:gdLst>
              <a:gd name="T0" fmla="*/ 19050 w 12"/>
              <a:gd name="T1" fmla="*/ 12700 h 38"/>
              <a:gd name="T2" fmla="*/ 19050 w 12"/>
              <a:gd name="T3" fmla="*/ 60325 h 38"/>
              <a:gd name="T4" fmla="*/ 0 w 12"/>
              <a:gd name="T5" fmla="*/ 47625 h 38"/>
              <a:gd name="T6" fmla="*/ 0 w 12"/>
              <a:gd name="T7" fmla="*/ 0 h 38"/>
              <a:gd name="T8" fmla="*/ 19050 w 12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8"/>
              <a:gd name="T17" fmla="*/ 12 w 12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8">
                <a:moveTo>
                  <a:pt x="12" y="8"/>
                </a:moveTo>
                <a:lnTo>
                  <a:pt x="12" y="38"/>
                </a:lnTo>
                <a:lnTo>
                  <a:pt x="0" y="30"/>
                </a:lnTo>
                <a:lnTo>
                  <a:pt x="0" y="0"/>
                </a:lnTo>
                <a:lnTo>
                  <a:pt x="12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4" name="Freeform 136"/>
          <p:cNvSpPr>
            <a:spLocks/>
          </p:cNvSpPr>
          <p:nvPr/>
        </p:nvSpPr>
        <p:spPr bwMode="auto">
          <a:xfrm>
            <a:off x="4440138" y="5483349"/>
            <a:ext cx="55562" cy="87313"/>
          </a:xfrm>
          <a:custGeom>
            <a:avLst/>
            <a:gdLst>
              <a:gd name="T0" fmla="*/ 55562 w 35"/>
              <a:gd name="T1" fmla="*/ 38100 h 55"/>
              <a:gd name="T2" fmla="*/ 55562 w 35"/>
              <a:gd name="T3" fmla="*/ 87313 h 55"/>
              <a:gd name="T4" fmla="*/ 0 w 35"/>
              <a:gd name="T5" fmla="*/ 47625 h 55"/>
              <a:gd name="T6" fmla="*/ 0 w 35"/>
              <a:gd name="T7" fmla="*/ 0 h 55"/>
              <a:gd name="T8" fmla="*/ 55562 w 35"/>
              <a:gd name="T9" fmla="*/ 38100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5"/>
              <a:gd name="T17" fmla="*/ 35 w 35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5">
                <a:moveTo>
                  <a:pt x="35" y="24"/>
                </a:moveTo>
                <a:lnTo>
                  <a:pt x="35" y="55"/>
                </a:lnTo>
                <a:lnTo>
                  <a:pt x="0" y="30"/>
                </a:lnTo>
                <a:lnTo>
                  <a:pt x="0" y="0"/>
                </a:lnTo>
                <a:lnTo>
                  <a:pt x="35" y="2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5" name="Freeform 137"/>
          <p:cNvSpPr>
            <a:spLocks/>
          </p:cNvSpPr>
          <p:nvPr/>
        </p:nvSpPr>
        <p:spPr bwMode="auto">
          <a:xfrm>
            <a:off x="4382988" y="5442074"/>
            <a:ext cx="55562" cy="85725"/>
          </a:xfrm>
          <a:custGeom>
            <a:avLst/>
            <a:gdLst>
              <a:gd name="T0" fmla="*/ 55562 w 35"/>
              <a:gd name="T1" fmla="*/ 41275 h 54"/>
              <a:gd name="T2" fmla="*/ 55562 w 35"/>
              <a:gd name="T3" fmla="*/ 85725 h 54"/>
              <a:gd name="T4" fmla="*/ 0 w 35"/>
              <a:gd name="T5" fmla="*/ 44450 h 54"/>
              <a:gd name="T6" fmla="*/ 0 w 35"/>
              <a:gd name="T7" fmla="*/ 0 h 54"/>
              <a:gd name="T8" fmla="*/ 55562 w 35"/>
              <a:gd name="T9" fmla="*/ 41275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4"/>
              <a:gd name="T17" fmla="*/ 35 w 35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4">
                <a:moveTo>
                  <a:pt x="35" y="26"/>
                </a:moveTo>
                <a:lnTo>
                  <a:pt x="35" y="54"/>
                </a:lnTo>
                <a:lnTo>
                  <a:pt x="0" y="28"/>
                </a:lnTo>
                <a:lnTo>
                  <a:pt x="0" y="0"/>
                </a:lnTo>
                <a:lnTo>
                  <a:pt x="35" y="2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6" name="Freeform 138"/>
          <p:cNvSpPr>
            <a:spLocks/>
          </p:cNvSpPr>
          <p:nvPr/>
        </p:nvSpPr>
        <p:spPr bwMode="auto">
          <a:xfrm>
            <a:off x="4324250" y="5403974"/>
            <a:ext cx="53975" cy="82550"/>
          </a:xfrm>
          <a:custGeom>
            <a:avLst/>
            <a:gdLst>
              <a:gd name="T0" fmla="*/ 53975 w 34"/>
              <a:gd name="T1" fmla="*/ 38100 h 52"/>
              <a:gd name="T2" fmla="*/ 53975 w 34"/>
              <a:gd name="T3" fmla="*/ 82550 h 52"/>
              <a:gd name="T4" fmla="*/ 0 w 34"/>
              <a:gd name="T5" fmla="*/ 44450 h 52"/>
              <a:gd name="T6" fmla="*/ 0 w 34"/>
              <a:gd name="T7" fmla="*/ 0 h 52"/>
              <a:gd name="T8" fmla="*/ 53975 w 34"/>
              <a:gd name="T9" fmla="*/ 3810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2"/>
              <a:gd name="T17" fmla="*/ 34 w 34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2">
                <a:moveTo>
                  <a:pt x="34" y="24"/>
                </a:moveTo>
                <a:lnTo>
                  <a:pt x="34" y="52"/>
                </a:lnTo>
                <a:lnTo>
                  <a:pt x="0" y="28"/>
                </a:lnTo>
                <a:lnTo>
                  <a:pt x="0" y="0"/>
                </a:lnTo>
                <a:lnTo>
                  <a:pt x="34" y="2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7" name="Freeform 139"/>
          <p:cNvSpPr>
            <a:spLocks/>
          </p:cNvSpPr>
          <p:nvPr/>
        </p:nvSpPr>
        <p:spPr bwMode="auto">
          <a:xfrm>
            <a:off x="4294088" y="5383337"/>
            <a:ext cx="26987" cy="60325"/>
          </a:xfrm>
          <a:custGeom>
            <a:avLst/>
            <a:gdLst>
              <a:gd name="T0" fmla="*/ 26987 w 17"/>
              <a:gd name="T1" fmla="*/ 15875 h 38"/>
              <a:gd name="T2" fmla="*/ 26987 w 17"/>
              <a:gd name="T3" fmla="*/ 60325 h 38"/>
              <a:gd name="T4" fmla="*/ 0 w 17"/>
              <a:gd name="T5" fmla="*/ 42862 h 38"/>
              <a:gd name="T6" fmla="*/ 0 w 17"/>
              <a:gd name="T7" fmla="*/ 0 h 38"/>
              <a:gd name="T8" fmla="*/ 26987 w 17"/>
              <a:gd name="T9" fmla="*/ 15875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38"/>
              <a:gd name="T17" fmla="*/ 17 w 17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38">
                <a:moveTo>
                  <a:pt x="17" y="10"/>
                </a:moveTo>
                <a:lnTo>
                  <a:pt x="17" y="38"/>
                </a:lnTo>
                <a:lnTo>
                  <a:pt x="0" y="27"/>
                </a:lnTo>
                <a:lnTo>
                  <a:pt x="0" y="0"/>
                </a:lnTo>
                <a:lnTo>
                  <a:pt x="17" y="1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8" name="Freeform 140"/>
          <p:cNvSpPr>
            <a:spLocks/>
          </p:cNvSpPr>
          <p:nvPr/>
        </p:nvSpPr>
        <p:spPr bwMode="auto">
          <a:xfrm>
            <a:off x="4498875" y="5640512"/>
            <a:ext cx="17463" cy="63500"/>
          </a:xfrm>
          <a:custGeom>
            <a:avLst/>
            <a:gdLst>
              <a:gd name="T0" fmla="*/ 17463 w 11"/>
              <a:gd name="T1" fmla="*/ 14288 h 40"/>
              <a:gd name="T2" fmla="*/ 17463 w 11"/>
              <a:gd name="T3" fmla="*/ 63500 h 40"/>
              <a:gd name="T4" fmla="*/ 0 w 11"/>
              <a:gd name="T5" fmla="*/ 50800 h 40"/>
              <a:gd name="T6" fmla="*/ 0 w 11"/>
              <a:gd name="T7" fmla="*/ 0 h 40"/>
              <a:gd name="T8" fmla="*/ 17463 w 11"/>
              <a:gd name="T9" fmla="*/ 14288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0"/>
              <a:gd name="T17" fmla="*/ 11 w 11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0">
                <a:moveTo>
                  <a:pt x="11" y="9"/>
                </a:moveTo>
                <a:lnTo>
                  <a:pt x="11" y="40"/>
                </a:lnTo>
                <a:lnTo>
                  <a:pt x="0" y="32"/>
                </a:lnTo>
                <a:lnTo>
                  <a:pt x="0" y="0"/>
                </a:lnTo>
                <a:lnTo>
                  <a:pt x="11" y="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09" name="Freeform 141"/>
          <p:cNvSpPr>
            <a:spLocks/>
          </p:cNvSpPr>
          <p:nvPr/>
        </p:nvSpPr>
        <p:spPr bwMode="auto">
          <a:xfrm>
            <a:off x="4440138" y="5596062"/>
            <a:ext cx="55562" cy="90487"/>
          </a:xfrm>
          <a:custGeom>
            <a:avLst/>
            <a:gdLst>
              <a:gd name="T0" fmla="*/ 55562 w 35"/>
              <a:gd name="T1" fmla="*/ 42862 h 57"/>
              <a:gd name="T2" fmla="*/ 55562 w 35"/>
              <a:gd name="T3" fmla="*/ 90487 h 57"/>
              <a:gd name="T4" fmla="*/ 0 w 35"/>
              <a:gd name="T5" fmla="*/ 46037 h 57"/>
              <a:gd name="T6" fmla="*/ 0 w 35"/>
              <a:gd name="T7" fmla="*/ 0 h 57"/>
              <a:gd name="T8" fmla="*/ 55562 w 35"/>
              <a:gd name="T9" fmla="*/ 42862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7"/>
              <a:gd name="T17" fmla="*/ 35 w 35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7">
                <a:moveTo>
                  <a:pt x="35" y="27"/>
                </a:moveTo>
                <a:lnTo>
                  <a:pt x="35" y="57"/>
                </a:lnTo>
                <a:lnTo>
                  <a:pt x="0" y="29"/>
                </a:lnTo>
                <a:lnTo>
                  <a:pt x="0" y="0"/>
                </a:lnTo>
                <a:lnTo>
                  <a:pt x="35" y="2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0" name="Freeform 142"/>
          <p:cNvSpPr>
            <a:spLocks/>
          </p:cNvSpPr>
          <p:nvPr/>
        </p:nvSpPr>
        <p:spPr bwMode="auto">
          <a:xfrm>
            <a:off x="4382988" y="5551612"/>
            <a:ext cx="55562" cy="88900"/>
          </a:xfrm>
          <a:custGeom>
            <a:avLst/>
            <a:gdLst>
              <a:gd name="T0" fmla="*/ 55562 w 35"/>
              <a:gd name="T1" fmla="*/ 44450 h 56"/>
              <a:gd name="T2" fmla="*/ 55562 w 35"/>
              <a:gd name="T3" fmla="*/ 88900 h 56"/>
              <a:gd name="T4" fmla="*/ 0 w 35"/>
              <a:gd name="T5" fmla="*/ 44450 h 56"/>
              <a:gd name="T6" fmla="*/ 0 w 35"/>
              <a:gd name="T7" fmla="*/ 0 h 56"/>
              <a:gd name="T8" fmla="*/ 55562 w 35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6"/>
              <a:gd name="T17" fmla="*/ 35 w 35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6">
                <a:moveTo>
                  <a:pt x="35" y="28"/>
                </a:moveTo>
                <a:lnTo>
                  <a:pt x="35" y="56"/>
                </a:lnTo>
                <a:lnTo>
                  <a:pt x="0" y="28"/>
                </a:lnTo>
                <a:lnTo>
                  <a:pt x="0" y="0"/>
                </a:lnTo>
                <a:lnTo>
                  <a:pt x="35" y="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1" name="Freeform 143"/>
          <p:cNvSpPr>
            <a:spLocks/>
          </p:cNvSpPr>
          <p:nvPr/>
        </p:nvSpPr>
        <p:spPr bwMode="auto">
          <a:xfrm>
            <a:off x="4324250" y="5505574"/>
            <a:ext cx="53975" cy="88900"/>
          </a:xfrm>
          <a:custGeom>
            <a:avLst/>
            <a:gdLst>
              <a:gd name="T0" fmla="*/ 53975 w 34"/>
              <a:gd name="T1" fmla="*/ 44450 h 56"/>
              <a:gd name="T2" fmla="*/ 53975 w 34"/>
              <a:gd name="T3" fmla="*/ 88900 h 56"/>
              <a:gd name="T4" fmla="*/ 0 w 34"/>
              <a:gd name="T5" fmla="*/ 44450 h 56"/>
              <a:gd name="T6" fmla="*/ 0 w 34"/>
              <a:gd name="T7" fmla="*/ 0 h 56"/>
              <a:gd name="T8" fmla="*/ 53975 w 34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34" y="28"/>
                </a:moveTo>
                <a:lnTo>
                  <a:pt x="34" y="56"/>
                </a:lnTo>
                <a:lnTo>
                  <a:pt x="0" y="28"/>
                </a:lnTo>
                <a:lnTo>
                  <a:pt x="0" y="0"/>
                </a:lnTo>
                <a:lnTo>
                  <a:pt x="34" y="2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2" name="Freeform 144"/>
          <p:cNvSpPr>
            <a:spLocks/>
          </p:cNvSpPr>
          <p:nvPr/>
        </p:nvSpPr>
        <p:spPr bwMode="auto">
          <a:xfrm>
            <a:off x="4294088" y="5483349"/>
            <a:ext cx="26987" cy="65088"/>
          </a:xfrm>
          <a:custGeom>
            <a:avLst/>
            <a:gdLst>
              <a:gd name="T0" fmla="*/ 26987 w 17"/>
              <a:gd name="T1" fmla="*/ 20638 h 41"/>
              <a:gd name="T2" fmla="*/ 26987 w 17"/>
              <a:gd name="T3" fmla="*/ 65088 h 41"/>
              <a:gd name="T4" fmla="*/ 0 w 17"/>
              <a:gd name="T5" fmla="*/ 39688 h 41"/>
              <a:gd name="T6" fmla="*/ 0 w 17"/>
              <a:gd name="T7" fmla="*/ 0 h 41"/>
              <a:gd name="T8" fmla="*/ 26987 w 17"/>
              <a:gd name="T9" fmla="*/ 20638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1"/>
              <a:gd name="T17" fmla="*/ 17 w 17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1">
                <a:moveTo>
                  <a:pt x="17" y="13"/>
                </a:moveTo>
                <a:lnTo>
                  <a:pt x="17" y="41"/>
                </a:lnTo>
                <a:lnTo>
                  <a:pt x="0" y="25"/>
                </a:lnTo>
                <a:lnTo>
                  <a:pt x="0" y="0"/>
                </a:lnTo>
                <a:lnTo>
                  <a:pt x="17" y="13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3" name="Freeform 145"/>
          <p:cNvSpPr>
            <a:spLocks/>
          </p:cNvSpPr>
          <p:nvPr/>
        </p:nvSpPr>
        <p:spPr bwMode="auto">
          <a:xfrm>
            <a:off x="4498875" y="5759574"/>
            <a:ext cx="19050" cy="65088"/>
          </a:xfrm>
          <a:custGeom>
            <a:avLst/>
            <a:gdLst>
              <a:gd name="T0" fmla="*/ 19050 w 12"/>
              <a:gd name="T1" fmla="*/ 15875 h 41"/>
              <a:gd name="T2" fmla="*/ 19050 w 12"/>
              <a:gd name="T3" fmla="*/ 65088 h 41"/>
              <a:gd name="T4" fmla="*/ 0 w 12"/>
              <a:gd name="T5" fmla="*/ 47625 h 41"/>
              <a:gd name="T6" fmla="*/ 0 w 12"/>
              <a:gd name="T7" fmla="*/ 0 h 41"/>
              <a:gd name="T8" fmla="*/ 19050 w 12"/>
              <a:gd name="T9" fmla="*/ 15875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41"/>
              <a:gd name="T17" fmla="*/ 12 w 12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41">
                <a:moveTo>
                  <a:pt x="12" y="10"/>
                </a:moveTo>
                <a:lnTo>
                  <a:pt x="12" y="41"/>
                </a:lnTo>
                <a:lnTo>
                  <a:pt x="0" y="30"/>
                </a:lnTo>
                <a:lnTo>
                  <a:pt x="0" y="0"/>
                </a:lnTo>
                <a:lnTo>
                  <a:pt x="12" y="1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4" name="Freeform 146"/>
          <p:cNvSpPr>
            <a:spLocks/>
          </p:cNvSpPr>
          <p:nvPr/>
        </p:nvSpPr>
        <p:spPr bwMode="auto">
          <a:xfrm>
            <a:off x="4440138" y="5708774"/>
            <a:ext cx="55562" cy="93663"/>
          </a:xfrm>
          <a:custGeom>
            <a:avLst/>
            <a:gdLst>
              <a:gd name="T0" fmla="*/ 55562 w 35"/>
              <a:gd name="T1" fmla="*/ 47625 h 59"/>
              <a:gd name="T2" fmla="*/ 55562 w 35"/>
              <a:gd name="T3" fmla="*/ 93663 h 59"/>
              <a:gd name="T4" fmla="*/ 0 w 35"/>
              <a:gd name="T5" fmla="*/ 47625 h 59"/>
              <a:gd name="T6" fmla="*/ 0 w 35"/>
              <a:gd name="T7" fmla="*/ 0 h 59"/>
              <a:gd name="T8" fmla="*/ 55562 w 35"/>
              <a:gd name="T9" fmla="*/ 47625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9"/>
              <a:gd name="T17" fmla="*/ 35 w 3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9">
                <a:moveTo>
                  <a:pt x="35" y="30"/>
                </a:moveTo>
                <a:lnTo>
                  <a:pt x="35" y="59"/>
                </a:lnTo>
                <a:lnTo>
                  <a:pt x="0" y="30"/>
                </a:lnTo>
                <a:lnTo>
                  <a:pt x="0" y="0"/>
                </a:lnTo>
                <a:lnTo>
                  <a:pt x="35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5" name="Freeform 147"/>
          <p:cNvSpPr>
            <a:spLocks/>
          </p:cNvSpPr>
          <p:nvPr/>
        </p:nvSpPr>
        <p:spPr bwMode="auto">
          <a:xfrm>
            <a:off x="4382988" y="5659562"/>
            <a:ext cx="55562" cy="93662"/>
          </a:xfrm>
          <a:custGeom>
            <a:avLst/>
            <a:gdLst>
              <a:gd name="T0" fmla="*/ 55562 w 35"/>
              <a:gd name="T1" fmla="*/ 47625 h 59"/>
              <a:gd name="T2" fmla="*/ 55562 w 35"/>
              <a:gd name="T3" fmla="*/ 93662 h 59"/>
              <a:gd name="T4" fmla="*/ 0 w 35"/>
              <a:gd name="T5" fmla="*/ 44450 h 59"/>
              <a:gd name="T6" fmla="*/ 0 w 35"/>
              <a:gd name="T7" fmla="*/ 0 h 59"/>
              <a:gd name="T8" fmla="*/ 55562 w 35"/>
              <a:gd name="T9" fmla="*/ 47625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59"/>
              <a:gd name="T17" fmla="*/ 35 w 35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59">
                <a:moveTo>
                  <a:pt x="35" y="30"/>
                </a:moveTo>
                <a:lnTo>
                  <a:pt x="35" y="59"/>
                </a:lnTo>
                <a:lnTo>
                  <a:pt x="0" y="28"/>
                </a:lnTo>
                <a:lnTo>
                  <a:pt x="0" y="0"/>
                </a:lnTo>
                <a:lnTo>
                  <a:pt x="35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6" name="Freeform 148"/>
          <p:cNvSpPr>
            <a:spLocks/>
          </p:cNvSpPr>
          <p:nvPr/>
        </p:nvSpPr>
        <p:spPr bwMode="auto">
          <a:xfrm>
            <a:off x="4324250" y="5608762"/>
            <a:ext cx="53975" cy="93662"/>
          </a:xfrm>
          <a:custGeom>
            <a:avLst/>
            <a:gdLst>
              <a:gd name="T0" fmla="*/ 53975 w 34"/>
              <a:gd name="T1" fmla="*/ 49212 h 59"/>
              <a:gd name="T2" fmla="*/ 53975 w 34"/>
              <a:gd name="T3" fmla="*/ 93662 h 59"/>
              <a:gd name="T4" fmla="*/ 0 w 34"/>
              <a:gd name="T5" fmla="*/ 44450 h 59"/>
              <a:gd name="T6" fmla="*/ 0 w 34"/>
              <a:gd name="T7" fmla="*/ 0 h 59"/>
              <a:gd name="T8" fmla="*/ 53975 w 34"/>
              <a:gd name="T9" fmla="*/ 49212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9"/>
              <a:gd name="T17" fmla="*/ 34 w 34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9">
                <a:moveTo>
                  <a:pt x="34" y="31"/>
                </a:moveTo>
                <a:lnTo>
                  <a:pt x="34" y="59"/>
                </a:lnTo>
                <a:lnTo>
                  <a:pt x="0" y="28"/>
                </a:lnTo>
                <a:lnTo>
                  <a:pt x="0" y="0"/>
                </a:lnTo>
                <a:lnTo>
                  <a:pt x="34" y="3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7" name="Freeform 149"/>
          <p:cNvSpPr>
            <a:spLocks/>
          </p:cNvSpPr>
          <p:nvPr/>
        </p:nvSpPr>
        <p:spPr bwMode="auto">
          <a:xfrm>
            <a:off x="4294088" y="5584949"/>
            <a:ext cx="26987" cy="66675"/>
          </a:xfrm>
          <a:custGeom>
            <a:avLst/>
            <a:gdLst>
              <a:gd name="T0" fmla="*/ 26987 w 17"/>
              <a:gd name="T1" fmla="*/ 22225 h 42"/>
              <a:gd name="T2" fmla="*/ 26987 w 17"/>
              <a:gd name="T3" fmla="*/ 66675 h 42"/>
              <a:gd name="T4" fmla="*/ 0 w 17"/>
              <a:gd name="T5" fmla="*/ 42862 h 42"/>
              <a:gd name="T6" fmla="*/ 0 w 17"/>
              <a:gd name="T7" fmla="*/ 0 h 42"/>
              <a:gd name="T8" fmla="*/ 26987 w 17"/>
              <a:gd name="T9" fmla="*/ 22225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2"/>
              <a:gd name="T17" fmla="*/ 17 w 17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2">
                <a:moveTo>
                  <a:pt x="17" y="14"/>
                </a:moveTo>
                <a:lnTo>
                  <a:pt x="17" y="42"/>
                </a:lnTo>
                <a:lnTo>
                  <a:pt x="0" y="27"/>
                </a:lnTo>
                <a:lnTo>
                  <a:pt x="0" y="0"/>
                </a:lnTo>
                <a:lnTo>
                  <a:pt x="17" y="14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8" name="Freeform 150"/>
          <p:cNvSpPr>
            <a:spLocks/>
          </p:cNvSpPr>
          <p:nvPr/>
        </p:nvSpPr>
        <p:spPr bwMode="auto">
          <a:xfrm>
            <a:off x="4498875" y="5880224"/>
            <a:ext cx="17463" cy="60325"/>
          </a:xfrm>
          <a:custGeom>
            <a:avLst/>
            <a:gdLst>
              <a:gd name="T0" fmla="*/ 17463 w 11"/>
              <a:gd name="T1" fmla="*/ 12700 h 38"/>
              <a:gd name="T2" fmla="*/ 17463 w 11"/>
              <a:gd name="T3" fmla="*/ 60325 h 38"/>
              <a:gd name="T4" fmla="*/ 0 w 11"/>
              <a:gd name="T5" fmla="*/ 42862 h 38"/>
              <a:gd name="T6" fmla="*/ 0 w 11"/>
              <a:gd name="T7" fmla="*/ 0 h 38"/>
              <a:gd name="T8" fmla="*/ 17463 w 11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38"/>
              <a:gd name="T17" fmla="*/ 11 w 11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38">
                <a:moveTo>
                  <a:pt x="11" y="8"/>
                </a:moveTo>
                <a:lnTo>
                  <a:pt x="11" y="38"/>
                </a:lnTo>
                <a:lnTo>
                  <a:pt x="0" y="27"/>
                </a:lnTo>
                <a:lnTo>
                  <a:pt x="0" y="0"/>
                </a:lnTo>
                <a:lnTo>
                  <a:pt x="11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19" name="Freeform 151"/>
          <p:cNvSpPr>
            <a:spLocks/>
          </p:cNvSpPr>
          <p:nvPr/>
        </p:nvSpPr>
        <p:spPr bwMode="auto">
          <a:xfrm>
            <a:off x="4440138" y="5823074"/>
            <a:ext cx="55562" cy="100013"/>
          </a:xfrm>
          <a:custGeom>
            <a:avLst/>
            <a:gdLst>
              <a:gd name="T0" fmla="*/ 55562 w 35"/>
              <a:gd name="T1" fmla="*/ 50800 h 63"/>
              <a:gd name="T2" fmla="*/ 55562 w 35"/>
              <a:gd name="T3" fmla="*/ 100013 h 63"/>
              <a:gd name="T4" fmla="*/ 0 w 35"/>
              <a:gd name="T5" fmla="*/ 46038 h 63"/>
              <a:gd name="T6" fmla="*/ 0 w 35"/>
              <a:gd name="T7" fmla="*/ 0 h 63"/>
              <a:gd name="T8" fmla="*/ 55562 w 35"/>
              <a:gd name="T9" fmla="*/ 50800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3"/>
              <a:gd name="T17" fmla="*/ 35 w 35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3">
                <a:moveTo>
                  <a:pt x="35" y="32"/>
                </a:moveTo>
                <a:lnTo>
                  <a:pt x="35" y="63"/>
                </a:lnTo>
                <a:lnTo>
                  <a:pt x="0" y="29"/>
                </a:lnTo>
                <a:lnTo>
                  <a:pt x="0" y="0"/>
                </a:lnTo>
                <a:lnTo>
                  <a:pt x="35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0" name="Freeform 152"/>
          <p:cNvSpPr>
            <a:spLocks/>
          </p:cNvSpPr>
          <p:nvPr/>
        </p:nvSpPr>
        <p:spPr bwMode="auto">
          <a:xfrm>
            <a:off x="4382988" y="5769099"/>
            <a:ext cx="55562" cy="95250"/>
          </a:xfrm>
          <a:custGeom>
            <a:avLst/>
            <a:gdLst>
              <a:gd name="T0" fmla="*/ 55562 w 35"/>
              <a:gd name="T1" fmla="*/ 50800 h 60"/>
              <a:gd name="T2" fmla="*/ 55562 w 35"/>
              <a:gd name="T3" fmla="*/ 95250 h 60"/>
              <a:gd name="T4" fmla="*/ 0 w 35"/>
              <a:gd name="T5" fmla="*/ 44450 h 60"/>
              <a:gd name="T6" fmla="*/ 0 w 35"/>
              <a:gd name="T7" fmla="*/ 0 h 60"/>
              <a:gd name="T8" fmla="*/ 55562 w 35"/>
              <a:gd name="T9" fmla="*/ 508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0"/>
              <a:gd name="T17" fmla="*/ 35 w 35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0">
                <a:moveTo>
                  <a:pt x="35" y="32"/>
                </a:moveTo>
                <a:lnTo>
                  <a:pt x="35" y="60"/>
                </a:lnTo>
                <a:lnTo>
                  <a:pt x="0" y="28"/>
                </a:lnTo>
                <a:lnTo>
                  <a:pt x="0" y="0"/>
                </a:lnTo>
                <a:lnTo>
                  <a:pt x="35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1" name="Freeform 153"/>
          <p:cNvSpPr>
            <a:spLocks/>
          </p:cNvSpPr>
          <p:nvPr/>
        </p:nvSpPr>
        <p:spPr bwMode="auto">
          <a:xfrm>
            <a:off x="4322663" y="5711949"/>
            <a:ext cx="55562" cy="96838"/>
          </a:xfrm>
          <a:custGeom>
            <a:avLst/>
            <a:gdLst>
              <a:gd name="T0" fmla="*/ 55562 w 35"/>
              <a:gd name="T1" fmla="*/ 55563 h 61"/>
              <a:gd name="T2" fmla="*/ 55562 w 35"/>
              <a:gd name="T3" fmla="*/ 96838 h 61"/>
              <a:gd name="T4" fmla="*/ 0 w 35"/>
              <a:gd name="T5" fmla="*/ 46038 h 61"/>
              <a:gd name="T6" fmla="*/ 0 w 35"/>
              <a:gd name="T7" fmla="*/ 0 h 61"/>
              <a:gd name="T8" fmla="*/ 55562 w 35"/>
              <a:gd name="T9" fmla="*/ 55563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1"/>
              <a:gd name="T17" fmla="*/ 35 w 35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1">
                <a:moveTo>
                  <a:pt x="35" y="35"/>
                </a:moveTo>
                <a:lnTo>
                  <a:pt x="35" y="61"/>
                </a:lnTo>
                <a:lnTo>
                  <a:pt x="0" y="29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2" name="Freeform 154"/>
          <p:cNvSpPr>
            <a:spLocks/>
          </p:cNvSpPr>
          <p:nvPr/>
        </p:nvSpPr>
        <p:spPr bwMode="auto">
          <a:xfrm>
            <a:off x="4294088" y="5686549"/>
            <a:ext cx="26987" cy="66675"/>
          </a:xfrm>
          <a:custGeom>
            <a:avLst/>
            <a:gdLst>
              <a:gd name="T0" fmla="*/ 26987 w 17"/>
              <a:gd name="T1" fmla="*/ 22225 h 42"/>
              <a:gd name="T2" fmla="*/ 26987 w 17"/>
              <a:gd name="T3" fmla="*/ 66675 h 42"/>
              <a:gd name="T4" fmla="*/ 0 w 17"/>
              <a:gd name="T5" fmla="*/ 41275 h 42"/>
              <a:gd name="T6" fmla="*/ 0 w 17"/>
              <a:gd name="T7" fmla="*/ 0 h 42"/>
              <a:gd name="T8" fmla="*/ 26987 w 17"/>
              <a:gd name="T9" fmla="*/ 22225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2"/>
              <a:gd name="T17" fmla="*/ 17 w 17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2">
                <a:moveTo>
                  <a:pt x="17" y="14"/>
                </a:moveTo>
                <a:lnTo>
                  <a:pt x="17" y="42"/>
                </a:lnTo>
                <a:lnTo>
                  <a:pt x="0" y="26"/>
                </a:lnTo>
                <a:lnTo>
                  <a:pt x="0" y="0"/>
                </a:lnTo>
                <a:lnTo>
                  <a:pt x="17" y="1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3" name="Freeform 155"/>
          <p:cNvSpPr>
            <a:spLocks/>
          </p:cNvSpPr>
          <p:nvPr/>
        </p:nvSpPr>
        <p:spPr bwMode="auto">
          <a:xfrm>
            <a:off x="4498875" y="5992937"/>
            <a:ext cx="17463" cy="69850"/>
          </a:xfrm>
          <a:custGeom>
            <a:avLst/>
            <a:gdLst>
              <a:gd name="T0" fmla="*/ 17463 w 11"/>
              <a:gd name="T1" fmla="*/ 20637 h 44"/>
              <a:gd name="T2" fmla="*/ 17463 w 11"/>
              <a:gd name="T3" fmla="*/ 69850 h 44"/>
              <a:gd name="T4" fmla="*/ 0 w 11"/>
              <a:gd name="T5" fmla="*/ 50800 h 44"/>
              <a:gd name="T6" fmla="*/ 0 w 11"/>
              <a:gd name="T7" fmla="*/ 0 h 44"/>
              <a:gd name="T8" fmla="*/ 17463 w 11"/>
              <a:gd name="T9" fmla="*/ 20637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4"/>
              <a:gd name="T17" fmla="*/ 11 w 11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4">
                <a:moveTo>
                  <a:pt x="11" y="13"/>
                </a:moveTo>
                <a:lnTo>
                  <a:pt x="11" y="44"/>
                </a:lnTo>
                <a:lnTo>
                  <a:pt x="0" y="32"/>
                </a:lnTo>
                <a:lnTo>
                  <a:pt x="0" y="0"/>
                </a:lnTo>
                <a:lnTo>
                  <a:pt x="11" y="1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4" name="Freeform 156"/>
          <p:cNvSpPr>
            <a:spLocks/>
          </p:cNvSpPr>
          <p:nvPr/>
        </p:nvSpPr>
        <p:spPr bwMode="auto">
          <a:xfrm>
            <a:off x="4440138" y="5935787"/>
            <a:ext cx="55562" cy="103187"/>
          </a:xfrm>
          <a:custGeom>
            <a:avLst/>
            <a:gdLst>
              <a:gd name="T0" fmla="*/ 55562 w 35"/>
              <a:gd name="T1" fmla="*/ 55562 h 65"/>
              <a:gd name="T2" fmla="*/ 55562 w 35"/>
              <a:gd name="T3" fmla="*/ 103187 h 65"/>
              <a:gd name="T4" fmla="*/ 0 w 35"/>
              <a:gd name="T5" fmla="*/ 46037 h 65"/>
              <a:gd name="T6" fmla="*/ 0 w 35"/>
              <a:gd name="T7" fmla="*/ 0 h 65"/>
              <a:gd name="T8" fmla="*/ 55562 w 35"/>
              <a:gd name="T9" fmla="*/ 55562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5"/>
              <a:gd name="T17" fmla="*/ 35 w 35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5">
                <a:moveTo>
                  <a:pt x="35" y="35"/>
                </a:moveTo>
                <a:lnTo>
                  <a:pt x="35" y="65"/>
                </a:lnTo>
                <a:lnTo>
                  <a:pt x="0" y="29"/>
                </a:lnTo>
                <a:lnTo>
                  <a:pt x="0" y="0"/>
                </a:lnTo>
                <a:lnTo>
                  <a:pt x="35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5" name="Freeform 157"/>
          <p:cNvSpPr>
            <a:spLocks/>
          </p:cNvSpPr>
          <p:nvPr/>
        </p:nvSpPr>
        <p:spPr bwMode="auto">
          <a:xfrm>
            <a:off x="4382988" y="5875462"/>
            <a:ext cx="55562" cy="103187"/>
          </a:xfrm>
          <a:custGeom>
            <a:avLst/>
            <a:gdLst>
              <a:gd name="T0" fmla="*/ 55562 w 35"/>
              <a:gd name="T1" fmla="*/ 58737 h 65"/>
              <a:gd name="T2" fmla="*/ 55562 w 35"/>
              <a:gd name="T3" fmla="*/ 103187 h 65"/>
              <a:gd name="T4" fmla="*/ 0 w 35"/>
              <a:gd name="T5" fmla="*/ 47625 h 65"/>
              <a:gd name="T6" fmla="*/ 0 w 35"/>
              <a:gd name="T7" fmla="*/ 0 h 65"/>
              <a:gd name="T8" fmla="*/ 55562 w 35"/>
              <a:gd name="T9" fmla="*/ 58737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65"/>
              <a:gd name="T17" fmla="*/ 35 w 35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65">
                <a:moveTo>
                  <a:pt x="35" y="37"/>
                </a:moveTo>
                <a:lnTo>
                  <a:pt x="35" y="65"/>
                </a:lnTo>
                <a:lnTo>
                  <a:pt x="0" y="30"/>
                </a:lnTo>
                <a:lnTo>
                  <a:pt x="0" y="0"/>
                </a:lnTo>
                <a:lnTo>
                  <a:pt x="35" y="3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6" name="Freeform 158"/>
          <p:cNvSpPr>
            <a:spLocks/>
          </p:cNvSpPr>
          <p:nvPr/>
        </p:nvSpPr>
        <p:spPr bwMode="auto">
          <a:xfrm>
            <a:off x="4324250" y="5818312"/>
            <a:ext cx="53975" cy="100012"/>
          </a:xfrm>
          <a:custGeom>
            <a:avLst/>
            <a:gdLst>
              <a:gd name="T0" fmla="*/ 53975 w 34"/>
              <a:gd name="T1" fmla="*/ 55562 h 63"/>
              <a:gd name="T2" fmla="*/ 53975 w 34"/>
              <a:gd name="T3" fmla="*/ 100012 h 63"/>
              <a:gd name="T4" fmla="*/ 0 w 34"/>
              <a:gd name="T5" fmla="*/ 44450 h 63"/>
              <a:gd name="T6" fmla="*/ 0 w 34"/>
              <a:gd name="T7" fmla="*/ 0 h 63"/>
              <a:gd name="T8" fmla="*/ 53975 w 34"/>
              <a:gd name="T9" fmla="*/ 55562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3"/>
              <a:gd name="T17" fmla="*/ 34 w 34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3">
                <a:moveTo>
                  <a:pt x="34" y="35"/>
                </a:moveTo>
                <a:lnTo>
                  <a:pt x="34" y="63"/>
                </a:lnTo>
                <a:lnTo>
                  <a:pt x="0" y="28"/>
                </a:lnTo>
                <a:lnTo>
                  <a:pt x="0" y="0"/>
                </a:lnTo>
                <a:lnTo>
                  <a:pt x="34" y="35"/>
                </a:lnTo>
                <a:close/>
              </a:path>
            </a:pathLst>
          </a:custGeom>
          <a:solidFill>
            <a:srgbClr val="2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7" name="Freeform 159"/>
          <p:cNvSpPr>
            <a:spLocks/>
          </p:cNvSpPr>
          <p:nvPr/>
        </p:nvSpPr>
        <p:spPr bwMode="auto">
          <a:xfrm>
            <a:off x="4294088" y="5791324"/>
            <a:ext cx="26987" cy="69850"/>
          </a:xfrm>
          <a:custGeom>
            <a:avLst/>
            <a:gdLst>
              <a:gd name="T0" fmla="*/ 26987 w 17"/>
              <a:gd name="T1" fmla="*/ 25400 h 44"/>
              <a:gd name="T2" fmla="*/ 26987 w 17"/>
              <a:gd name="T3" fmla="*/ 69850 h 44"/>
              <a:gd name="T4" fmla="*/ 0 w 17"/>
              <a:gd name="T5" fmla="*/ 38100 h 44"/>
              <a:gd name="T6" fmla="*/ 0 w 17"/>
              <a:gd name="T7" fmla="*/ 0 h 44"/>
              <a:gd name="T8" fmla="*/ 26987 w 17"/>
              <a:gd name="T9" fmla="*/ 25400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"/>
              <a:gd name="T16" fmla="*/ 0 h 44"/>
              <a:gd name="T17" fmla="*/ 17 w 17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" h="44">
                <a:moveTo>
                  <a:pt x="17" y="16"/>
                </a:moveTo>
                <a:lnTo>
                  <a:pt x="17" y="44"/>
                </a:lnTo>
                <a:lnTo>
                  <a:pt x="0" y="24"/>
                </a:lnTo>
                <a:lnTo>
                  <a:pt x="0" y="0"/>
                </a:lnTo>
                <a:lnTo>
                  <a:pt x="17" y="1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8" name="Freeform 160"/>
          <p:cNvSpPr>
            <a:spLocks/>
          </p:cNvSpPr>
          <p:nvPr/>
        </p:nvSpPr>
        <p:spPr bwMode="auto">
          <a:xfrm>
            <a:off x="4294088" y="5840537"/>
            <a:ext cx="46037" cy="87312"/>
          </a:xfrm>
          <a:custGeom>
            <a:avLst/>
            <a:gdLst>
              <a:gd name="T0" fmla="*/ 46037 w 29"/>
              <a:gd name="T1" fmla="*/ 47625 h 55"/>
              <a:gd name="T2" fmla="*/ 46037 w 29"/>
              <a:gd name="T3" fmla="*/ 87312 h 55"/>
              <a:gd name="T4" fmla="*/ 0 w 29"/>
              <a:gd name="T5" fmla="*/ 42862 h 55"/>
              <a:gd name="T6" fmla="*/ 0 w 29"/>
              <a:gd name="T7" fmla="*/ 0 h 55"/>
              <a:gd name="T8" fmla="*/ 46037 w 29"/>
              <a:gd name="T9" fmla="*/ 47625 h 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5"/>
              <a:gd name="T17" fmla="*/ 29 w 29"/>
              <a:gd name="T18" fmla="*/ 55 h 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5">
                <a:moveTo>
                  <a:pt x="29" y="30"/>
                </a:moveTo>
                <a:lnTo>
                  <a:pt x="29" y="55"/>
                </a:lnTo>
                <a:lnTo>
                  <a:pt x="0" y="27"/>
                </a:lnTo>
                <a:lnTo>
                  <a:pt x="0" y="0"/>
                </a:lnTo>
                <a:lnTo>
                  <a:pt x="29" y="30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29" name="Freeform 161"/>
          <p:cNvSpPr>
            <a:spLocks/>
          </p:cNvSpPr>
          <p:nvPr/>
        </p:nvSpPr>
        <p:spPr bwMode="auto">
          <a:xfrm>
            <a:off x="4454425" y="6004049"/>
            <a:ext cx="61913" cy="112713"/>
          </a:xfrm>
          <a:custGeom>
            <a:avLst/>
            <a:gdLst>
              <a:gd name="T0" fmla="*/ 61913 w 39"/>
              <a:gd name="T1" fmla="*/ 68263 h 71"/>
              <a:gd name="T2" fmla="*/ 61913 w 39"/>
              <a:gd name="T3" fmla="*/ 112713 h 71"/>
              <a:gd name="T4" fmla="*/ 0 w 39"/>
              <a:gd name="T5" fmla="*/ 47625 h 71"/>
              <a:gd name="T6" fmla="*/ 0 w 39"/>
              <a:gd name="T7" fmla="*/ 0 h 71"/>
              <a:gd name="T8" fmla="*/ 61913 w 39"/>
              <a:gd name="T9" fmla="*/ 68263 h 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71"/>
              <a:gd name="T17" fmla="*/ 39 w 39"/>
              <a:gd name="T18" fmla="*/ 71 h 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71">
                <a:moveTo>
                  <a:pt x="39" y="43"/>
                </a:moveTo>
                <a:lnTo>
                  <a:pt x="39" y="71"/>
                </a:lnTo>
                <a:lnTo>
                  <a:pt x="0" y="30"/>
                </a:lnTo>
                <a:lnTo>
                  <a:pt x="0" y="0"/>
                </a:lnTo>
                <a:lnTo>
                  <a:pt x="39" y="4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0" name="Freeform 162"/>
          <p:cNvSpPr>
            <a:spLocks/>
          </p:cNvSpPr>
          <p:nvPr/>
        </p:nvSpPr>
        <p:spPr bwMode="auto">
          <a:xfrm>
            <a:off x="4400450" y="5948487"/>
            <a:ext cx="50800" cy="101600"/>
          </a:xfrm>
          <a:custGeom>
            <a:avLst/>
            <a:gdLst>
              <a:gd name="T0" fmla="*/ 50800 w 32"/>
              <a:gd name="T1" fmla="*/ 53975 h 64"/>
              <a:gd name="T2" fmla="*/ 50800 w 32"/>
              <a:gd name="T3" fmla="*/ 101600 h 64"/>
              <a:gd name="T4" fmla="*/ 0 w 32"/>
              <a:gd name="T5" fmla="*/ 46037 h 64"/>
              <a:gd name="T6" fmla="*/ 0 w 32"/>
              <a:gd name="T7" fmla="*/ 0 h 64"/>
              <a:gd name="T8" fmla="*/ 50800 w 32"/>
              <a:gd name="T9" fmla="*/ 53975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4"/>
              <a:gd name="T17" fmla="*/ 32 w 32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4">
                <a:moveTo>
                  <a:pt x="32" y="34"/>
                </a:moveTo>
                <a:lnTo>
                  <a:pt x="32" y="64"/>
                </a:lnTo>
                <a:lnTo>
                  <a:pt x="0" y="29"/>
                </a:lnTo>
                <a:lnTo>
                  <a:pt x="0" y="0"/>
                </a:lnTo>
                <a:lnTo>
                  <a:pt x="32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1" name="Freeform 163"/>
          <p:cNvSpPr>
            <a:spLocks/>
          </p:cNvSpPr>
          <p:nvPr/>
        </p:nvSpPr>
        <p:spPr bwMode="auto">
          <a:xfrm>
            <a:off x="4343300" y="5891337"/>
            <a:ext cx="53975" cy="98425"/>
          </a:xfrm>
          <a:custGeom>
            <a:avLst/>
            <a:gdLst>
              <a:gd name="T0" fmla="*/ 53975 w 34"/>
              <a:gd name="T1" fmla="*/ 53975 h 62"/>
              <a:gd name="T2" fmla="*/ 53975 w 34"/>
              <a:gd name="T3" fmla="*/ 98425 h 62"/>
              <a:gd name="T4" fmla="*/ 0 w 34"/>
              <a:gd name="T5" fmla="*/ 41275 h 62"/>
              <a:gd name="T6" fmla="*/ 0 w 34"/>
              <a:gd name="T7" fmla="*/ 0 h 62"/>
              <a:gd name="T8" fmla="*/ 53975 w 34"/>
              <a:gd name="T9" fmla="*/ 53975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2"/>
              <a:gd name="T17" fmla="*/ 34 w 34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2">
                <a:moveTo>
                  <a:pt x="34" y="34"/>
                </a:moveTo>
                <a:lnTo>
                  <a:pt x="34" y="62"/>
                </a:lnTo>
                <a:lnTo>
                  <a:pt x="0" y="26"/>
                </a:lnTo>
                <a:lnTo>
                  <a:pt x="0" y="0"/>
                </a:lnTo>
                <a:lnTo>
                  <a:pt x="34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2" name="Freeform 164"/>
          <p:cNvSpPr>
            <a:spLocks/>
          </p:cNvSpPr>
          <p:nvPr/>
        </p:nvSpPr>
        <p:spPr bwMode="auto">
          <a:xfrm>
            <a:off x="4294088" y="5230937"/>
            <a:ext cx="47625" cy="69850"/>
          </a:xfrm>
          <a:custGeom>
            <a:avLst/>
            <a:gdLst>
              <a:gd name="T0" fmla="*/ 47625 w 30"/>
              <a:gd name="T1" fmla="*/ 26988 h 44"/>
              <a:gd name="T2" fmla="*/ 47625 w 30"/>
              <a:gd name="T3" fmla="*/ 69850 h 44"/>
              <a:gd name="T4" fmla="*/ 0 w 30"/>
              <a:gd name="T5" fmla="*/ 42862 h 44"/>
              <a:gd name="T6" fmla="*/ 0 w 30"/>
              <a:gd name="T7" fmla="*/ 0 h 44"/>
              <a:gd name="T8" fmla="*/ 47625 w 30"/>
              <a:gd name="T9" fmla="*/ 26988 h 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4"/>
              <a:gd name="T17" fmla="*/ 30 w 30"/>
              <a:gd name="T18" fmla="*/ 44 h 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4">
                <a:moveTo>
                  <a:pt x="30" y="17"/>
                </a:moveTo>
                <a:lnTo>
                  <a:pt x="30" y="44"/>
                </a:lnTo>
                <a:lnTo>
                  <a:pt x="0" y="27"/>
                </a:lnTo>
                <a:lnTo>
                  <a:pt x="0" y="0"/>
                </a:lnTo>
                <a:lnTo>
                  <a:pt x="30" y="1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3" name="Freeform 165"/>
          <p:cNvSpPr>
            <a:spLocks/>
          </p:cNvSpPr>
          <p:nvPr/>
        </p:nvSpPr>
        <p:spPr bwMode="auto">
          <a:xfrm>
            <a:off x="4402038" y="5291262"/>
            <a:ext cx="52387" cy="79375"/>
          </a:xfrm>
          <a:custGeom>
            <a:avLst/>
            <a:gdLst>
              <a:gd name="T0" fmla="*/ 52387 w 33"/>
              <a:gd name="T1" fmla="*/ 30163 h 50"/>
              <a:gd name="T2" fmla="*/ 52387 w 33"/>
              <a:gd name="T3" fmla="*/ 79375 h 50"/>
              <a:gd name="T4" fmla="*/ 0 w 33"/>
              <a:gd name="T5" fmla="*/ 47625 h 50"/>
              <a:gd name="T6" fmla="*/ 0 w 33"/>
              <a:gd name="T7" fmla="*/ 0 h 50"/>
              <a:gd name="T8" fmla="*/ 52387 w 33"/>
              <a:gd name="T9" fmla="*/ 30163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0"/>
              <a:gd name="T17" fmla="*/ 33 w 33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0">
                <a:moveTo>
                  <a:pt x="33" y="19"/>
                </a:moveTo>
                <a:lnTo>
                  <a:pt x="33" y="50"/>
                </a:lnTo>
                <a:lnTo>
                  <a:pt x="0" y="30"/>
                </a:lnTo>
                <a:lnTo>
                  <a:pt x="0" y="0"/>
                </a:lnTo>
                <a:lnTo>
                  <a:pt x="33" y="1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4" name="Freeform 166"/>
          <p:cNvSpPr>
            <a:spLocks/>
          </p:cNvSpPr>
          <p:nvPr/>
        </p:nvSpPr>
        <p:spPr bwMode="auto">
          <a:xfrm>
            <a:off x="4344888" y="5257924"/>
            <a:ext cx="53975" cy="77788"/>
          </a:xfrm>
          <a:custGeom>
            <a:avLst/>
            <a:gdLst>
              <a:gd name="T0" fmla="*/ 53975 w 34"/>
              <a:gd name="T1" fmla="*/ 33338 h 49"/>
              <a:gd name="T2" fmla="*/ 53975 w 34"/>
              <a:gd name="T3" fmla="*/ 77788 h 49"/>
              <a:gd name="T4" fmla="*/ 0 w 34"/>
              <a:gd name="T5" fmla="*/ 44450 h 49"/>
              <a:gd name="T6" fmla="*/ 0 w 34"/>
              <a:gd name="T7" fmla="*/ 0 h 49"/>
              <a:gd name="T8" fmla="*/ 53975 w 34"/>
              <a:gd name="T9" fmla="*/ 3333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49"/>
              <a:gd name="T17" fmla="*/ 34 w 3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49">
                <a:moveTo>
                  <a:pt x="34" y="21"/>
                </a:moveTo>
                <a:lnTo>
                  <a:pt x="34" y="49"/>
                </a:lnTo>
                <a:lnTo>
                  <a:pt x="0" y="28"/>
                </a:lnTo>
                <a:lnTo>
                  <a:pt x="0" y="0"/>
                </a:lnTo>
                <a:lnTo>
                  <a:pt x="34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5" name="Freeform 167"/>
          <p:cNvSpPr>
            <a:spLocks/>
          </p:cNvSpPr>
          <p:nvPr/>
        </p:nvSpPr>
        <p:spPr bwMode="auto">
          <a:xfrm>
            <a:off x="4294088" y="5330949"/>
            <a:ext cx="47625" cy="76200"/>
          </a:xfrm>
          <a:custGeom>
            <a:avLst/>
            <a:gdLst>
              <a:gd name="T0" fmla="*/ 47625 w 30"/>
              <a:gd name="T1" fmla="*/ 33338 h 48"/>
              <a:gd name="T2" fmla="*/ 47625 w 30"/>
              <a:gd name="T3" fmla="*/ 76200 h 48"/>
              <a:gd name="T4" fmla="*/ 0 w 30"/>
              <a:gd name="T5" fmla="*/ 42862 h 48"/>
              <a:gd name="T6" fmla="*/ 0 w 30"/>
              <a:gd name="T7" fmla="*/ 0 h 48"/>
              <a:gd name="T8" fmla="*/ 47625 w 30"/>
              <a:gd name="T9" fmla="*/ 33338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8"/>
              <a:gd name="T17" fmla="*/ 30 w 3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8">
                <a:moveTo>
                  <a:pt x="30" y="21"/>
                </a:moveTo>
                <a:lnTo>
                  <a:pt x="30" y="48"/>
                </a:lnTo>
                <a:lnTo>
                  <a:pt x="0" y="27"/>
                </a:lnTo>
                <a:lnTo>
                  <a:pt x="0" y="0"/>
                </a:lnTo>
                <a:lnTo>
                  <a:pt x="30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6" name="Freeform 168"/>
          <p:cNvSpPr>
            <a:spLocks/>
          </p:cNvSpPr>
          <p:nvPr/>
        </p:nvSpPr>
        <p:spPr bwMode="auto">
          <a:xfrm>
            <a:off x="4456013" y="5438899"/>
            <a:ext cx="61912" cy="88900"/>
          </a:xfrm>
          <a:custGeom>
            <a:avLst/>
            <a:gdLst>
              <a:gd name="T0" fmla="*/ 61912 w 39"/>
              <a:gd name="T1" fmla="*/ 39688 h 56"/>
              <a:gd name="T2" fmla="*/ 61912 w 39"/>
              <a:gd name="T3" fmla="*/ 88900 h 56"/>
              <a:gd name="T4" fmla="*/ 0 w 39"/>
              <a:gd name="T5" fmla="*/ 47625 h 56"/>
              <a:gd name="T6" fmla="*/ 0 w 39"/>
              <a:gd name="T7" fmla="*/ 0 h 56"/>
              <a:gd name="T8" fmla="*/ 61912 w 39"/>
              <a:gd name="T9" fmla="*/ 39688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"/>
              <a:gd name="T16" fmla="*/ 0 h 56"/>
              <a:gd name="T17" fmla="*/ 39 w 3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" h="56">
                <a:moveTo>
                  <a:pt x="39" y="25"/>
                </a:moveTo>
                <a:lnTo>
                  <a:pt x="39" y="56"/>
                </a:lnTo>
                <a:lnTo>
                  <a:pt x="0" y="30"/>
                </a:lnTo>
                <a:lnTo>
                  <a:pt x="0" y="0"/>
                </a:lnTo>
                <a:lnTo>
                  <a:pt x="39" y="2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7" name="Freeform 169"/>
          <p:cNvSpPr>
            <a:spLocks/>
          </p:cNvSpPr>
          <p:nvPr/>
        </p:nvSpPr>
        <p:spPr bwMode="auto">
          <a:xfrm>
            <a:off x="4402038" y="5403974"/>
            <a:ext cx="52387" cy="80963"/>
          </a:xfrm>
          <a:custGeom>
            <a:avLst/>
            <a:gdLst>
              <a:gd name="T0" fmla="*/ 52387 w 33"/>
              <a:gd name="T1" fmla="*/ 33338 h 51"/>
              <a:gd name="T2" fmla="*/ 52387 w 33"/>
              <a:gd name="T3" fmla="*/ 80963 h 51"/>
              <a:gd name="T4" fmla="*/ 0 w 33"/>
              <a:gd name="T5" fmla="*/ 46038 h 51"/>
              <a:gd name="T6" fmla="*/ 0 w 33"/>
              <a:gd name="T7" fmla="*/ 0 h 51"/>
              <a:gd name="T8" fmla="*/ 52387 w 33"/>
              <a:gd name="T9" fmla="*/ 33338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1"/>
              <a:gd name="T17" fmla="*/ 33 w 33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1">
                <a:moveTo>
                  <a:pt x="33" y="21"/>
                </a:moveTo>
                <a:lnTo>
                  <a:pt x="33" y="51"/>
                </a:lnTo>
                <a:lnTo>
                  <a:pt x="0" y="29"/>
                </a:lnTo>
                <a:lnTo>
                  <a:pt x="0" y="0"/>
                </a:lnTo>
                <a:lnTo>
                  <a:pt x="33" y="21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8" name="Freeform 170"/>
          <p:cNvSpPr>
            <a:spLocks/>
          </p:cNvSpPr>
          <p:nvPr/>
        </p:nvSpPr>
        <p:spPr bwMode="auto">
          <a:xfrm>
            <a:off x="4344888" y="5365874"/>
            <a:ext cx="53975" cy="79375"/>
          </a:xfrm>
          <a:custGeom>
            <a:avLst/>
            <a:gdLst>
              <a:gd name="T0" fmla="*/ 53975 w 34"/>
              <a:gd name="T1" fmla="*/ 34925 h 50"/>
              <a:gd name="T2" fmla="*/ 53975 w 34"/>
              <a:gd name="T3" fmla="*/ 79375 h 50"/>
              <a:gd name="T4" fmla="*/ 0 w 34"/>
              <a:gd name="T5" fmla="*/ 42862 h 50"/>
              <a:gd name="T6" fmla="*/ 0 w 34"/>
              <a:gd name="T7" fmla="*/ 0 h 50"/>
              <a:gd name="T8" fmla="*/ 53975 w 34"/>
              <a:gd name="T9" fmla="*/ 34925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0"/>
              <a:gd name="T17" fmla="*/ 34 w 34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0">
                <a:moveTo>
                  <a:pt x="34" y="22"/>
                </a:moveTo>
                <a:lnTo>
                  <a:pt x="34" y="50"/>
                </a:lnTo>
                <a:lnTo>
                  <a:pt x="0" y="27"/>
                </a:lnTo>
                <a:lnTo>
                  <a:pt x="0" y="0"/>
                </a:lnTo>
                <a:lnTo>
                  <a:pt x="34" y="2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39" name="Freeform 171"/>
          <p:cNvSpPr>
            <a:spLocks/>
          </p:cNvSpPr>
          <p:nvPr/>
        </p:nvSpPr>
        <p:spPr bwMode="auto">
          <a:xfrm>
            <a:off x="4294088" y="5432549"/>
            <a:ext cx="47625" cy="77788"/>
          </a:xfrm>
          <a:custGeom>
            <a:avLst/>
            <a:gdLst>
              <a:gd name="T0" fmla="*/ 47625 w 30"/>
              <a:gd name="T1" fmla="*/ 38100 h 49"/>
              <a:gd name="T2" fmla="*/ 47625 w 30"/>
              <a:gd name="T3" fmla="*/ 77788 h 49"/>
              <a:gd name="T4" fmla="*/ 0 w 30"/>
              <a:gd name="T5" fmla="*/ 42863 h 49"/>
              <a:gd name="T6" fmla="*/ 0 w 30"/>
              <a:gd name="T7" fmla="*/ 0 h 49"/>
              <a:gd name="T8" fmla="*/ 47625 w 30"/>
              <a:gd name="T9" fmla="*/ 3810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49"/>
              <a:gd name="T17" fmla="*/ 30 w 30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49">
                <a:moveTo>
                  <a:pt x="30" y="24"/>
                </a:moveTo>
                <a:lnTo>
                  <a:pt x="30" y="49"/>
                </a:lnTo>
                <a:lnTo>
                  <a:pt x="0" y="27"/>
                </a:lnTo>
                <a:lnTo>
                  <a:pt x="0" y="0"/>
                </a:lnTo>
                <a:lnTo>
                  <a:pt x="30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0" name="Freeform 172"/>
          <p:cNvSpPr>
            <a:spLocks/>
          </p:cNvSpPr>
          <p:nvPr/>
        </p:nvSpPr>
        <p:spPr bwMode="auto">
          <a:xfrm>
            <a:off x="4402038" y="5511924"/>
            <a:ext cx="52387" cy="85725"/>
          </a:xfrm>
          <a:custGeom>
            <a:avLst/>
            <a:gdLst>
              <a:gd name="T0" fmla="*/ 52387 w 33"/>
              <a:gd name="T1" fmla="*/ 38100 h 54"/>
              <a:gd name="T2" fmla="*/ 52387 w 33"/>
              <a:gd name="T3" fmla="*/ 85725 h 54"/>
              <a:gd name="T4" fmla="*/ 0 w 33"/>
              <a:gd name="T5" fmla="*/ 47625 h 54"/>
              <a:gd name="T6" fmla="*/ 0 w 33"/>
              <a:gd name="T7" fmla="*/ 0 h 54"/>
              <a:gd name="T8" fmla="*/ 52387 w 33"/>
              <a:gd name="T9" fmla="*/ 38100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4"/>
              <a:gd name="T17" fmla="*/ 33 w 33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4">
                <a:moveTo>
                  <a:pt x="33" y="24"/>
                </a:moveTo>
                <a:lnTo>
                  <a:pt x="33" y="54"/>
                </a:lnTo>
                <a:lnTo>
                  <a:pt x="0" y="30"/>
                </a:lnTo>
                <a:lnTo>
                  <a:pt x="0" y="0"/>
                </a:lnTo>
                <a:lnTo>
                  <a:pt x="33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1" name="Freeform 173"/>
          <p:cNvSpPr>
            <a:spLocks/>
          </p:cNvSpPr>
          <p:nvPr/>
        </p:nvSpPr>
        <p:spPr bwMode="auto">
          <a:xfrm>
            <a:off x="4344888" y="5470649"/>
            <a:ext cx="53975" cy="84138"/>
          </a:xfrm>
          <a:custGeom>
            <a:avLst/>
            <a:gdLst>
              <a:gd name="T0" fmla="*/ 53975 w 34"/>
              <a:gd name="T1" fmla="*/ 39688 h 53"/>
              <a:gd name="T2" fmla="*/ 53975 w 34"/>
              <a:gd name="T3" fmla="*/ 84138 h 53"/>
              <a:gd name="T4" fmla="*/ 0 w 34"/>
              <a:gd name="T5" fmla="*/ 44450 h 53"/>
              <a:gd name="T6" fmla="*/ 0 w 34"/>
              <a:gd name="T7" fmla="*/ 0 h 53"/>
              <a:gd name="T8" fmla="*/ 53975 w 34"/>
              <a:gd name="T9" fmla="*/ 39688 h 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3"/>
              <a:gd name="T17" fmla="*/ 34 w 34"/>
              <a:gd name="T18" fmla="*/ 53 h 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3">
                <a:moveTo>
                  <a:pt x="34" y="25"/>
                </a:moveTo>
                <a:lnTo>
                  <a:pt x="34" y="53"/>
                </a:lnTo>
                <a:lnTo>
                  <a:pt x="0" y="28"/>
                </a:lnTo>
                <a:lnTo>
                  <a:pt x="0" y="0"/>
                </a:lnTo>
                <a:lnTo>
                  <a:pt x="34" y="2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2" name="Freeform 174"/>
          <p:cNvSpPr>
            <a:spLocks/>
          </p:cNvSpPr>
          <p:nvPr/>
        </p:nvSpPr>
        <p:spPr bwMode="auto">
          <a:xfrm>
            <a:off x="4294088" y="5535737"/>
            <a:ext cx="46037" cy="79375"/>
          </a:xfrm>
          <a:custGeom>
            <a:avLst/>
            <a:gdLst>
              <a:gd name="T0" fmla="*/ 46037 w 29"/>
              <a:gd name="T1" fmla="*/ 36513 h 50"/>
              <a:gd name="T2" fmla="*/ 46037 w 29"/>
              <a:gd name="T3" fmla="*/ 79375 h 50"/>
              <a:gd name="T4" fmla="*/ 0 w 29"/>
              <a:gd name="T5" fmla="*/ 41275 h 50"/>
              <a:gd name="T6" fmla="*/ 0 w 29"/>
              <a:gd name="T7" fmla="*/ 0 h 50"/>
              <a:gd name="T8" fmla="*/ 46037 w 29"/>
              <a:gd name="T9" fmla="*/ 36513 h 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0"/>
              <a:gd name="T17" fmla="*/ 29 w 29"/>
              <a:gd name="T18" fmla="*/ 50 h 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0">
                <a:moveTo>
                  <a:pt x="29" y="23"/>
                </a:moveTo>
                <a:lnTo>
                  <a:pt x="29" y="50"/>
                </a:lnTo>
                <a:lnTo>
                  <a:pt x="0" y="26"/>
                </a:lnTo>
                <a:lnTo>
                  <a:pt x="0" y="0"/>
                </a:lnTo>
                <a:lnTo>
                  <a:pt x="29" y="2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3" name="Freeform 175"/>
          <p:cNvSpPr>
            <a:spLocks/>
          </p:cNvSpPr>
          <p:nvPr/>
        </p:nvSpPr>
        <p:spPr bwMode="auto">
          <a:xfrm>
            <a:off x="4454425" y="5662737"/>
            <a:ext cx="63500" cy="100012"/>
          </a:xfrm>
          <a:custGeom>
            <a:avLst/>
            <a:gdLst>
              <a:gd name="T0" fmla="*/ 63500 w 40"/>
              <a:gd name="T1" fmla="*/ 52387 h 63"/>
              <a:gd name="T2" fmla="*/ 63500 w 40"/>
              <a:gd name="T3" fmla="*/ 100012 h 63"/>
              <a:gd name="T4" fmla="*/ 0 w 40"/>
              <a:gd name="T5" fmla="*/ 50800 h 63"/>
              <a:gd name="T6" fmla="*/ 0 w 40"/>
              <a:gd name="T7" fmla="*/ 0 h 63"/>
              <a:gd name="T8" fmla="*/ 63500 w 40"/>
              <a:gd name="T9" fmla="*/ 52387 h 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63"/>
              <a:gd name="T17" fmla="*/ 40 w 40"/>
              <a:gd name="T18" fmla="*/ 63 h 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63">
                <a:moveTo>
                  <a:pt x="40" y="33"/>
                </a:moveTo>
                <a:lnTo>
                  <a:pt x="40" y="63"/>
                </a:lnTo>
                <a:lnTo>
                  <a:pt x="0" y="32"/>
                </a:lnTo>
                <a:lnTo>
                  <a:pt x="0" y="0"/>
                </a:lnTo>
                <a:lnTo>
                  <a:pt x="40" y="33"/>
                </a:lnTo>
                <a:close/>
              </a:path>
            </a:pathLst>
          </a:custGeom>
          <a:solidFill>
            <a:srgbClr val="4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4" name="Freeform 176"/>
          <p:cNvSpPr>
            <a:spLocks/>
          </p:cNvSpPr>
          <p:nvPr/>
        </p:nvSpPr>
        <p:spPr bwMode="auto">
          <a:xfrm>
            <a:off x="4400450" y="5619874"/>
            <a:ext cx="50800" cy="92075"/>
          </a:xfrm>
          <a:custGeom>
            <a:avLst/>
            <a:gdLst>
              <a:gd name="T0" fmla="*/ 50800 w 32"/>
              <a:gd name="T1" fmla="*/ 41275 h 58"/>
              <a:gd name="T2" fmla="*/ 50800 w 32"/>
              <a:gd name="T3" fmla="*/ 92075 h 58"/>
              <a:gd name="T4" fmla="*/ 0 w 32"/>
              <a:gd name="T5" fmla="*/ 46038 h 58"/>
              <a:gd name="T6" fmla="*/ 0 w 32"/>
              <a:gd name="T7" fmla="*/ 0 h 58"/>
              <a:gd name="T8" fmla="*/ 50800 w 32"/>
              <a:gd name="T9" fmla="*/ 41275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58"/>
              <a:gd name="T17" fmla="*/ 32 w 32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58">
                <a:moveTo>
                  <a:pt x="32" y="26"/>
                </a:moveTo>
                <a:lnTo>
                  <a:pt x="32" y="58"/>
                </a:lnTo>
                <a:lnTo>
                  <a:pt x="0" y="29"/>
                </a:lnTo>
                <a:lnTo>
                  <a:pt x="0" y="0"/>
                </a:lnTo>
                <a:lnTo>
                  <a:pt x="32" y="26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5" name="Freeform 177"/>
          <p:cNvSpPr>
            <a:spLocks/>
          </p:cNvSpPr>
          <p:nvPr/>
        </p:nvSpPr>
        <p:spPr bwMode="auto">
          <a:xfrm>
            <a:off x="4343300" y="5573837"/>
            <a:ext cx="53975" cy="88900"/>
          </a:xfrm>
          <a:custGeom>
            <a:avLst/>
            <a:gdLst>
              <a:gd name="T0" fmla="*/ 53975 w 34"/>
              <a:gd name="T1" fmla="*/ 44450 h 56"/>
              <a:gd name="T2" fmla="*/ 53975 w 34"/>
              <a:gd name="T3" fmla="*/ 88900 h 56"/>
              <a:gd name="T4" fmla="*/ 0 w 34"/>
              <a:gd name="T5" fmla="*/ 46037 h 56"/>
              <a:gd name="T6" fmla="*/ 0 w 34"/>
              <a:gd name="T7" fmla="*/ 0 h 56"/>
              <a:gd name="T8" fmla="*/ 53975 w 34"/>
              <a:gd name="T9" fmla="*/ 4445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34" y="28"/>
                </a:moveTo>
                <a:lnTo>
                  <a:pt x="34" y="56"/>
                </a:lnTo>
                <a:lnTo>
                  <a:pt x="0" y="29"/>
                </a:lnTo>
                <a:lnTo>
                  <a:pt x="0" y="0"/>
                </a:lnTo>
                <a:lnTo>
                  <a:pt x="34" y="28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6" name="Freeform 178"/>
          <p:cNvSpPr>
            <a:spLocks/>
          </p:cNvSpPr>
          <p:nvPr/>
        </p:nvSpPr>
        <p:spPr bwMode="auto">
          <a:xfrm>
            <a:off x="4294088" y="5637337"/>
            <a:ext cx="46037" cy="80962"/>
          </a:xfrm>
          <a:custGeom>
            <a:avLst/>
            <a:gdLst>
              <a:gd name="T0" fmla="*/ 46037 w 29"/>
              <a:gd name="T1" fmla="*/ 38100 h 51"/>
              <a:gd name="T2" fmla="*/ 46037 w 29"/>
              <a:gd name="T3" fmla="*/ 80962 h 51"/>
              <a:gd name="T4" fmla="*/ 0 w 29"/>
              <a:gd name="T5" fmla="*/ 39687 h 51"/>
              <a:gd name="T6" fmla="*/ 0 w 29"/>
              <a:gd name="T7" fmla="*/ 0 h 51"/>
              <a:gd name="T8" fmla="*/ 46037 w 29"/>
              <a:gd name="T9" fmla="*/ 38100 h 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1"/>
              <a:gd name="T17" fmla="*/ 29 w 29"/>
              <a:gd name="T18" fmla="*/ 51 h 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1">
                <a:moveTo>
                  <a:pt x="29" y="24"/>
                </a:moveTo>
                <a:lnTo>
                  <a:pt x="29" y="51"/>
                </a:lnTo>
                <a:lnTo>
                  <a:pt x="0" y="25"/>
                </a:lnTo>
                <a:lnTo>
                  <a:pt x="0" y="0"/>
                </a:lnTo>
                <a:lnTo>
                  <a:pt x="29" y="2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7" name="Freeform 179"/>
          <p:cNvSpPr>
            <a:spLocks/>
          </p:cNvSpPr>
          <p:nvPr/>
        </p:nvSpPr>
        <p:spPr bwMode="auto">
          <a:xfrm>
            <a:off x="4454425" y="5778624"/>
            <a:ext cx="63500" cy="101600"/>
          </a:xfrm>
          <a:custGeom>
            <a:avLst/>
            <a:gdLst>
              <a:gd name="T0" fmla="*/ 63500 w 40"/>
              <a:gd name="T1" fmla="*/ 55562 h 64"/>
              <a:gd name="T2" fmla="*/ 63500 w 40"/>
              <a:gd name="T3" fmla="*/ 101600 h 64"/>
              <a:gd name="T4" fmla="*/ 0 w 40"/>
              <a:gd name="T5" fmla="*/ 47625 h 64"/>
              <a:gd name="T6" fmla="*/ 0 w 40"/>
              <a:gd name="T7" fmla="*/ 0 h 64"/>
              <a:gd name="T8" fmla="*/ 63500 w 40"/>
              <a:gd name="T9" fmla="*/ 55562 h 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64"/>
              <a:gd name="T17" fmla="*/ 40 w 40"/>
              <a:gd name="T18" fmla="*/ 64 h 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64">
                <a:moveTo>
                  <a:pt x="40" y="35"/>
                </a:moveTo>
                <a:lnTo>
                  <a:pt x="40" y="64"/>
                </a:lnTo>
                <a:lnTo>
                  <a:pt x="0" y="30"/>
                </a:lnTo>
                <a:lnTo>
                  <a:pt x="0" y="0"/>
                </a:lnTo>
                <a:lnTo>
                  <a:pt x="40" y="35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8" name="Freeform 180"/>
          <p:cNvSpPr>
            <a:spLocks/>
          </p:cNvSpPr>
          <p:nvPr/>
        </p:nvSpPr>
        <p:spPr bwMode="auto">
          <a:xfrm>
            <a:off x="4400450" y="5729412"/>
            <a:ext cx="50800" cy="95250"/>
          </a:xfrm>
          <a:custGeom>
            <a:avLst/>
            <a:gdLst>
              <a:gd name="T0" fmla="*/ 50800 w 32"/>
              <a:gd name="T1" fmla="*/ 46038 h 60"/>
              <a:gd name="T2" fmla="*/ 50800 w 32"/>
              <a:gd name="T3" fmla="*/ 95250 h 60"/>
              <a:gd name="T4" fmla="*/ 0 w 32"/>
              <a:gd name="T5" fmla="*/ 46038 h 60"/>
              <a:gd name="T6" fmla="*/ 0 w 32"/>
              <a:gd name="T7" fmla="*/ 0 h 60"/>
              <a:gd name="T8" fmla="*/ 50800 w 32"/>
              <a:gd name="T9" fmla="*/ 46038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0"/>
              <a:gd name="T17" fmla="*/ 32 w 32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0">
                <a:moveTo>
                  <a:pt x="32" y="29"/>
                </a:moveTo>
                <a:lnTo>
                  <a:pt x="32" y="60"/>
                </a:lnTo>
                <a:lnTo>
                  <a:pt x="0" y="29"/>
                </a:lnTo>
                <a:lnTo>
                  <a:pt x="0" y="0"/>
                </a:lnTo>
                <a:lnTo>
                  <a:pt x="32" y="29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49" name="Freeform 181"/>
          <p:cNvSpPr>
            <a:spLocks/>
          </p:cNvSpPr>
          <p:nvPr/>
        </p:nvSpPr>
        <p:spPr bwMode="auto">
          <a:xfrm>
            <a:off x="4343300" y="5677024"/>
            <a:ext cx="53975" cy="95250"/>
          </a:xfrm>
          <a:custGeom>
            <a:avLst/>
            <a:gdLst>
              <a:gd name="T0" fmla="*/ 53975 w 34"/>
              <a:gd name="T1" fmla="*/ 50800 h 60"/>
              <a:gd name="T2" fmla="*/ 53975 w 34"/>
              <a:gd name="T3" fmla="*/ 95250 h 60"/>
              <a:gd name="T4" fmla="*/ 0 w 34"/>
              <a:gd name="T5" fmla="*/ 47625 h 60"/>
              <a:gd name="T6" fmla="*/ 0 w 34"/>
              <a:gd name="T7" fmla="*/ 0 h 60"/>
              <a:gd name="T8" fmla="*/ 53975 w 34"/>
              <a:gd name="T9" fmla="*/ 5080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0"/>
              <a:gd name="T17" fmla="*/ 34 w 34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0">
                <a:moveTo>
                  <a:pt x="34" y="32"/>
                </a:moveTo>
                <a:lnTo>
                  <a:pt x="34" y="60"/>
                </a:lnTo>
                <a:lnTo>
                  <a:pt x="0" y="30"/>
                </a:lnTo>
                <a:lnTo>
                  <a:pt x="0" y="0"/>
                </a:lnTo>
                <a:lnTo>
                  <a:pt x="34" y="32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0" name="Freeform 182"/>
          <p:cNvSpPr>
            <a:spLocks/>
          </p:cNvSpPr>
          <p:nvPr/>
        </p:nvSpPr>
        <p:spPr bwMode="auto">
          <a:xfrm>
            <a:off x="4294088" y="5737349"/>
            <a:ext cx="46037" cy="88900"/>
          </a:xfrm>
          <a:custGeom>
            <a:avLst/>
            <a:gdLst>
              <a:gd name="T0" fmla="*/ 46037 w 29"/>
              <a:gd name="T1" fmla="*/ 46037 h 56"/>
              <a:gd name="T2" fmla="*/ 46037 w 29"/>
              <a:gd name="T3" fmla="*/ 88900 h 56"/>
              <a:gd name="T4" fmla="*/ 0 w 29"/>
              <a:gd name="T5" fmla="*/ 44450 h 56"/>
              <a:gd name="T6" fmla="*/ 0 w 29"/>
              <a:gd name="T7" fmla="*/ 0 h 56"/>
              <a:gd name="T8" fmla="*/ 46037 w 29"/>
              <a:gd name="T9" fmla="*/ 46037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"/>
              <a:gd name="T16" fmla="*/ 0 h 56"/>
              <a:gd name="T17" fmla="*/ 29 w 29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" h="56">
                <a:moveTo>
                  <a:pt x="29" y="29"/>
                </a:moveTo>
                <a:lnTo>
                  <a:pt x="29" y="56"/>
                </a:lnTo>
                <a:lnTo>
                  <a:pt x="0" y="28"/>
                </a:lnTo>
                <a:lnTo>
                  <a:pt x="0" y="0"/>
                </a:lnTo>
                <a:lnTo>
                  <a:pt x="29" y="29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1" name="Freeform 183"/>
          <p:cNvSpPr>
            <a:spLocks/>
          </p:cNvSpPr>
          <p:nvPr/>
        </p:nvSpPr>
        <p:spPr bwMode="auto">
          <a:xfrm>
            <a:off x="4454425" y="5891337"/>
            <a:ext cx="63500" cy="111125"/>
          </a:xfrm>
          <a:custGeom>
            <a:avLst/>
            <a:gdLst>
              <a:gd name="T0" fmla="*/ 63500 w 40"/>
              <a:gd name="T1" fmla="*/ 60325 h 70"/>
              <a:gd name="T2" fmla="*/ 63500 w 40"/>
              <a:gd name="T3" fmla="*/ 111125 h 70"/>
              <a:gd name="T4" fmla="*/ 0 w 40"/>
              <a:gd name="T5" fmla="*/ 49212 h 70"/>
              <a:gd name="T6" fmla="*/ 0 w 40"/>
              <a:gd name="T7" fmla="*/ 0 h 70"/>
              <a:gd name="T8" fmla="*/ 63500 w 40"/>
              <a:gd name="T9" fmla="*/ 60325 h 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70"/>
              <a:gd name="T17" fmla="*/ 40 w 40"/>
              <a:gd name="T18" fmla="*/ 70 h 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70">
                <a:moveTo>
                  <a:pt x="40" y="38"/>
                </a:moveTo>
                <a:lnTo>
                  <a:pt x="40" y="70"/>
                </a:lnTo>
                <a:lnTo>
                  <a:pt x="0" y="31"/>
                </a:lnTo>
                <a:lnTo>
                  <a:pt x="0" y="0"/>
                </a:lnTo>
                <a:lnTo>
                  <a:pt x="40" y="3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2" name="Freeform 184"/>
          <p:cNvSpPr>
            <a:spLocks/>
          </p:cNvSpPr>
          <p:nvPr/>
        </p:nvSpPr>
        <p:spPr bwMode="auto">
          <a:xfrm>
            <a:off x="4400450" y="5840537"/>
            <a:ext cx="50800" cy="98425"/>
          </a:xfrm>
          <a:custGeom>
            <a:avLst/>
            <a:gdLst>
              <a:gd name="T0" fmla="*/ 50800 w 32"/>
              <a:gd name="T1" fmla="*/ 49213 h 62"/>
              <a:gd name="T2" fmla="*/ 50800 w 32"/>
              <a:gd name="T3" fmla="*/ 98425 h 62"/>
              <a:gd name="T4" fmla="*/ 0 w 32"/>
              <a:gd name="T5" fmla="*/ 47625 h 62"/>
              <a:gd name="T6" fmla="*/ 0 w 32"/>
              <a:gd name="T7" fmla="*/ 0 h 62"/>
              <a:gd name="T8" fmla="*/ 50800 w 32"/>
              <a:gd name="T9" fmla="*/ 49213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62"/>
              <a:gd name="T17" fmla="*/ 32 w 32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62">
                <a:moveTo>
                  <a:pt x="32" y="31"/>
                </a:moveTo>
                <a:lnTo>
                  <a:pt x="32" y="62"/>
                </a:lnTo>
                <a:lnTo>
                  <a:pt x="0" y="30"/>
                </a:lnTo>
                <a:lnTo>
                  <a:pt x="0" y="0"/>
                </a:lnTo>
                <a:lnTo>
                  <a:pt x="32" y="31"/>
                </a:lnTo>
                <a:close/>
              </a:path>
            </a:pathLst>
          </a:custGeom>
          <a:solidFill>
            <a:srgbClr val="6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3" name="Freeform 185"/>
          <p:cNvSpPr>
            <a:spLocks/>
          </p:cNvSpPr>
          <p:nvPr/>
        </p:nvSpPr>
        <p:spPr bwMode="auto">
          <a:xfrm>
            <a:off x="4343300" y="5784974"/>
            <a:ext cx="53975" cy="98425"/>
          </a:xfrm>
          <a:custGeom>
            <a:avLst/>
            <a:gdLst>
              <a:gd name="T0" fmla="*/ 53975 w 34"/>
              <a:gd name="T1" fmla="*/ 53975 h 62"/>
              <a:gd name="T2" fmla="*/ 53975 w 34"/>
              <a:gd name="T3" fmla="*/ 98425 h 62"/>
              <a:gd name="T4" fmla="*/ 0 w 34"/>
              <a:gd name="T5" fmla="*/ 44450 h 62"/>
              <a:gd name="T6" fmla="*/ 0 w 34"/>
              <a:gd name="T7" fmla="*/ 0 h 62"/>
              <a:gd name="T8" fmla="*/ 53975 w 34"/>
              <a:gd name="T9" fmla="*/ 53975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62"/>
              <a:gd name="T17" fmla="*/ 34 w 34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62">
                <a:moveTo>
                  <a:pt x="34" y="34"/>
                </a:moveTo>
                <a:lnTo>
                  <a:pt x="34" y="62"/>
                </a:lnTo>
                <a:lnTo>
                  <a:pt x="0" y="28"/>
                </a:lnTo>
                <a:lnTo>
                  <a:pt x="0" y="0"/>
                </a:lnTo>
                <a:lnTo>
                  <a:pt x="34" y="34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4" name="Freeform 186"/>
          <p:cNvSpPr>
            <a:spLocks/>
          </p:cNvSpPr>
          <p:nvPr/>
        </p:nvSpPr>
        <p:spPr bwMode="auto">
          <a:xfrm>
            <a:off x="4456013" y="5323012"/>
            <a:ext cx="60325" cy="85725"/>
          </a:xfrm>
          <a:custGeom>
            <a:avLst/>
            <a:gdLst>
              <a:gd name="T0" fmla="*/ 60325 w 38"/>
              <a:gd name="T1" fmla="*/ 36513 h 54"/>
              <a:gd name="T2" fmla="*/ 60325 w 38"/>
              <a:gd name="T3" fmla="*/ 85725 h 54"/>
              <a:gd name="T4" fmla="*/ 0 w 38"/>
              <a:gd name="T5" fmla="*/ 49212 h 54"/>
              <a:gd name="T6" fmla="*/ 0 w 38"/>
              <a:gd name="T7" fmla="*/ 0 h 54"/>
              <a:gd name="T8" fmla="*/ 60325 w 38"/>
              <a:gd name="T9" fmla="*/ 36513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54"/>
              <a:gd name="T17" fmla="*/ 38 w 38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54">
                <a:moveTo>
                  <a:pt x="38" y="23"/>
                </a:moveTo>
                <a:lnTo>
                  <a:pt x="38" y="54"/>
                </a:lnTo>
                <a:lnTo>
                  <a:pt x="0" y="31"/>
                </a:lnTo>
                <a:lnTo>
                  <a:pt x="0" y="0"/>
                </a:lnTo>
                <a:lnTo>
                  <a:pt x="38" y="23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5" name="Freeform 187"/>
          <p:cNvSpPr>
            <a:spLocks/>
          </p:cNvSpPr>
          <p:nvPr/>
        </p:nvSpPr>
        <p:spPr bwMode="auto">
          <a:xfrm>
            <a:off x="4498875" y="5407149"/>
            <a:ext cx="19050" cy="60325"/>
          </a:xfrm>
          <a:custGeom>
            <a:avLst/>
            <a:gdLst>
              <a:gd name="T0" fmla="*/ 19050 w 12"/>
              <a:gd name="T1" fmla="*/ 12700 h 38"/>
              <a:gd name="T2" fmla="*/ 19050 w 12"/>
              <a:gd name="T3" fmla="*/ 60325 h 38"/>
              <a:gd name="T4" fmla="*/ 0 w 12"/>
              <a:gd name="T5" fmla="*/ 47625 h 38"/>
              <a:gd name="T6" fmla="*/ 0 w 12"/>
              <a:gd name="T7" fmla="*/ 0 h 38"/>
              <a:gd name="T8" fmla="*/ 19050 w 12"/>
              <a:gd name="T9" fmla="*/ 1270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38"/>
              <a:gd name="T17" fmla="*/ 12 w 12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38">
                <a:moveTo>
                  <a:pt x="12" y="8"/>
                </a:moveTo>
                <a:lnTo>
                  <a:pt x="12" y="38"/>
                </a:lnTo>
                <a:lnTo>
                  <a:pt x="0" y="30"/>
                </a:lnTo>
                <a:lnTo>
                  <a:pt x="0" y="0"/>
                </a:lnTo>
                <a:lnTo>
                  <a:pt x="12" y="8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6" name="Freeform 188"/>
          <p:cNvSpPr>
            <a:spLocks/>
          </p:cNvSpPr>
          <p:nvPr/>
        </p:nvSpPr>
        <p:spPr bwMode="auto">
          <a:xfrm>
            <a:off x="4456013" y="5551612"/>
            <a:ext cx="60325" cy="92075"/>
          </a:xfrm>
          <a:custGeom>
            <a:avLst/>
            <a:gdLst>
              <a:gd name="T0" fmla="*/ 60325 w 38"/>
              <a:gd name="T1" fmla="*/ 42863 h 58"/>
              <a:gd name="T2" fmla="*/ 60325 w 38"/>
              <a:gd name="T3" fmla="*/ 92075 h 58"/>
              <a:gd name="T4" fmla="*/ 0 w 38"/>
              <a:gd name="T5" fmla="*/ 47625 h 58"/>
              <a:gd name="T6" fmla="*/ 0 w 38"/>
              <a:gd name="T7" fmla="*/ 0 h 58"/>
              <a:gd name="T8" fmla="*/ 60325 w 38"/>
              <a:gd name="T9" fmla="*/ 42863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58"/>
              <a:gd name="T17" fmla="*/ 38 w 38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58">
                <a:moveTo>
                  <a:pt x="38" y="27"/>
                </a:moveTo>
                <a:lnTo>
                  <a:pt x="38" y="58"/>
                </a:lnTo>
                <a:lnTo>
                  <a:pt x="0" y="30"/>
                </a:lnTo>
                <a:lnTo>
                  <a:pt x="0" y="0"/>
                </a:lnTo>
                <a:lnTo>
                  <a:pt x="38" y="27"/>
                </a:lnTo>
                <a:close/>
              </a:path>
            </a:pathLst>
          </a:custGeom>
          <a:solidFill>
            <a:srgbClr val="8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7" name="Rectangle 189"/>
          <p:cNvSpPr>
            <a:spLocks noChangeArrowheads="1"/>
          </p:cNvSpPr>
          <p:nvPr/>
        </p:nvSpPr>
        <p:spPr bwMode="auto">
          <a:xfrm>
            <a:off x="4516338" y="5834187"/>
            <a:ext cx="28575" cy="50800"/>
          </a:xfrm>
          <a:prstGeom prst="rect">
            <a:avLst/>
          </a:prstGeom>
          <a:solidFill>
            <a:srgbClr val="6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8" name="Freeform 190"/>
          <p:cNvSpPr>
            <a:spLocks/>
          </p:cNvSpPr>
          <p:nvPr/>
        </p:nvSpPr>
        <p:spPr bwMode="auto">
          <a:xfrm>
            <a:off x="4254400" y="5092824"/>
            <a:ext cx="441325" cy="125413"/>
          </a:xfrm>
          <a:custGeom>
            <a:avLst/>
            <a:gdLst>
              <a:gd name="T0" fmla="*/ 0 w 278"/>
              <a:gd name="T1" fmla="*/ 0 h 79"/>
              <a:gd name="T2" fmla="*/ 188912 w 278"/>
              <a:gd name="T3" fmla="*/ 9525 h 79"/>
              <a:gd name="T4" fmla="*/ 441325 w 278"/>
              <a:gd name="T5" fmla="*/ 119063 h 79"/>
              <a:gd name="T6" fmla="*/ 266700 w 278"/>
              <a:gd name="T7" fmla="*/ 125413 h 79"/>
              <a:gd name="T8" fmla="*/ 0 w 278"/>
              <a:gd name="T9" fmla="*/ 0 h 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"/>
              <a:gd name="T16" fmla="*/ 0 h 79"/>
              <a:gd name="T17" fmla="*/ 278 w 278"/>
              <a:gd name="T18" fmla="*/ 79 h 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" h="79">
                <a:moveTo>
                  <a:pt x="0" y="0"/>
                </a:moveTo>
                <a:lnTo>
                  <a:pt x="119" y="6"/>
                </a:lnTo>
                <a:lnTo>
                  <a:pt x="278" y="75"/>
                </a:lnTo>
                <a:lnTo>
                  <a:pt x="168" y="79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59" name="Freeform 191"/>
          <p:cNvSpPr>
            <a:spLocks/>
          </p:cNvSpPr>
          <p:nvPr/>
        </p:nvSpPr>
        <p:spPr bwMode="auto">
          <a:xfrm>
            <a:off x="4522688" y="5208712"/>
            <a:ext cx="171450" cy="93662"/>
          </a:xfrm>
          <a:custGeom>
            <a:avLst/>
            <a:gdLst>
              <a:gd name="T0" fmla="*/ 1588 w 108"/>
              <a:gd name="T1" fmla="*/ 1587 h 59"/>
              <a:gd name="T2" fmla="*/ 171450 w 108"/>
              <a:gd name="T3" fmla="*/ 0 h 59"/>
              <a:gd name="T4" fmla="*/ 171450 w 108"/>
              <a:gd name="T5" fmla="*/ 93662 h 59"/>
              <a:gd name="T6" fmla="*/ 0 w 108"/>
              <a:gd name="T7" fmla="*/ 93662 h 59"/>
              <a:gd name="T8" fmla="*/ 1588 w 108"/>
              <a:gd name="T9" fmla="*/ 1587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"/>
              <a:gd name="T16" fmla="*/ 0 h 59"/>
              <a:gd name="T17" fmla="*/ 108 w 108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" h="59">
                <a:moveTo>
                  <a:pt x="1" y="1"/>
                </a:moveTo>
                <a:lnTo>
                  <a:pt x="108" y="0"/>
                </a:lnTo>
                <a:lnTo>
                  <a:pt x="108" y="59"/>
                </a:lnTo>
                <a:lnTo>
                  <a:pt x="0" y="59"/>
                </a:lnTo>
                <a:lnTo>
                  <a:pt x="1" y="1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0" name="Freeform 192"/>
          <p:cNvSpPr>
            <a:spLocks/>
          </p:cNvSpPr>
          <p:nvPr/>
        </p:nvSpPr>
        <p:spPr bwMode="auto">
          <a:xfrm>
            <a:off x="4255988" y="5092824"/>
            <a:ext cx="273050" cy="207963"/>
          </a:xfrm>
          <a:custGeom>
            <a:avLst/>
            <a:gdLst>
              <a:gd name="T0" fmla="*/ 0 w 172"/>
              <a:gd name="T1" fmla="*/ 0 h 131"/>
              <a:gd name="T2" fmla="*/ 0 w 172"/>
              <a:gd name="T3" fmla="*/ 71438 h 131"/>
              <a:gd name="T4" fmla="*/ 273050 w 172"/>
              <a:gd name="T5" fmla="*/ 207963 h 131"/>
              <a:gd name="T6" fmla="*/ 273050 w 172"/>
              <a:gd name="T7" fmla="*/ 115888 h 131"/>
              <a:gd name="T8" fmla="*/ 0 w 172"/>
              <a:gd name="T9" fmla="*/ 0 h 1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"/>
              <a:gd name="T16" fmla="*/ 0 h 131"/>
              <a:gd name="T17" fmla="*/ 172 w 172"/>
              <a:gd name="T18" fmla="*/ 131 h 1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" h="131">
                <a:moveTo>
                  <a:pt x="0" y="0"/>
                </a:moveTo>
                <a:lnTo>
                  <a:pt x="0" y="45"/>
                </a:lnTo>
                <a:lnTo>
                  <a:pt x="172" y="131"/>
                </a:lnTo>
                <a:lnTo>
                  <a:pt x="172" y="73"/>
                </a:lnTo>
                <a:lnTo>
                  <a:pt x="0" y="0"/>
                </a:lnTo>
                <a:close/>
              </a:path>
            </a:pathLst>
          </a:custGeom>
          <a:solidFill>
            <a:srgbClr val="A0A0A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1" name="Freeform 193"/>
          <p:cNvSpPr>
            <a:spLocks/>
          </p:cNvSpPr>
          <p:nvPr/>
        </p:nvSpPr>
        <p:spPr bwMode="auto">
          <a:xfrm>
            <a:off x="4017863" y="4573712"/>
            <a:ext cx="639762" cy="122237"/>
          </a:xfrm>
          <a:custGeom>
            <a:avLst/>
            <a:gdLst>
              <a:gd name="T0" fmla="*/ 287337 w 403"/>
              <a:gd name="T1" fmla="*/ 0 h 77"/>
              <a:gd name="T2" fmla="*/ 225425 w 403"/>
              <a:gd name="T3" fmla="*/ 1587 h 77"/>
              <a:gd name="T4" fmla="*/ 168275 w 403"/>
              <a:gd name="T5" fmla="*/ 7937 h 77"/>
              <a:gd name="T6" fmla="*/ 128587 w 403"/>
              <a:gd name="T7" fmla="*/ 11112 h 77"/>
              <a:gd name="T8" fmla="*/ 104775 w 403"/>
              <a:gd name="T9" fmla="*/ 15875 h 77"/>
              <a:gd name="T10" fmla="*/ 82550 w 403"/>
              <a:gd name="T11" fmla="*/ 20637 h 77"/>
              <a:gd name="T12" fmla="*/ 63500 w 403"/>
              <a:gd name="T13" fmla="*/ 23812 h 77"/>
              <a:gd name="T14" fmla="*/ 46037 w 403"/>
              <a:gd name="T15" fmla="*/ 30162 h 77"/>
              <a:gd name="T16" fmla="*/ 30162 w 403"/>
              <a:gd name="T17" fmla="*/ 34925 h 77"/>
              <a:gd name="T18" fmla="*/ 19050 w 403"/>
              <a:gd name="T19" fmla="*/ 41275 h 77"/>
              <a:gd name="T20" fmla="*/ 11112 w 403"/>
              <a:gd name="T21" fmla="*/ 46037 h 77"/>
              <a:gd name="T22" fmla="*/ 3175 w 403"/>
              <a:gd name="T23" fmla="*/ 52387 h 77"/>
              <a:gd name="T24" fmla="*/ 0 w 403"/>
              <a:gd name="T25" fmla="*/ 57150 h 77"/>
              <a:gd name="T26" fmla="*/ 0 w 403"/>
              <a:gd name="T27" fmla="*/ 65087 h 77"/>
              <a:gd name="T28" fmla="*/ 3175 w 403"/>
              <a:gd name="T29" fmla="*/ 71437 h 77"/>
              <a:gd name="T30" fmla="*/ 11112 w 403"/>
              <a:gd name="T31" fmla="*/ 76200 h 77"/>
              <a:gd name="T32" fmla="*/ 19050 w 403"/>
              <a:gd name="T33" fmla="*/ 82550 h 77"/>
              <a:gd name="T34" fmla="*/ 30162 w 403"/>
              <a:gd name="T35" fmla="*/ 87312 h 77"/>
              <a:gd name="T36" fmla="*/ 46037 w 403"/>
              <a:gd name="T37" fmla="*/ 93662 h 77"/>
              <a:gd name="T38" fmla="*/ 63500 w 403"/>
              <a:gd name="T39" fmla="*/ 98425 h 77"/>
              <a:gd name="T40" fmla="*/ 82550 w 403"/>
              <a:gd name="T41" fmla="*/ 103187 h 77"/>
              <a:gd name="T42" fmla="*/ 104775 w 403"/>
              <a:gd name="T43" fmla="*/ 107950 h 77"/>
              <a:gd name="T44" fmla="*/ 128587 w 403"/>
              <a:gd name="T45" fmla="*/ 111125 h 77"/>
              <a:gd name="T46" fmla="*/ 168275 w 403"/>
              <a:gd name="T47" fmla="*/ 115887 h 77"/>
              <a:gd name="T48" fmla="*/ 225425 w 403"/>
              <a:gd name="T49" fmla="*/ 120650 h 77"/>
              <a:gd name="T50" fmla="*/ 287337 w 403"/>
              <a:gd name="T51" fmla="*/ 122237 h 77"/>
              <a:gd name="T52" fmla="*/ 354012 w 403"/>
              <a:gd name="T53" fmla="*/ 122237 h 77"/>
              <a:gd name="T54" fmla="*/ 414337 w 403"/>
              <a:gd name="T55" fmla="*/ 120650 h 77"/>
              <a:gd name="T56" fmla="*/ 471487 w 403"/>
              <a:gd name="T57" fmla="*/ 115887 h 77"/>
              <a:gd name="T58" fmla="*/ 511175 w 403"/>
              <a:gd name="T59" fmla="*/ 111125 h 77"/>
              <a:gd name="T60" fmla="*/ 534987 w 403"/>
              <a:gd name="T61" fmla="*/ 107950 h 77"/>
              <a:gd name="T62" fmla="*/ 557212 w 403"/>
              <a:gd name="T63" fmla="*/ 103187 h 77"/>
              <a:gd name="T64" fmla="*/ 576262 w 403"/>
              <a:gd name="T65" fmla="*/ 98425 h 77"/>
              <a:gd name="T66" fmla="*/ 593725 w 403"/>
              <a:gd name="T67" fmla="*/ 93662 h 77"/>
              <a:gd name="T68" fmla="*/ 609600 w 403"/>
              <a:gd name="T69" fmla="*/ 87312 h 77"/>
              <a:gd name="T70" fmla="*/ 620712 w 403"/>
              <a:gd name="T71" fmla="*/ 82550 h 77"/>
              <a:gd name="T72" fmla="*/ 628650 w 403"/>
              <a:gd name="T73" fmla="*/ 76200 h 77"/>
              <a:gd name="T74" fmla="*/ 636587 w 403"/>
              <a:gd name="T75" fmla="*/ 71437 h 77"/>
              <a:gd name="T76" fmla="*/ 638175 w 403"/>
              <a:gd name="T77" fmla="*/ 65087 h 77"/>
              <a:gd name="T78" fmla="*/ 638175 w 403"/>
              <a:gd name="T79" fmla="*/ 57150 h 77"/>
              <a:gd name="T80" fmla="*/ 636587 w 403"/>
              <a:gd name="T81" fmla="*/ 52387 h 77"/>
              <a:gd name="T82" fmla="*/ 628650 w 403"/>
              <a:gd name="T83" fmla="*/ 46037 h 77"/>
              <a:gd name="T84" fmla="*/ 620712 w 403"/>
              <a:gd name="T85" fmla="*/ 41275 h 77"/>
              <a:gd name="T86" fmla="*/ 609600 w 403"/>
              <a:gd name="T87" fmla="*/ 34925 h 77"/>
              <a:gd name="T88" fmla="*/ 593725 w 403"/>
              <a:gd name="T89" fmla="*/ 30162 h 77"/>
              <a:gd name="T90" fmla="*/ 576262 w 403"/>
              <a:gd name="T91" fmla="*/ 23812 h 77"/>
              <a:gd name="T92" fmla="*/ 557212 w 403"/>
              <a:gd name="T93" fmla="*/ 20637 h 77"/>
              <a:gd name="T94" fmla="*/ 534987 w 403"/>
              <a:gd name="T95" fmla="*/ 15875 h 77"/>
              <a:gd name="T96" fmla="*/ 511175 w 403"/>
              <a:gd name="T97" fmla="*/ 11112 h 77"/>
              <a:gd name="T98" fmla="*/ 471487 w 403"/>
              <a:gd name="T99" fmla="*/ 7937 h 77"/>
              <a:gd name="T100" fmla="*/ 414337 w 403"/>
              <a:gd name="T101" fmla="*/ 1587 h 77"/>
              <a:gd name="T102" fmla="*/ 354012 w 403"/>
              <a:gd name="T103" fmla="*/ 0 h 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3"/>
              <a:gd name="T157" fmla="*/ 0 h 77"/>
              <a:gd name="T158" fmla="*/ 403 w 403"/>
              <a:gd name="T159" fmla="*/ 77 h 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3" h="77">
                <a:moveTo>
                  <a:pt x="202" y="0"/>
                </a:moveTo>
                <a:lnTo>
                  <a:pt x="181" y="0"/>
                </a:lnTo>
                <a:lnTo>
                  <a:pt x="161" y="0"/>
                </a:lnTo>
                <a:lnTo>
                  <a:pt x="142" y="1"/>
                </a:lnTo>
                <a:lnTo>
                  <a:pt x="123" y="3"/>
                </a:lnTo>
                <a:lnTo>
                  <a:pt x="106" y="5"/>
                </a:lnTo>
                <a:lnTo>
                  <a:pt x="88" y="6"/>
                </a:lnTo>
                <a:lnTo>
                  <a:pt x="81" y="7"/>
                </a:lnTo>
                <a:lnTo>
                  <a:pt x="73" y="8"/>
                </a:lnTo>
                <a:lnTo>
                  <a:pt x="66" y="10"/>
                </a:lnTo>
                <a:lnTo>
                  <a:pt x="59" y="11"/>
                </a:lnTo>
                <a:lnTo>
                  <a:pt x="52" y="13"/>
                </a:lnTo>
                <a:lnTo>
                  <a:pt x="46" y="14"/>
                </a:lnTo>
                <a:lnTo>
                  <a:pt x="40" y="15"/>
                </a:lnTo>
                <a:lnTo>
                  <a:pt x="35" y="17"/>
                </a:lnTo>
                <a:lnTo>
                  <a:pt x="29" y="19"/>
                </a:lnTo>
                <a:lnTo>
                  <a:pt x="24" y="20"/>
                </a:lnTo>
                <a:lnTo>
                  <a:pt x="19" y="22"/>
                </a:lnTo>
                <a:lnTo>
                  <a:pt x="16" y="24"/>
                </a:lnTo>
                <a:lnTo>
                  <a:pt x="12" y="26"/>
                </a:lnTo>
                <a:lnTo>
                  <a:pt x="9" y="27"/>
                </a:lnTo>
                <a:lnTo>
                  <a:pt x="7" y="29"/>
                </a:lnTo>
                <a:lnTo>
                  <a:pt x="4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4" y="47"/>
                </a:lnTo>
                <a:lnTo>
                  <a:pt x="7" y="48"/>
                </a:lnTo>
                <a:lnTo>
                  <a:pt x="9" y="51"/>
                </a:lnTo>
                <a:lnTo>
                  <a:pt x="12" y="52"/>
                </a:lnTo>
                <a:lnTo>
                  <a:pt x="16" y="54"/>
                </a:lnTo>
                <a:lnTo>
                  <a:pt x="19" y="55"/>
                </a:lnTo>
                <a:lnTo>
                  <a:pt x="24" y="58"/>
                </a:lnTo>
                <a:lnTo>
                  <a:pt x="29" y="59"/>
                </a:lnTo>
                <a:lnTo>
                  <a:pt x="35" y="61"/>
                </a:lnTo>
                <a:lnTo>
                  <a:pt x="40" y="62"/>
                </a:lnTo>
                <a:lnTo>
                  <a:pt x="46" y="63"/>
                </a:lnTo>
                <a:lnTo>
                  <a:pt x="52" y="65"/>
                </a:lnTo>
                <a:lnTo>
                  <a:pt x="59" y="67"/>
                </a:lnTo>
                <a:lnTo>
                  <a:pt x="66" y="68"/>
                </a:lnTo>
                <a:lnTo>
                  <a:pt x="73" y="69"/>
                </a:lnTo>
                <a:lnTo>
                  <a:pt x="81" y="70"/>
                </a:lnTo>
                <a:lnTo>
                  <a:pt x="88" y="72"/>
                </a:lnTo>
                <a:lnTo>
                  <a:pt x="106" y="73"/>
                </a:lnTo>
                <a:lnTo>
                  <a:pt x="123" y="75"/>
                </a:lnTo>
                <a:lnTo>
                  <a:pt x="142" y="76"/>
                </a:lnTo>
                <a:lnTo>
                  <a:pt x="161" y="77"/>
                </a:lnTo>
                <a:lnTo>
                  <a:pt x="181" y="77"/>
                </a:lnTo>
                <a:lnTo>
                  <a:pt x="202" y="77"/>
                </a:lnTo>
                <a:lnTo>
                  <a:pt x="223" y="77"/>
                </a:lnTo>
                <a:lnTo>
                  <a:pt x="242" y="77"/>
                </a:lnTo>
                <a:lnTo>
                  <a:pt x="261" y="76"/>
                </a:lnTo>
                <a:lnTo>
                  <a:pt x="280" y="75"/>
                </a:lnTo>
                <a:lnTo>
                  <a:pt x="297" y="73"/>
                </a:lnTo>
                <a:lnTo>
                  <a:pt x="315" y="72"/>
                </a:lnTo>
                <a:lnTo>
                  <a:pt x="322" y="70"/>
                </a:lnTo>
                <a:lnTo>
                  <a:pt x="330" y="69"/>
                </a:lnTo>
                <a:lnTo>
                  <a:pt x="337" y="68"/>
                </a:lnTo>
                <a:lnTo>
                  <a:pt x="344" y="67"/>
                </a:lnTo>
                <a:lnTo>
                  <a:pt x="351" y="65"/>
                </a:lnTo>
                <a:lnTo>
                  <a:pt x="357" y="63"/>
                </a:lnTo>
                <a:lnTo>
                  <a:pt x="363" y="62"/>
                </a:lnTo>
                <a:lnTo>
                  <a:pt x="368" y="61"/>
                </a:lnTo>
                <a:lnTo>
                  <a:pt x="374" y="59"/>
                </a:lnTo>
                <a:lnTo>
                  <a:pt x="379" y="58"/>
                </a:lnTo>
                <a:lnTo>
                  <a:pt x="384" y="55"/>
                </a:lnTo>
                <a:lnTo>
                  <a:pt x="387" y="54"/>
                </a:lnTo>
                <a:lnTo>
                  <a:pt x="391" y="52"/>
                </a:lnTo>
                <a:lnTo>
                  <a:pt x="394" y="51"/>
                </a:lnTo>
                <a:lnTo>
                  <a:pt x="396" y="48"/>
                </a:lnTo>
                <a:lnTo>
                  <a:pt x="399" y="47"/>
                </a:lnTo>
                <a:lnTo>
                  <a:pt x="401" y="45"/>
                </a:lnTo>
                <a:lnTo>
                  <a:pt x="402" y="42"/>
                </a:lnTo>
                <a:lnTo>
                  <a:pt x="402" y="41"/>
                </a:lnTo>
                <a:lnTo>
                  <a:pt x="403" y="39"/>
                </a:lnTo>
                <a:lnTo>
                  <a:pt x="402" y="36"/>
                </a:lnTo>
                <a:lnTo>
                  <a:pt x="402" y="35"/>
                </a:lnTo>
                <a:lnTo>
                  <a:pt x="401" y="33"/>
                </a:lnTo>
                <a:lnTo>
                  <a:pt x="399" y="31"/>
                </a:lnTo>
                <a:lnTo>
                  <a:pt x="396" y="29"/>
                </a:lnTo>
                <a:lnTo>
                  <a:pt x="394" y="27"/>
                </a:lnTo>
                <a:lnTo>
                  <a:pt x="391" y="26"/>
                </a:lnTo>
                <a:lnTo>
                  <a:pt x="387" y="24"/>
                </a:lnTo>
                <a:lnTo>
                  <a:pt x="384" y="22"/>
                </a:lnTo>
                <a:lnTo>
                  <a:pt x="379" y="20"/>
                </a:lnTo>
                <a:lnTo>
                  <a:pt x="374" y="19"/>
                </a:lnTo>
                <a:lnTo>
                  <a:pt x="368" y="17"/>
                </a:lnTo>
                <a:lnTo>
                  <a:pt x="363" y="15"/>
                </a:lnTo>
                <a:lnTo>
                  <a:pt x="357" y="14"/>
                </a:lnTo>
                <a:lnTo>
                  <a:pt x="351" y="13"/>
                </a:lnTo>
                <a:lnTo>
                  <a:pt x="344" y="11"/>
                </a:lnTo>
                <a:lnTo>
                  <a:pt x="337" y="10"/>
                </a:lnTo>
                <a:lnTo>
                  <a:pt x="330" y="8"/>
                </a:lnTo>
                <a:lnTo>
                  <a:pt x="322" y="7"/>
                </a:lnTo>
                <a:lnTo>
                  <a:pt x="315" y="6"/>
                </a:lnTo>
                <a:lnTo>
                  <a:pt x="297" y="5"/>
                </a:lnTo>
                <a:lnTo>
                  <a:pt x="280" y="3"/>
                </a:lnTo>
                <a:lnTo>
                  <a:pt x="261" y="1"/>
                </a:lnTo>
                <a:lnTo>
                  <a:pt x="242" y="0"/>
                </a:lnTo>
                <a:lnTo>
                  <a:pt x="22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2" name="Freeform 194"/>
          <p:cNvSpPr>
            <a:spLocks/>
          </p:cNvSpPr>
          <p:nvPr/>
        </p:nvSpPr>
        <p:spPr bwMode="auto">
          <a:xfrm>
            <a:off x="4017863" y="4573712"/>
            <a:ext cx="639762" cy="122237"/>
          </a:xfrm>
          <a:custGeom>
            <a:avLst/>
            <a:gdLst>
              <a:gd name="T0" fmla="*/ 287337 w 403"/>
              <a:gd name="T1" fmla="*/ 0 h 77"/>
              <a:gd name="T2" fmla="*/ 225425 w 403"/>
              <a:gd name="T3" fmla="*/ 1587 h 77"/>
              <a:gd name="T4" fmla="*/ 168275 w 403"/>
              <a:gd name="T5" fmla="*/ 7937 h 77"/>
              <a:gd name="T6" fmla="*/ 128587 w 403"/>
              <a:gd name="T7" fmla="*/ 11112 h 77"/>
              <a:gd name="T8" fmla="*/ 104775 w 403"/>
              <a:gd name="T9" fmla="*/ 15875 h 77"/>
              <a:gd name="T10" fmla="*/ 82550 w 403"/>
              <a:gd name="T11" fmla="*/ 20637 h 77"/>
              <a:gd name="T12" fmla="*/ 63500 w 403"/>
              <a:gd name="T13" fmla="*/ 23812 h 77"/>
              <a:gd name="T14" fmla="*/ 46037 w 403"/>
              <a:gd name="T15" fmla="*/ 30162 h 77"/>
              <a:gd name="T16" fmla="*/ 30162 w 403"/>
              <a:gd name="T17" fmla="*/ 34925 h 77"/>
              <a:gd name="T18" fmla="*/ 19050 w 403"/>
              <a:gd name="T19" fmla="*/ 41275 h 77"/>
              <a:gd name="T20" fmla="*/ 11112 w 403"/>
              <a:gd name="T21" fmla="*/ 46037 h 77"/>
              <a:gd name="T22" fmla="*/ 3175 w 403"/>
              <a:gd name="T23" fmla="*/ 52387 h 77"/>
              <a:gd name="T24" fmla="*/ 0 w 403"/>
              <a:gd name="T25" fmla="*/ 57150 h 77"/>
              <a:gd name="T26" fmla="*/ 0 w 403"/>
              <a:gd name="T27" fmla="*/ 65087 h 77"/>
              <a:gd name="T28" fmla="*/ 3175 w 403"/>
              <a:gd name="T29" fmla="*/ 71437 h 77"/>
              <a:gd name="T30" fmla="*/ 11112 w 403"/>
              <a:gd name="T31" fmla="*/ 76200 h 77"/>
              <a:gd name="T32" fmla="*/ 19050 w 403"/>
              <a:gd name="T33" fmla="*/ 82550 h 77"/>
              <a:gd name="T34" fmla="*/ 30162 w 403"/>
              <a:gd name="T35" fmla="*/ 87312 h 77"/>
              <a:gd name="T36" fmla="*/ 46037 w 403"/>
              <a:gd name="T37" fmla="*/ 93662 h 77"/>
              <a:gd name="T38" fmla="*/ 63500 w 403"/>
              <a:gd name="T39" fmla="*/ 98425 h 77"/>
              <a:gd name="T40" fmla="*/ 82550 w 403"/>
              <a:gd name="T41" fmla="*/ 103187 h 77"/>
              <a:gd name="T42" fmla="*/ 104775 w 403"/>
              <a:gd name="T43" fmla="*/ 107950 h 77"/>
              <a:gd name="T44" fmla="*/ 128587 w 403"/>
              <a:gd name="T45" fmla="*/ 111125 h 77"/>
              <a:gd name="T46" fmla="*/ 168275 w 403"/>
              <a:gd name="T47" fmla="*/ 115887 h 77"/>
              <a:gd name="T48" fmla="*/ 225425 w 403"/>
              <a:gd name="T49" fmla="*/ 120650 h 77"/>
              <a:gd name="T50" fmla="*/ 287337 w 403"/>
              <a:gd name="T51" fmla="*/ 122237 h 77"/>
              <a:gd name="T52" fmla="*/ 354012 w 403"/>
              <a:gd name="T53" fmla="*/ 122237 h 77"/>
              <a:gd name="T54" fmla="*/ 414337 w 403"/>
              <a:gd name="T55" fmla="*/ 120650 h 77"/>
              <a:gd name="T56" fmla="*/ 471487 w 403"/>
              <a:gd name="T57" fmla="*/ 115887 h 77"/>
              <a:gd name="T58" fmla="*/ 511175 w 403"/>
              <a:gd name="T59" fmla="*/ 111125 h 77"/>
              <a:gd name="T60" fmla="*/ 534987 w 403"/>
              <a:gd name="T61" fmla="*/ 107950 h 77"/>
              <a:gd name="T62" fmla="*/ 557212 w 403"/>
              <a:gd name="T63" fmla="*/ 103187 h 77"/>
              <a:gd name="T64" fmla="*/ 576262 w 403"/>
              <a:gd name="T65" fmla="*/ 98425 h 77"/>
              <a:gd name="T66" fmla="*/ 593725 w 403"/>
              <a:gd name="T67" fmla="*/ 93662 h 77"/>
              <a:gd name="T68" fmla="*/ 609600 w 403"/>
              <a:gd name="T69" fmla="*/ 87312 h 77"/>
              <a:gd name="T70" fmla="*/ 620712 w 403"/>
              <a:gd name="T71" fmla="*/ 82550 h 77"/>
              <a:gd name="T72" fmla="*/ 628650 w 403"/>
              <a:gd name="T73" fmla="*/ 76200 h 77"/>
              <a:gd name="T74" fmla="*/ 636587 w 403"/>
              <a:gd name="T75" fmla="*/ 71437 h 77"/>
              <a:gd name="T76" fmla="*/ 638175 w 403"/>
              <a:gd name="T77" fmla="*/ 65087 h 77"/>
              <a:gd name="T78" fmla="*/ 638175 w 403"/>
              <a:gd name="T79" fmla="*/ 57150 h 77"/>
              <a:gd name="T80" fmla="*/ 636587 w 403"/>
              <a:gd name="T81" fmla="*/ 52387 h 77"/>
              <a:gd name="T82" fmla="*/ 628650 w 403"/>
              <a:gd name="T83" fmla="*/ 46037 h 77"/>
              <a:gd name="T84" fmla="*/ 620712 w 403"/>
              <a:gd name="T85" fmla="*/ 41275 h 77"/>
              <a:gd name="T86" fmla="*/ 609600 w 403"/>
              <a:gd name="T87" fmla="*/ 34925 h 77"/>
              <a:gd name="T88" fmla="*/ 593725 w 403"/>
              <a:gd name="T89" fmla="*/ 30162 h 77"/>
              <a:gd name="T90" fmla="*/ 576262 w 403"/>
              <a:gd name="T91" fmla="*/ 23812 h 77"/>
              <a:gd name="T92" fmla="*/ 557212 w 403"/>
              <a:gd name="T93" fmla="*/ 20637 h 77"/>
              <a:gd name="T94" fmla="*/ 534987 w 403"/>
              <a:gd name="T95" fmla="*/ 15875 h 77"/>
              <a:gd name="T96" fmla="*/ 511175 w 403"/>
              <a:gd name="T97" fmla="*/ 11112 h 77"/>
              <a:gd name="T98" fmla="*/ 471487 w 403"/>
              <a:gd name="T99" fmla="*/ 7937 h 77"/>
              <a:gd name="T100" fmla="*/ 414337 w 403"/>
              <a:gd name="T101" fmla="*/ 1587 h 77"/>
              <a:gd name="T102" fmla="*/ 354012 w 403"/>
              <a:gd name="T103" fmla="*/ 0 h 77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3"/>
              <a:gd name="T157" fmla="*/ 0 h 77"/>
              <a:gd name="T158" fmla="*/ 403 w 403"/>
              <a:gd name="T159" fmla="*/ 77 h 77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3" h="77">
                <a:moveTo>
                  <a:pt x="202" y="0"/>
                </a:moveTo>
                <a:lnTo>
                  <a:pt x="181" y="0"/>
                </a:lnTo>
                <a:lnTo>
                  <a:pt x="161" y="0"/>
                </a:lnTo>
                <a:lnTo>
                  <a:pt x="142" y="1"/>
                </a:lnTo>
                <a:lnTo>
                  <a:pt x="123" y="3"/>
                </a:lnTo>
                <a:lnTo>
                  <a:pt x="106" y="5"/>
                </a:lnTo>
                <a:lnTo>
                  <a:pt x="88" y="6"/>
                </a:lnTo>
                <a:lnTo>
                  <a:pt x="81" y="7"/>
                </a:lnTo>
                <a:lnTo>
                  <a:pt x="73" y="8"/>
                </a:lnTo>
                <a:lnTo>
                  <a:pt x="66" y="10"/>
                </a:lnTo>
                <a:lnTo>
                  <a:pt x="59" y="11"/>
                </a:lnTo>
                <a:lnTo>
                  <a:pt x="52" y="13"/>
                </a:lnTo>
                <a:lnTo>
                  <a:pt x="46" y="14"/>
                </a:lnTo>
                <a:lnTo>
                  <a:pt x="40" y="15"/>
                </a:lnTo>
                <a:lnTo>
                  <a:pt x="35" y="17"/>
                </a:lnTo>
                <a:lnTo>
                  <a:pt x="29" y="19"/>
                </a:lnTo>
                <a:lnTo>
                  <a:pt x="24" y="20"/>
                </a:lnTo>
                <a:lnTo>
                  <a:pt x="19" y="22"/>
                </a:lnTo>
                <a:lnTo>
                  <a:pt x="16" y="24"/>
                </a:lnTo>
                <a:lnTo>
                  <a:pt x="12" y="26"/>
                </a:lnTo>
                <a:lnTo>
                  <a:pt x="9" y="27"/>
                </a:lnTo>
                <a:lnTo>
                  <a:pt x="7" y="29"/>
                </a:lnTo>
                <a:lnTo>
                  <a:pt x="4" y="31"/>
                </a:lnTo>
                <a:lnTo>
                  <a:pt x="2" y="33"/>
                </a:lnTo>
                <a:lnTo>
                  <a:pt x="1" y="35"/>
                </a:lnTo>
                <a:lnTo>
                  <a:pt x="0" y="36"/>
                </a:lnTo>
                <a:lnTo>
                  <a:pt x="0" y="39"/>
                </a:lnTo>
                <a:lnTo>
                  <a:pt x="0" y="41"/>
                </a:lnTo>
                <a:lnTo>
                  <a:pt x="1" y="42"/>
                </a:lnTo>
                <a:lnTo>
                  <a:pt x="2" y="45"/>
                </a:lnTo>
                <a:lnTo>
                  <a:pt x="4" y="47"/>
                </a:lnTo>
                <a:lnTo>
                  <a:pt x="7" y="48"/>
                </a:lnTo>
                <a:lnTo>
                  <a:pt x="9" y="51"/>
                </a:lnTo>
                <a:lnTo>
                  <a:pt x="12" y="52"/>
                </a:lnTo>
                <a:lnTo>
                  <a:pt x="16" y="54"/>
                </a:lnTo>
                <a:lnTo>
                  <a:pt x="19" y="55"/>
                </a:lnTo>
                <a:lnTo>
                  <a:pt x="24" y="58"/>
                </a:lnTo>
                <a:lnTo>
                  <a:pt x="29" y="59"/>
                </a:lnTo>
                <a:lnTo>
                  <a:pt x="35" y="61"/>
                </a:lnTo>
                <a:lnTo>
                  <a:pt x="40" y="62"/>
                </a:lnTo>
                <a:lnTo>
                  <a:pt x="46" y="63"/>
                </a:lnTo>
                <a:lnTo>
                  <a:pt x="52" y="65"/>
                </a:lnTo>
                <a:lnTo>
                  <a:pt x="59" y="67"/>
                </a:lnTo>
                <a:lnTo>
                  <a:pt x="66" y="68"/>
                </a:lnTo>
                <a:lnTo>
                  <a:pt x="73" y="69"/>
                </a:lnTo>
                <a:lnTo>
                  <a:pt x="81" y="70"/>
                </a:lnTo>
                <a:lnTo>
                  <a:pt x="88" y="72"/>
                </a:lnTo>
                <a:lnTo>
                  <a:pt x="106" y="73"/>
                </a:lnTo>
                <a:lnTo>
                  <a:pt x="123" y="75"/>
                </a:lnTo>
                <a:lnTo>
                  <a:pt x="142" y="76"/>
                </a:lnTo>
                <a:lnTo>
                  <a:pt x="161" y="77"/>
                </a:lnTo>
                <a:lnTo>
                  <a:pt x="181" y="77"/>
                </a:lnTo>
                <a:lnTo>
                  <a:pt x="202" y="77"/>
                </a:lnTo>
                <a:lnTo>
                  <a:pt x="223" y="77"/>
                </a:lnTo>
                <a:lnTo>
                  <a:pt x="242" y="77"/>
                </a:lnTo>
                <a:lnTo>
                  <a:pt x="261" y="76"/>
                </a:lnTo>
                <a:lnTo>
                  <a:pt x="280" y="75"/>
                </a:lnTo>
                <a:lnTo>
                  <a:pt x="297" y="73"/>
                </a:lnTo>
                <a:lnTo>
                  <a:pt x="315" y="72"/>
                </a:lnTo>
                <a:lnTo>
                  <a:pt x="322" y="70"/>
                </a:lnTo>
                <a:lnTo>
                  <a:pt x="330" y="69"/>
                </a:lnTo>
                <a:lnTo>
                  <a:pt x="337" y="68"/>
                </a:lnTo>
                <a:lnTo>
                  <a:pt x="344" y="67"/>
                </a:lnTo>
                <a:lnTo>
                  <a:pt x="351" y="65"/>
                </a:lnTo>
                <a:lnTo>
                  <a:pt x="357" y="63"/>
                </a:lnTo>
                <a:lnTo>
                  <a:pt x="363" y="62"/>
                </a:lnTo>
                <a:lnTo>
                  <a:pt x="368" y="61"/>
                </a:lnTo>
                <a:lnTo>
                  <a:pt x="374" y="59"/>
                </a:lnTo>
                <a:lnTo>
                  <a:pt x="379" y="58"/>
                </a:lnTo>
                <a:lnTo>
                  <a:pt x="384" y="55"/>
                </a:lnTo>
                <a:lnTo>
                  <a:pt x="387" y="54"/>
                </a:lnTo>
                <a:lnTo>
                  <a:pt x="391" y="52"/>
                </a:lnTo>
                <a:lnTo>
                  <a:pt x="394" y="51"/>
                </a:lnTo>
                <a:lnTo>
                  <a:pt x="396" y="48"/>
                </a:lnTo>
                <a:lnTo>
                  <a:pt x="399" y="47"/>
                </a:lnTo>
                <a:lnTo>
                  <a:pt x="401" y="45"/>
                </a:lnTo>
                <a:lnTo>
                  <a:pt x="402" y="42"/>
                </a:lnTo>
                <a:lnTo>
                  <a:pt x="402" y="41"/>
                </a:lnTo>
                <a:lnTo>
                  <a:pt x="403" y="39"/>
                </a:lnTo>
                <a:lnTo>
                  <a:pt x="402" y="36"/>
                </a:lnTo>
                <a:lnTo>
                  <a:pt x="402" y="35"/>
                </a:lnTo>
                <a:lnTo>
                  <a:pt x="401" y="33"/>
                </a:lnTo>
                <a:lnTo>
                  <a:pt x="399" y="31"/>
                </a:lnTo>
                <a:lnTo>
                  <a:pt x="396" y="29"/>
                </a:lnTo>
                <a:lnTo>
                  <a:pt x="394" y="27"/>
                </a:lnTo>
                <a:lnTo>
                  <a:pt x="391" y="26"/>
                </a:lnTo>
                <a:lnTo>
                  <a:pt x="387" y="24"/>
                </a:lnTo>
                <a:lnTo>
                  <a:pt x="384" y="22"/>
                </a:lnTo>
                <a:lnTo>
                  <a:pt x="379" y="20"/>
                </a:lnTo>
                <a:lnTo>
                  <a:pt x="374" y="19"/>
                </a:lnTo>
                <a:lnTo>
                  <a:pt x="368" y="17"/>
                </a:lnTo>
                <a:lnTo>
                  <a:pt x="363" y="15"/>
                </a:lnTo>
                <a:lnTo>
                  <a:pt x="357" y="14"/>
                </a:lnTo>
                <a:lnTo>
                  <a:pt x="351" y="13"/>
                </a:lnTo>
                <a:lnTo>
                  <a:pt x="344" y="11"/>
                </a:lnTo>
                <a:lnTo>
                  <a:pt x="337" y="10"/>
                </a:lnTo>
                <a:lnTo>
                  <a:pt x="330" y="8"/>
                </a:lnTo>
                <a:lnTo>
                  <a:pt x="322" y="7"/>
                </a:lnTo>
                <a:lnTo>
                  <a:pt x="315" y="6"/>
                </a:lnTo>
                <a:lnTo>
                  <a:pt x="297" y="5"/>
                </a:lnTo>
                <a:lnTo>
                  <a:pt x="280" y="3"/>
                </a:lnTo>
                <a:lnTo>
                  <a:pt x="261" y="1"/>
                </a:lnTo>
                <a:lnTo>
                  <a:pt x="242" y="0"/>
                </a:lnTo>
                <a:lnTo>
                  <a:pt x="223" y="0"/>
                </a:lnTo>
                <a:lnTo>
                  <a:pt x="20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3" name="Line 195"/>
          <p:cNvSpPr>
            <a:spLocks noChangeShapeType="1"/>
          </p:cNvSpPr>
          <p:nvPr/>
        </p:nvSpPr>
        <p:spPr bwMode="auto">
          <a:xfrm>
            <a:off x="4017863" y="4562599"/>
            <a:ext cx="1587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4" name="Line 196"/>
          <p:cNvSpPr>
            <a:spLocks noChangeShapeType="1"/>
          </p:cNvSpPr>
          <p:nvPr/>
        </p:nvSpPr>
        <p:spPr bwMode="auto">
          <a:xfrm>
            <a:off x="4657625" y="4562599"/>
            <a:ext cx="1588" cy="762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5" name="Rectangle 197"/>
          <p:cNvSpPr>
            <a:spLocks noChangeArrowheads="1"/>
          </p:cNvSpPr>
          <p:nvPr/>
        </p:nvSpPr>
        <p:spPr bwMode="auto">
          <a:xfrm>
            <a:off x="4017863" y="4562599"/>
            <a:ext cx="635000" cy="76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6" name="Rectangle 198"/>
          <p:cNvSpPr>
            <a:spLocks noChangeArrowheads="1"/>
          </p:cNvSpPr>
          <p:nvPr/>
        </p:nvSpPr>
        <p:spPr bwMode="auto">
          <a:xfrm>
            <a:off x="4370288" y="4591174"/>
            <a:ext cx="41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267" name="Freeform 199"/>
          <p:cNvSpPr>
            <a:spLocks/>
          </p:cNvSpPr>
          <p:nvPr/>
        </p:nvSpPr>
        <p:spPr bwMode="auto">
          <a:xfrm>
            <a:off x="4011513" y="4473699"/>
            <a:ext cx="641350" cy="144463"/>
          </a:xfrm>
          <a:custGeom>
            <a:avLst/>
            <a:gdLst>
              <a:gd name="T0" fmla="*/ 287338 w 404"/>
              <a:gd name="T1" fmla="*/ 0 h 91"/>
              <a:gd name="T2" fmla="*/ 227013 w 404"/>
              <a:gd name="T3" fmla="*/ 4763 h 91"/>
              <a:gd name="T4" fmla="*/ 168275 w 404"/>
              <a:gd name="T5" fmla="*/ 9525 h 91"/>
              <a:gd name="T6" fmla="*/ 130175 w 404"/>
              <a:gd name="T7" fmla="*/ 15875 h 91"/>
              <a:gd name="T8" fmla="*/ 106363 w 404"/>
              <a:gd name="T9" fmla="*/ 19050 h 91"/>
              <a:gd name="T10" fmla="*/ 84137 w 404"/>
              <a:gd name="T11" fmla="*/ 23813 h 91"/>
              <a:gd name="T12" fmla="*/ 65088 w 404"/>
              <a:gd name="T13" fmla="*/ 30163 h 91"/>
              <a:gd name="T14" fmla="*/ 46037 w 404"/>
              <a:gd name="T15" fmla="*/ 34925 h 91"/>
              <a:gd name="T16" fmla="*/ 31750 w 404"/>
              <a:gd name="T17" fmla="*/ 41275 h 91"/>
              <a:gd name="T18" fmla="*/ 20637 w 404"/>
              <a:gd name="T19" fmla="*/ 46038 h 91"/>
              <a:gd name="T20" fmla="*/ 11112 w 404"/>
              <a:gd name="T21" fmla="*/ 53975 h 91"/>
              <a:gd name="T22" fmla="*/ 3175 w 404"/>
              <a:gd name="T23" fmla="*/ 61913 h 91"/>
              <a:gd name="T24" fmla="*/ 0 w 404"/>
              <a:gd name="T25" fmla="*/ 68263 h 91"/>
              <a:gd name="T26" fmla="*/ 0 w 404"/>
              <a:gd name="T27" fmla="*/ 76200 h 91"/>
              <a:gd name="T28" fmla="*/ 3175 w 404"/>
              <a:gd name="T29" fmla="*/ 84138 h 91"/>
              <a:gd name="T30" fmla="*/ 11112 w 404"/>
              <a:gd name="T31" fmla="*/ 90488 h 91"/>
              <a:gd name="T32" fmla="*/ 20637 w 404"/>
              <a:gd name="T33" fmla="*/ 96838 h 91"/>
              <a:gd name="T34" fmla="*/ 31750 w 404"/>
              <a:gd name="T35" fmla="*/ 104775 h 91"/>
              <a:gd name="T36" fmla="*/ 46037 w 404"/>
              <a:gd name="T37" fmla="*/ 109538 h 91"/>
              <a:gd name="T38" fmla="*/ 65088 w 404"/>
              <a:gd name="T39" fmla="*/ 115888 h 91"/>
              <a:gd name="T40" fmla="*/ 84137 w 404"/>
              <a:gd name="T41" fmla="*/ 120650 h 91"/>
              <a:gd name="T42" fmla="*/ 106363 w 404"/>
              <a:gd name="T43" fmla="*/ 127000 h 91"/>
              <a:gd name="T44" fmla="*/ 130175 w 404"/>
              <a:gd name="T45" fmla="*/ 130175 h 91"/>
              <a:gd name="T46" fmla="*/ 168275 w 404"/>
              <a:gd name="T47" fmla="*/ 134938 h 91"/>
              <a:gd name="T48" fmla="*/ 227013 w 404"/>
              <a:gd name="T49" fmla="*/ 141288 h 91"/>
              <a:gd name="T50" fmla="*/ 287338 w 404"/>
              <a:gd name="T51" fmla="*/ 144463 h 91"/>
              <a:gd name="T52" fmla="*/ 354012 w 404"/>
              <a:gd name="T53" fmla="*/ 144463 h 91"/>
              <a:gd name="T54" fmla="*/ 415925 w 404"/>
              <a:gd name="T55" fmla="*/ 141288 h 91"/>
              <a:gd name="T56" fmla="*/ 473075 w 404"/>
              <a:gd name="T57" fmla="*/ 134938 h 91"/>
              <a:gd name="T58" fmla="*/ 511175 w 404"/>
              <a:gd name="T59" fmla="*/ 130175 h 91"/>
              <a:gd name="T60" fmla="*/ 534988 w 404"/>
              <a:gd name="T61" fmla="*/ 127000 h 91"/>
              <a:gd name="T62" fmla="*/ 557213 w 404"/>
              <a:gd name="T63" fmla="*/ 120650 h 91"/>
              <a:gd name="T64" fmla="*/ 576263 w 404"/>
              <a:gd name="T65" fmla="*/ 115888 h 91"/>
              <a:gd name="T66" fmla="*/ 595313 w 404"/>
              <a:gd name="T67" fmla="*/ 109538 h 91"/>
              <a:gd name="T68" fmla="*/ 609600 w 404"/>
              <a:gd name="T69" fmla="*/ 104775 h 91"/>
              <a:gd name="T70" fmla="*/ 620713 w 404"/>
              <a:gd name="T71" fmla="*/ 96838 h 91"/>
              <a:gd name="T72" fmla="*/ 630238 w 404"/>
              <a:gd name="T73" fmla="*/ 90488 h 91"/>
              <a:gd name="T74" fmla="*/ 638175 w 404"/>
              <a:gd name="T75" fmla="*/ 84138 h 91"/>
              <a:gd name="T76" fmla="*/ 641350 w 404"/>
              <a:gd name="T77" fmla="*/ 76200 h 91"/>
              <a:gd name="T78" fmla="*/ 641350 w 404"/>
              <a:gd name="T79" fmla="*/ 68263 h 91"/>
              <a:gd name="T80" fmla="*/ 638175 w 404"/>
              <a:gd name="T81" fmla="*/ 61913 h 91"/>
              <a:gd name="T82" fmla="*/ 630238 w 404"/>
              <a:gd name="T83" fmla="*/ 53975 h 91"/>
              <a:gd name="T84" fmla="*/ 620713 w 404"/>
              <a:gd name="T85" fmla="*/ 46038 h 91"/>
              <a:gd name="T86" fmla="*/ 609600 w 404"/>
              <a:gd name="T87" fmla="*/ 41275 h 91"/>
              <a:gd name="T88" fmla="*/ 595313 w 404"/>
              <a:gd name="T89" fmla="*/ 34925 h 91"/>
              <a:gd name="T90" fmla="*/ 576263 w 404"/>
              <a:gd name="T91" fmla="*/ 30163 h 91"/>
              <a:gd name="T92" fmla="*/ 557213 w 404"/>
              <a:gd name="T93" fmla="*/ 23813 h 91"/>
              <a:gd name="T94" fmla="*/ 534988 w 404"/>
              <a:gd name="T95" fmla="*/ 19050 h 91"/>
              <a:gd name="T96" fmla="*/ 511175 w 404"/>
              <a:gd name="T97" fmla="*/ 15875 h 91"/>
              <a:gd name="T98" fmla="*/ 473075 w 404"/>
              <a:gd name="T99" fmla="*/ 9525 h 91"/>
              <a:gd name="T100" fmla="*/ 415925 w 404"/>
              <a:gd name="T101" fmla="*/ 4763 h 91"/>
              <a:gd name="T102" fmla="*/ 354012 w 404"/>
              <a:gd name="T103" fmla="*/ 0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"/>
              <a:gd name="T157" fmla="*/ 0 h 91"/>
              <a:gd name="T158" fmla="*/ 404 w 404"/>
              <a:gd name="T159" fmla="*/ 91 h 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" h="91">
                <a:moveTo>
                  <a:pt x="202" y="0"/>
                </a:moveTo>
                <a:lnTo>
                  <a:pt x="181" y="0"/>
                </a:lnTo>
                <a:lnTo>
                  <a:pt x="161" y="1"/>
                </a:lnTo>
                <a:lnTo>
                  <a:pt x="143" y="3"/>
                </a:lnTo>
                <a:lnTo>
                  <a:pt x="124" y="4"/>
                </a:lnTo>
                <a:lnTo>
                  <a:pt x="106" y="6"/>
                </a:lnTo>
                <a:lnTo>
                  <a:pt x="89" y="8"/>
                </a:lnTo>
                <a:lnTo>
                  <a:pt x="82" y="10"/>
                </a:lnTo>
                <a:lnTo>
                  <a:pt x="74" y="11"/>
                </a:lnTo>
                <a:lnTo>
                  <a:pt x="67" y="12"/>
                </a:lnTo>
                <a:lnTo>
                  <a:pt x="60" y="13"/>
                </a:lnTo>
                <a:lnTo>
                  <a:pt x="53" y="15"/>
                </a:lnTo>
                <a:lnTo>
                  <a:pt x="47" y="17"/>
                </a:lnTo>
                <a:lnTo>
                  <a:pt x="41" y="19"/>
                </a:lnTo>
                <a:lnTo>
                  <a:pt x="35" y="20"/>
                </a:lnTo>
                <a:lnTo>
                  <a:pt x="29" y="22"/>
                </a:lnTo>
                <a:lnTo>
                  <a:pt x="25" y="24"/>
                </a:lnTo>
                <a:lnTo>
                  <a:pt x="20" y="26"/>
                </a:lnTo>
                <a:lnTo>
                  <a:pt x="16" y="28"/>
                </a:lnTo>
                <a:lnTo>
                  <a:pt x="13" y="29"/>
                </a:lnTo>
                <a:lnTo>
                  <a:pt x="9" y="32"/>
                </a:lnTo>
                <a:lnTo>
                  <a:pt x="7" y="34"/>
                </a:lnTo>
                <a:lnTo>
                  <a:pt x="5" y="36"/>
                </a:lnTo>
                <a:lnTo>
                  <a:pt x="2" y="39"/>
                </a:lnTo>
                <a:lnTo>
                  <a:pt x="1" y="41"/>
                </a:lnTo>
                <a:lnTo>
                  <a:pt x="0" y="43"/>
                </a:lnTo>
                <a:lnTo>
                  <a:pt x="0" y="46"/>
                </a:lnTo>
                <a:lnTo>
                  <a:pt x="0" y="48"/>
                </a:lnTo>
                <a:lnTo>
                  <a:pt x="1" y="50"/>
                </a:lnTo>
                <a:lnTo>
                  <a:pt x="2" y="53"/>
                </a:lnTo>
                <a:lnTo>
                  <a:pt x="5" y="55"/>
                </a:lnTo>
                <a:lnTo>
                  <a:pt x="7" y="57"/>
                </a:lnTo>
                <a:lnTo>
                  <a:pt x="9" y="59"/>
                </a:lnTo>
                <a:lnTo>
                  <a:pt x="13" y="61"/>
                </a:lnTo>
                <a:lnTo>
                  <a:pt x="16" y="63"/>
                </a:lnTo>
                <a:lnTo>
                  <a:pt x="20" y="66"/>
                </a:lnTo>
                <a:lnTo>
                  <a:pt x="25" y="67"/>
                </a:lnTo>
                <a:lnTo>
                  <a:pt x="29" y="69"/>
                </a:lnTo>
                <a:lnTo>
                  <a:pt x="35" y="71"/>
                </a:lnTo>
                <a:lnTo>
                  <a:pt x="41" y="73"/>
                </a:lnTo>
                <a:lnTo>
                  <a:pt x="47" y="75"/>
                </a:lnTo>
                <a:lnTo>
                  <a:pt x="53" y="76"/>
                </a:lnTo>
                <a:lnTo>
                  <a:pt x="60" y="77"/>
                </a:lnTo>
                <a:lnTo>
                  <a:pt x="67" y="80"/>
                </a:lnTo>
                <a:lnTo>
                  <a:pt x="74" y="81"/>
                </a:lnTo>
                <a:lnTo>
                  <a:pt x="82" y="82"/>
                </a:lnTo>
                <a:lnTo>
                  <a:pt x="89" y="83"/>
                </a:lnTo>
                <a:lnTo>
                  <a:pt x="106" y="85"/>
                </a:lnTo>
                <a:lnTo>
                  <a:pt x="124" y="88"/>
                </a:lnTo>
                <a:lnTo>
                  <a:pt x="143" y="89"/>
                </a:lnTo>
                <a:lnTo>
                  <a:pt x="161" y="90"/>
                </a:lnTo>
                <a:lnTo>
                  <a:pt x="181" y="91"/>
                </a:lnTo>
                <a:lnTo>
                  <a:pt x="202" y="91"/>
                </a:lnTo>
                <a:lnTo>
                  <a:pt x="223" y="91"/>
                </a:lnTo>
                <a:lnTo>
                  <a:pt x="243" y="90"/>
                </a:lnTo>
                <a:lnTo>
                  <a:pt x="262" y="89"/>
                </a:lnTo>
                <a:lnTo>
                  <a:pt x="280" y="88"/>
                </a:lnTo>
                <a:lnTo>
                  <a:pt x="298" y="85"/>
                </a:lnTo>
                <a:lnTo>
                  <a:pt x="315" y="83"/>
                </a:lnTo>
                <a:lnTo>
                  <a:pt x="322" y="82"/>
                </a:lnTo>
                <a:lnTo>
                  <a:pt x="330" y="81"/>
                </a:lnTo>
                <a:lnTo>
                  <a:pt x="337" y="80"/>
                </a:lnTo>
                <a:lnTo>
                  <a:pt x="344" y="77"/>
                </a:lnTo>
                <a:lnTo>
                  <a:pt x="351" y="76"/>
                </a:lnTo>
                <a:lnTo>
                  <a:pt x="357" y="75"/>
                </a:lnTo>
                <a:lnTo>
                  <a:pt x="363" y="73"/>
                </a:lnTo>
                <a:lnTo>
                  <a:pt x="369" y="71"/>
                </a:lnTo>
                <a:lnTo>
                  <a:pt x="375" y="69"/>
                </a:lnTo>
                <a:lnTo>
                  <a:pt x="379" y="67"/>
                </a:lnTo>
                <a:lnTo>
                  <a:pt x="384" y="66"/>
                </a:lnTo>
                <a:lnTo>
                  <a:pt x="388" y="63"/>
                </a:lnTo>
                <a:lnTo>
                  <a:pt x="391" y="61"/>
                </a:lnTo>
                <a:lnTo>
                  <a:pt x="395" y="59"/>
                </a:lnTo>
                <a:lnTo>
                  <a:pt x="397" y="57"/>
                </a:lnTo>
                <a:lnTo>
                  <a:pt x="399" y="55"/>
                </a:lnTo>
                <a:lnTo>
                  <a:pt x="402" y="53"/>
                </a:lnTo>
                <a:lnTo>
                  <a:pt x="403" y="50"/>
                </a:lnTo>
                <a:lnTo>
                  <a:pt x="404" y="48"/>
                </a:lnTo>
                <a:lnTo>
                  <a:pt x="404" y="46"/>
                </a:lnTo>
                <a:lnTo>
                  <a:pt x="404" y="43"/>
                </a:lnTo>
                <a:lnTo>
                  <a:pt x="403" y="41"/>
                </a:lnTo>
                <a:lnTo>
                  <a:pt x="402" y="39"/>
                </a:lnTo>
                <a:lnTo>
                  <a:pt x="399" y="36"/>
                </a:lnTo>
                <a:lnTo>
                  <a:pt x="397" y="34"/>
                </a:lnTo>
                <a:lnTo>
                  <a:pt x="395" y="32"/>
                </a:lnTo>
                <a:lnTo>
                  <a:pt x="391" y="29"/>
                </a:lnTo>
                <a:lnTo>
                  <a:pt x="388" y="28"/>
                </a:lnTo>
                <a:lnTo>
                  <a:pt x="384" y="26"/>
                </a:lnTo>
                <a:lnTo>
                  <a:pt x="379" y="24"/>
                </a:lnTo>
                <a:lnTo>
                  <a:pt x="375" y="22"/>
                </a:lnTo>
                <a:lnTo>
                  <a:pt x="369" y="20"/>
                </a:lnTo>
                <a:lnTo>
                  <a:pt x="363" y="19"/>
                </a:lnTo>
                <a:lnTo>
                  <a:pt x="357" y="17"/>
                </a:lnTo>
                <a:lnTo>
                  <a:pt x="351" y="15"/>
                </a:lnTo>
                <a:lnTo>
                  <a:pt x="344" y="13"/>
                </a:lnTo>
                <a:lnTo>
                  <a:pt x="337" y="12"/>
                </a:lnTo>
                <a:lnTo>
                  <a:pt x="330" y="11"/>
                </a:lnTo>
                <a:lnTo>
                  <a:pt x="322" y="10"/>
                </a:lnTo>
                <a:lnTo>
                  <a:pt x="315" y="8"/>
                </a:lnTo>
                <a:lnTo>
                  <a:pt x="298" y="6"/>
                </a:lnTo>
                <a:lnTo>
                  <a:pt x="280" y="4"/>
                </a:lnTo>
                <a:lnTo>
                  <a:pt x="262" y="3"/>
                </a:lnTo>
                <a:lnTo>
                  <a:pt x="243" y="1"/>
                </a:lnTo>
                <a:lnTo>
                  <a:pt x="223" y="0"/>
                </a:lnTo>
                <a:lnTo>
                  <a:pt x="202" y="0"/>
                </a:lnTo>
                <a:close/>
              </a:path>
            </a:pathLst>
          </a:custGeom>
          <a:solidFill>
            <a:srgbClr val="CC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8" name="Freeform 200"/>
          <p:cNvSpPr>
            <a:spLocks/>
          </p:cNvSpPr>
          <p:nvPr/>
        </p:nvSpPr>
        <p:spPr bwMode="auto">
          <a:xfrm>
            <a:off x="4011513" y="4473699"/>
            <a:ext cx="641350" cy="144463"/>
          </a:xfrm>
          <a:custGeom>
            <a:avLst/>
            <a:gdLst>
              <a:gd name="T0" fmla="*/ 287338 w 404"/>
              <a:gd name="T1" fmla="*/ 0 h 91"/>
              <a:gd name="T2" fmla="*/ 227013 w 404"/>
              <a:gd name="T3" fmla="*/ 4763 h 91"/>
              <a:gd name="T4" fmla="*/ 168275 w 404"/>
              <a:gd name="T5" fmla="*/ 9525 h 91"/>
              <a:gd name="T6" fmla="*/ 130175 w 404"/>
              <a:gd name="T7" fmla="*/ 15875 h 91"/>
              <a:gd name="T8" fmla="*/ 106363 w 404"/>
              <a:gd name="T9" fmla="*/ 19050 h 91"/>
              <a:gd name="T10" fmla="*/ 84137 w 404"/>
              <a:gd name="T11" fmla="*/ 23813 h 91"/>
              <a:gd name="T12" fmla="*/ 65088 w 404"/>
              <a:gd name="T13" fmla="*/ 30163 h 91"/>
              <a:gd name="T14" fmla="*/ 46037 w 404"/>
              <a:gd name="T15" fmla="*/ 34925 h 91"/>
              <a:gd name="T16" fmla="*/ 31750 w 404"/>
              <a:gd name="T17" fmla="*/ 41275 h 91"/>
              <a:gd name="T18" fmla="*/ 20637 w 404"/>
              <a:gd name="T19" fmla="*/ 46038 h 91"/>
              <a:gd name="T20" fmla="*/ 11112 w 404"/>
              <a:gd name="T21" fmla="*/ 53975 h 91"/>
              <a:gd name="T22" fmla="*/ 3175 w 404"/>
              <a:gd name="T23" fmla="*/ 61913 h 91"/>
              <a:gd name="T24" fmla="*/ 0 w 404"/>
              <a:gd name="T25" fmla="*/ 68263 h 91"/>
              <a:gd name="T26" fmla="*/ 0 w 404"/>
              <a:gd name="T27" fmla="*/ 76200 h 91"/>
              <a:gd name="T28" fmla="*/ 3175 w 404"/>
              <a:gd name="T29" fmla="*/ 84138 h 91"/>
              <a:gd name="T30" fmla="*/ 11112 w 404"/>
              <a:gd name="T31" fmla="*/ 90488 h 91"/>
              <a:gd name="T32" fmla="*/ 20637 w 404"/>
              <a:gd name="T33" fmla="*/ 96838 h 91"/>
              <a:gd name="T34" fmla="*/ 31750 w 404"/>
              <a:gd name="T35" fmla="*/ 104775 h 91"/>
              <a:gd name="T36" fmla="*/ 46037 w 404"/>
              <a:gd name="T37" fmla="*/ 109538 h 91"/>
              <a:gd name="T38" fmla="*/ 65088 w 404"/>
              <a:gd name="T39" fmla="*/ 115888 h 91"/>
              <a:gd name="T40" fmla="*/ 84137 w 404"/>
              <a:gd name="T41" fmla="*/ 120650 h 91"/>
              <a:gd name="T42" fmla="*/ 106363 w 404"/>
              <a:gd name="T43" fmla="*/ 127000 h 91"/>
              <a:gd name="T44" fmla="*/ 130175 w 404"/>
              <a:gd name="T45" fmla="*/ 130175 h 91"/>
              <a:gd name="T46" fmla="*/ 168275 w 404"/>
              <a:gd name="T47" fmla="*/ 134938 h 91"/>
              <a:gd name="T48" fmla="*/ 227013 w 404"/>
              <a:gd name="T49" fmla="*/ 141288 h 91"/>
              <a:gd name="T50" fmla="*/ 287338 w 404"/>
              <a:gd name="T51" fmla="*/ 144463 h 91"/>
              <a:gd name="T52" fmla="*/ 354012 w 404"/>
              <a:gd name="T53" fmla="*/ 144463 h 91"/>
              <a:gd name="T54" fmla="*/ 415925 w 404"/>
              <a:gd name="T55" fmla="*/ 141288 h 91"/>
              <a:gd name="T56" fmla="*/ 473075 w 404"/>
              <a:gd name="T57" fmla="*/ 134938 h 91"/>
              <a:gd name="T58" fmla="*/ 511175 w 404"/>
              <a:gd name="T59" fmla="*/ 130175 h 91"/>
              <a:gd name="T60" fmla="*/ 534988 w 404"/>
              <a:gd name="T61" fmla="*/ 127000 h 91"/>
              <a:gd name="T62" fmla="*/ 557213 w 404"/>
              <a:gd name="T63" fmla="*/ 120650 h 91"/>
              <a:gd name="T64" fmla="*/ 576263 w 404"/>
              <a:gd name="T65" fmla="*/ 115888 h 91"/>
              <a:gd name="T66" fmla="*/ 595313 w 404"/>
              <a:gd name="T67" fmla="*/ 109538 h 91"/>
              <a:gd name="T68" fmla="*/ 609600 w 404"/>
              <a:gd name="T69" fmla="*/ 104775 h 91"/>
              <a:gd name="T70" fmla="*/ 620713 w 404"/>
              <a:gd name="T71" fmla="*/ 96838 h 91"/>
              <a:gd name="T72" fmla="*/ 630238 w 404"/>
              <a:gd name="T73" fmla="*/ 90488 h 91"/>
              <a:gd name="T74" fmla="*/ 638175 w 404"/>
              <a:gd name="T75" fmla="*/ 84138 h 91"/>
              <a:gd name="T76" fmla="*/ 641350 w 404"/>
              <a:gd name="T77" fmla="*/ 76200 h 91"/>
              <a:gd name="T78" fmla="*/ 641350 w 404"/>
              <a:gd name="T79" fmla="*/ 68263 h 91"/>
              <a:gd name="T80" fmla="*/ 638175 w 404"/>
              <a:gd name="T81" fmla="*/ 61913 h 91"/>
              <a:gd name="T82" fmla="*/ 630238 w 404"/>
              <a:gd name="T83" fmla="*/ 53975 h 91"/>
              <a:gd name="T84" fmla="*/ 620713 w 404"/>
              <a:gd name="T85" fmla="*/ 46038 h 91"/>
              <a:gd name="T86" fmla="*/ 609600 w 404"/>
              <a:gd name="T87" fmla="*/ 41275 h 91"/>
              <a:gd name="T88" fmla="*/ 595313 w 404"/>
              <a:gd name="T89" fmla="*/ 34925 h 91"/>
              <a:gd name="T90" fmla="*/ 576263 w 404"/>
              <a:gd name="T91" fmla="*/ 30163 h 91"/>
              <a:gd name="T92" fmla="*/ 557213 w 404"/>
              <a:gd name="T93" fmla="*/ 23813 h 91"/>
              <a:gd name="T94" fmla="*/ 534988 w 404"/>
              <a:gd name="T95" fmla="*/ 19050 h 91"/>
              <a:gd name="T96" fmla="*/ 511175 w 404"/>
              <a:gd name="T97" fmla="*/ 15875 h 91"/>
              <a:gd name="T98" fmla="*/ 473075 w 404"/>
              <a:gd name="T99" fmla="*/ 9525 h 91"/>
              <a:gd name="T100" fmla="*/ 415925 w 404"/>
              <a:gd name="T101" fmla="*/ 4763 h 91"/>
              <a:gd name="T102" fmla="*/ 354012 w 404"/>
              <a:gd name="T103" fmla="*/ 0 h 9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"/>
              <a:gd name="T157" fmla="*/ 0 h 91"/>
              <a:gd name="T158" fmla="*/ 404 w 404"/>
              <a:gd name="T159" fmla="*/ 91 h 91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" h="91">
                <a:moveTo>
                  <a:pt x="202" y="0"/>
                </a:moveTo>
                <a:lnTo>
                  <a:pt x="181" y="0"/>
                </a:lnTo>
                <a:lnTo>
                  <a:pt x="161" y="1"/>
                </a:lnTo>
                <a:lnTo>
                  <a:pt x="143" y="3"/>
                </a:lnTo>
                <a:lnTo>
                  <a:pt x="124" y="4"/>
                </a:lnTo>
                <a:lnTo>
                  <a:pt x="106" y="6"/>
                </a:lnTo>
                <a:lnTo>
                  <a:pt x="89" y="8"/>
                </a:lnTo>
                <a:lnTo>
                  <a:pt x="82" y="10"/>
                </a:lnTo>
                <a:lnTo>
                  <a:pt x="74" y="11"/>
                </a:lnTo>
                <a:lnTo>
                  <a:pt x="67" y="12"/>
                </a:lnTo>
                <a:lnTo>
                  <a:pt x="60" y="13"/>
                </a:lnTo>
                <a:lnTo>
                  <a:pt x="53" y="15"/>
                </a:lnTo>
                <a:lnTo>
                  <a:pt x="47" y="17"/>
                </a:lnTo>
                <a:lnTo>
                  <a:pt x="41" y="19"/>
                </a:lnTo>
                <a:lnTo>
                  <a:pt x="35" y="20"/>
                </a:lnTo>
                <a:lnTo>
                  <a:pt x="29" y="22"/>
                </a:lnTo>
                <a:lnTo>
                  <a:pt x="25" y="24"/>
                </a:lnTo>
                <a:lnTo>
                  <a:pt x="20" y="26"/>
                </a:lnTo>
                <a:lnTo>
                  <a:pt x="16" y="28"/>
                </a:lnTo>
                <a:lnTo>
                  <a:pt x="13" y="29"/>
                </a:lnTo>
                <a:lnTo>
                  <a:pt x="9" y="32"/>
                </a:lnTo>
                <a:lnTo>
                  <a:pt x="7" y="34"/>
                </a:lnTo>
                <a:lnTo>
                  <a:pt x="5" y="36"/>
                </a:lnTo>
                <a:lnTo>
                  <a:pt x="2" y="39"/>
                </a:lnTo>
                <a:lnTo>
                  <a:pt x="1" y="41"/>
                </a:lnTo>
                <a:lnTo>
                  <a:pt x="0" y="43"/>
                </a:lnTo>
                <a:lnTo>
                  <a:pt x="0" y="46"/>
                </a:lnTo>
                <a:lnTo>
                  <a:pt x="0" y="48"/>
                </a:lnTo>
                <a:lnTo>
                  <a:pt x="1" y="50"/>
                </a:lnTo>
                <a:lnTo>
                  <a:pt x="2" y="53"/>
                </a:lnTo>
                <a:lnTo>
                  <a:pt x="5" y="55"/>
                </a:lnTo>
                <a:lnTo>
                  <a:pt x="7" y="57"/>
                </a:lnTo>
                <a:lnTo>
                  <a:pt x="9" y="59"/>
                </a:lnTo>
                <a:lnTo>
                  <a:pt x="13" y="61"/>
                </a:lnTo>
                <a:lnTo>
                  <a:pt x="16" y="63"/>
                </a:lnTo>
                <a:lnTo>
                  <a:pt x="20" y="66"/>
                </a:lnTo>
                <a:lnTo>
                  <a:pt x="25" y="67"/>
                </a:lnTo>
                <a:lnTo>
                  <a:pt x="29" y="69"/>
                </a:lnTo>
                <a:lnTo>
                  <a:pt x="35" y="71"/>
                </a:lnTo>
                <a:lnTo>
                  <a:pt x="41" y="73"/>
                </a:lnTo>
                <a:lnTo>
                  <a:pt x="47" y="75"/>
                </a:lnTo>
                <a:lnTo>
                  <a:pt x="53" y="76"/>
                </a:lnTo>
                <a:lnTo>
                  <a:pt x="60" y="77"/>
                </a:lnTo>
                <a:lnTo>
                  <a:pt x="67" y="80"/>
                </a:lnTo>
                <a:lnTo>
                  <a:pt x="74" y="81"/>
                </a:lnTo>
                <a:lnTo>
                  <a:pt x="82" y="82"/>
                </a:lnTo>
                <a:lnTo>
                  <a:pt x="89" y="83"/>
                </a:lnTo>
                <a:lnTo>
                  <a:pt x="106" y="85"/>
                </a:lnTo>
                <a:lnTo>
                  <a:pt x="124" y="88"/>
                </a:lnTo>
                <a:lnTo>
                  <a:pt x="143" y="89"/>
                </a:lnTo>
                <a:lnTo>
                  <a:pt x="161" y="90"/>
                </a:lnTo>
                <a:lnTo>
                  <a:pt x="181" y="91"/>
                </a:lnTo>
                <a:lnTo>
                  <a:pt x="202" y="91"/>
                </a:lnTo>
                <a:lnTo>
                  <a:pt x="223" y="91"/>
                </a:lnTo>
                <a:lnTo>
                  <a:pt x="243" y="90"/>
                </a:lnTo>
                <a:lnTo>
                  <a:pt x="262" y="89"/>
                </a:lnTo>
                <a:lnTo>
                  <a:pt x="280" y="88"/>
                </a:lnTo>
                <a:lnTo>
                  <a:pt x="298" y="85"/>
                </a:lnTo>
                <a:lnTo>
                  <a:pt x="315" y="83"/>
                </a:lnTo>
                <a:lnTo>
                  <a:pt x="322" y="82"/>
                </a:lnTo>
                <a:lnTo>
                  <a:pt x="330" y="81"/>
                </a:lnTo>
                <a:lnTo>
                  <a:pt x="337" y="80"/>
                </a:lnTo>
                <a:lnTo>
                  <a:pt x="344" y="77"/>
                </a:lnTo>
                <a:lnTo>
                  <a:pt x="351" y="76"/>
                </a:lnTo>
                <a:lnTo>
                  <a:pt x="357" y="75"/>
                </a:lnTo>
                <a:lnTo>
                  <a:pt x="363" y="73"/>
                </a:lnTo>
                <a:lnTo>
                  <a:pt x="369" y="71"/>
                </a:lnTo>
                <a:lnTo>
                  <a:pt x="375" y="69"/>
                </a:lnTo>
                <a:lnTo>
                  <a:pt x="379" y="67"/>
                </a:lnTo>
                <a:lnTo>
                  <a:pt x="384" y="66"/>
                </a:lnTo>
                <a:lnTo>
                  <a:pt x="388" y="63"/>
                </a:lnTo>
                <a:lnTo>
                  <a:pt x="391" y="61"/>
                </a:lnTo>
                <a:lnTo>
                  <a:pt x="395" y="59"/>
                </a:lnTo>
                <a:lnTo>
                  <a:pt x="397" y="57"/>
                </a:lnTo>
                <a:lnTo>
                  <a:pt x="399" y="55"/>
                </a:lnTo>
                <a:lnTo>
                  <a:pt x="402" y="53"/>
                </a:lnTo>
                <a:lnTo>
                  <a:pt x="403" y="50"/>
                </a:lnTo>
                <a:lnTo>
                  <a:pt x="404" y="48"/>
                </a:lnTo>
                <a:lnTo>
                  <a:pt x="404" y="46"/>
                </a:lnTo>
                <a:lnTo>
                  <a:pt x="404" y="43"/>
                </a:lnTo>
                <a:lnTo>
                  <a:pt x="403" y="41"/>
                </a:lnTo>
                <a:lnTo>
                  <a:pt x="402" y="39"/>
                </a:lnTo>
                <a:lnTo>
                  <a:pt x="399" y="36"/>
                </a:lnTo>
                <a:lnTo>
                  <a:pt x="397" y="34"/>
                </a:lnTo>
                <a:lnTo>
                  <a:pt x="395" y="32"/>
                </a:lnTo>
                <a:lnTo>
                  <a:pt x="391" y="29"/>
                </a:lnTo>
                <a:lnTo>
                  <a:pt x="388" y="28"/>
                </a:lnTo>
                <a:lnTo>
                  <a:pt x="384" y="26"/>
                </a:lnTo>
                <a:lnTo>
                  <a:pt x="379" y="24"/>
                </a:lnTo>
                <a:lnTo>
                  <a:pt x="375" y="22"/>
                </a:lnTo>
                <a:lnTo>
                  <a:pt x="369" y="20"/>
                </a:lnTo>
                <a:lnTo>
                  <a:pt x="363" y="19"/>
                </a:lnTo>
                <a:lnTo>
                  <a:pt x="357" y="17"/>
                </a:lnTo>
                <a:lnTo>
                  <a:pt x="351" y="15"/>
                </a:lnTo>
                <a:lnTo>
                  <a:pt x="344" y="13"/>
                </a:lnTo>
                <a:lnTo>
                  <a:pt x="337" y="12"/>
                </a:lnTo>
                <a:lnTo>
                  <a:pt x="330" y="11"/>
                </a:lnTo>
                <a:lnTo>
                  <a:pt x="322" y="10"/>
                </a:lnTo>
                <a:lnTo>
                  <a:pt x="315" y="8"/>
                </a:lnTo>
                <a:lnTo>
                  <a:pt x="298" y="6"/>
                </a:lnTo>
                <a:lnTo>
                  <a:pt x="280" y="4"/>
                </a:lnTo>
                <a:lnTo>
                  <a:pt x="262" y="3"/>
                </a:lnTo>
                <a:lnTo>
                  <a:pt x="243" y="1"/>
                </a:lnTo>
                <a:lnTo>
                  <a:pt x="223" y="0"/>
                </a:lnTo>
                <a:lnTo>
                  <a:pt x="202" y="0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69" name="Line 201"/>
          <p:cNvSpPr>
            <a:spLocks noChangeShapeType="1"/>
          </p:cNvSpPr>
          <p:nvPr/>
        </p:nvSpPr>
        <p:spPr bwMode="auto">
          <a:xfrm flipV="1">
            <a:off x="4208463" y="4517628"/>
            <a:ext cx="112712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0" name="Line 202"/>
          <p:cNvSpPr>
            <a:spLocks noChangeShapeType="1"/>
          </p:cNvSpPr>
          <p:nvPr/>
        </p:nvSpPr>
        <p:spPr bwMode="auto">
          <a:xfrm>
            <a:off x="4384575" y="4589587"/>
            <a:ext cx="100013" cy="15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1" name="Line 203"/>
          <p:cNvSpPr>
            <a:spLocks noChangeShapeType="1"/>
          </p:cNvSpPr>
          <p:nvPr/>
        </p:nvSpPr>
        <p:spPr bwMode="auto">
          <a:xfrm>
            <a:off x="4271863" y="4507037"/>
            <a:ext cx="117475" cy="825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2" name="Line 204"/>
          <p:cNvSpPr>
            <a:spLocks noChangeShapeType="1"/>
          </p:cNvSpPr>
          <p:nvPr/>
        </p:nvSpPr>
        <p:spPr bwMode="auto">
          <a:xfrm>
            <a:off x="4167088" y="4586412"/>
            <a:ext cx="112712" cy="3175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3" name="Line 205"/>
          <p:cNvSpPr>
            <a:spLocks noChangeShapeType="1"/>
          </p:cNvSpPr>
          <p:nvPr/>
        </p:nvSpPr>
        <p:spPr bwMode="auto">
          <a:xfrm>
            <a:off x="4355976" y="4517628"/>
            <a:ext cx="100013" cy="1588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4" name="Line 206"/>
          <p:cNvSpPr>
            <a:spLocks noChangeShapeType="1"/>
          </p:cNvSpPr>
          <p:nvPr/>
        </p:nvSpPr>
        <p:spPr bwMode="auto">
          <a:xfrm flipV="1">
            <a:off x="4271863" y="4505449"/>
            <a:ext cx="117475" cy="80963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5" name="Line 207"/>
          <p:cNvSpPr>
            <a:spLocks noChangeShapeType="1"/>
          </p:cNvSpPr>
          <p:nvPr/>
        </p:nvSpPr>
        <p:spPr bwMode="auto">
          <a:xfrm>
            <a:off x="2703413" y="3943474"/>
            <a:ext cx="1587" cy="8683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6" name="Line 208"/>
          <p:cNvSpPr>
            <a:spLocks noChangeShapeType="1"/>
          </p:cNvSpPr>
          <p:nvPr/>
        </p:nvSpPr>
        <p:spPr bwMode="auto">
          <a:xfrm>
            <a:off x="2473225" y="3943474"/>
            <a:ext cx="23018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7" name="Line 209"/>
          <p:cNvSpPr>
            <a:spLocks noChangeShapeType="1"/>
          </p:cNvSpPr>
          <p:nvPr/>
        </p:nvSpPr>
        <p:spPr bwMode="auto">
          <a:xfrm>
            <a:off x="2473225" y="4453062"/>
            <a:ext cx="230188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8" name="Line 210"/>
          <p:cNvSpPr>
            <a:spLocks noChangeShapeType="1"/>
          </p:cNvSpPr>
          <p:nvPr/>
        </p:nvSpPr>
        <p:spPr bwMode="auto">
          <a:xfrm>
            <a:off x="2473225" y="4807074"/>
            <a:ext cx="23018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79" name="Line 211"/>
          <p:cNvSpPr>
            <a:spLocks noChangeShapeType="1"/>
          </p:cNvSpPr>
          <p:nvPr/>
        </p:nvSpPr>
        <p:spPr bwMode="auto">
          <a:xfrm>
            <a:off x="2703413" y="4399087"/>
            <a:ext cx="18415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0" name="Line 212"/>
          <p:cNvSpPr>
            <a:spLocks noChangeShapeType="1"/>
          </p:cNvSpPr>
          <p:nvPr/>
        </p:nvSpPr>
        <p:spPr bwMode="auto">
          <a:xfrm>
            <a:off x="3409850" y="4418137"/>
            <a:ext cx="18256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1" name="Line 213"/>
          <p:cNvSpPr>
            <a:spLocks noChangeShapeType="1"/>
          </p:cNvSpPr>
          <p:nvPr/>
        </p:nvSpPr>
        <p:spPr bwMode="auto">
          <a:xfrm>
            <a:off x="3595588" y="4033962"/>
            <a:ext cx="1587" cy="7778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2" name="Line 214"/>
          <p:cNvSpPr>
            <a:spLocks noChangeShapeType="1"/>
          </p:cNvSpPr>
          <p:nvPr/>
        </p:nvSpPr>
        <p:spPr bwMode="auto">
          <a:xfrm>
            <a:off x="3363813" y="4033962"/>
            <a:ext cx="2286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3" name="Line 215"/>
          <p:cNvSpPr>
            <a:spLocks noChangeShapeType="1"/>
          </p:cNvSpPr>
          <p:nvPr/>
        </p:nvSpPr>
        <p:spPr bwMode="auto">
          <a:xfrm>
            <a:off x="3363813" y="4811837"/>
            <a:ext cx="2286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4" name="Freeform 217"/>
          <p:cNvSpPr>
            <a:spLocks/>
          </p:cNvSpPr>
          <p:nvPr/>
        </p:nvSpPr>
        <p:spPr bwMode="auto">
          <a:xfrm>
            <a:off x="2073175" y="4273674"/>
            <a:ext cx="395288" cy="330200"/>
          </a:xfrm>
          <a:custGeom>
            <a:avLst/>
            <a:gdLst>
              <a:gd name="T0" fmla="*/ 111125 w 249"/>
              <a:gd name="T1" fmla="*/ 22225 h 208"/>
              <a:gd name="T2" fmla="*/ 111125 w 249"/>
              <a:gd name="T3" fmla="*/ 22225 h 208"/>
              <a:gd name="T4" fmla="*/ 115888 w 249"/>
              <a:gd name="T5" fmla="*/ 22225 h 208"/>
              <a:gd name="T6" fmla="*/ 119063 w 249"/>
              <a:gd name="T7" fmla="*/ 19050 h 208"/>
              <a:gd name="T8" fmla="*/ 125413 w 249"/>
              <a:gd name="T9" fmla="*/ 17463 h 208"/>
              <a:gd name="T10" fmla="*/ 131763 w 249"/>
              <a:gd name="T11" fmla="*/ 15875 h 208"/>
              <a:gd name="T12" fmla="*/ 139700 w 249"/>
              <a:gd name="T13" fmla="*/ 14288 h 208"/>
              <a:gd name="T14" fmla="*/ 150813 w 249"/>
              <a:gd name="T15" fmla="*/ 12700 h 208"/>
              <a:gd name="T16" fmla="*/ 163513 w 249"/>
              <a:gd name="T17" fmla="*/ 7938 h 208"/>
              <a:gd name="T18" fmla="*/ 176213 w 249"/>
              <a:gd name="T19" fmla="*/ 6350 h 208"/>
              <a:gd name="T20" fmla="*/ 192088 w 249"/>
              <a:gd name="T21" fmla="*/ 4763 h 208"/>
              <a:gd name="T22" fmla="*/ 209550 w 249"/>
              <a:gd name="T23" fmla="*/ 3175 h 208"/>
              <a:gd name="T24" fmla="*/ 228600 w 249"/>
              <a:gd name="T25" fmla="*/ 1588 h 208"/>
              <a:gd name="T26" fmla="*/ 249238 w 249"/>
              <a:gd name="T27" fmla="*/ 0 h 208"/>
              <a:gd name="T28" fmla="*/ 269875 w 249"/>
              <a:gd name="T29" fmla="*/ 0 h 208"/>
              <a:gd name="T30" fmla="*/ 293688 w 249"/>
              <a:gd name="T31" fmla="*/ 0 h 208"/>
              <a:gd name="T32" fmla="*/ 319088 w 249"/>
              <a:gd name="T33" fmla="*/ 0 h 208"/>
              <a:gd name="T34" fmla="*/ 330200 w 249"/>
              <a:gd name="T35" fmla="*/ 44450 h 208"/>
              <a:gd name="T36" fmla="*/ 333375 w 249"/>
              <a:gd name="T37" fmla="*/ 46037 h 208"/>
              <a:gd name="T38" fmla="*/ 342900 w 249"/>
              <a:gd name="T39" fmla="*/ 50800 h 208"/>
              <a:gd name="T40" fmla="*/ 352425 w 249"/>
              <a:gd name="T41" fmla="*/ 61913 h 208"/>
              <a:gd name="T42" fmla="*/ 358775 w 249"/>
              <a:gd name="T43" fmla="*/ 79375 h 208"/>
              <a:gd name="T44" fmla="*/ 381000 w 249"/>
              <a:gd name="T45" fmla="*/ 182562 h 208"/>
              <a:gd name="T46" fmla="*/ 392113 w 249"/>
              <a:gd name="T47" fmla="*/ 227013 h 208"/>
              <a:gd name="T48" fmla="*/ 392113 w 249"/>
              <a:gd name="T49" fmla="*/ 231775 h 208"/>
              <a:gd name="T50" fmla="*/ 393700 w 249"/>
              <a:gd name="T51" fmla="*/ 238125 h 208"/>
              <a:gd name="T52" fmla="*/ 393700 w 249"/>
              <a:gd name="T53" fmla="*/ 252413 h 208"/>
              <a:gd name="T54" fmla="*/ 387350 w 249"/>
              <a:gd name="T55" fmla="*/ 268288 h 208"/>
              <a:gd name="T56" fmla="*/ 0 w 249"/>
              <a:gd name="T57" fmla="*/ 257175 h 208"/>
              <a:gd name="T58" fmla="*/ 39688 w 249"/>
              <a:gd name="T59" fmla="*/ 236538 h 208"/>
              <a:gd name="T60" fmla="*/ 39688 w 249"/>
              <a:gd name="T61" fmla="*/ 44450 h 208"/>
              <a:gd name="T62" fmla="*/ 41275 w 249"/>
              <a:gd name="T63" fmla="*/ 42862 h 208"/>
              <a:gd name="T64" fmla="*/ 44450 w 249"/>
              <a:gd name="T65" fmla="*/ 39688 h 208"/>
              <a:gd name="T66" fmla="*/ 50800 w 249"/>
              <a:gd name="T67" fmla="*/ 38100 h 208"/>
              <a:gd name="T68" fmla="*/ 58738 w 249"/>
              <a:gd name="T69" fmla="*/ 34925 h 208"/>
              <a:gd name="T70" fmla="*/ 66675 w 249"/>
              <a:gd name="T71" fmla="*/ 34925 h 208"/>
              <a:gd name="T72" fmla="*/ 77788 w 249"/>
              <a:gd name="T73" fmla="*/ 34925 h 208"/>
              <a:gd name="T74" fmla="*/ 92075 w 249"/>
              <a:gd name="T75" fmla="*/ 36513 h 208"/>
              <a:gd name="T76" fmla="*/ 107950 w 249"/>
              <a:gd name="T77" fmla="*/ 42862 h 208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8"/>
              <a:gd name="T119" fmla="*/ 249 w 249"/>
              <a:gd name="T120" fmla="*/ 208 h 208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8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2"/>
                </a:lnTo>
                <a:lnTo>
                  <a:pt x="75" y="12"/>
                </a:lnTo>
                <a:lnTo>
                  <a:pt x="76" y="12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9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5"/>
                </a:lnTo>
                <a:lnTo>
                  <a:pt x="107" y="5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10" y="29"/>
                </a:lnTo>
                <a:lnTo>
                  <a:pt x="213" y="31"/>
                </a:lnTo>
                <a:lnTo>
                  <a:pt x="216" y="32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7"/>
                </a:lnTo>
                <a:lnTo>
                  <a:pt x="240" y="115"/>
                </a:lnTo>
                <a:lnTo>
                  <a:pt x="208" y="132"/>
                </a:lnTo>
                <a:lnTo>
                  <a:pt x="247" y="143"/>
                </a:lnTo>
                <a:lnTo>
                  <a:pt x="247" y="146"/>
                </a:lnTo>
                <a:lnTo>
                  <a:pt x="248" y="148"/>
                </a:lnTo>
                <a:lnTo>
                  <a:pt x="248" y="150"/>
                </a:lnTo>
                <a:lnTo>
                  <a:pt x="249" y="154"/>
                </a:lnTo>
                <a:lnTo>
                  <a:pt x="248" y="159"/>
                </a:lnTo>
                <a:lnTo>
                  <a:pt x="247" y="163"/>
                </a:lnTo>
                <a:lnTo>
                  <a:pt x="244" y="169"/>
                </a:lnTo>
                <a:lnTo>
                  <a:pt x="144" y="208"/>
                </a:lnTo>
                <a:lnTo>
                  <a:pt x="0" y="162"/>
                </a:lnTo>
                <a:lnTo>
                  <a:pt x="3" y="157"/>
                </a:lnTo>
                <a:lnTo>
                  <a:pt x="25" y="149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4"/>
                </a:lnTo>
                <a:lnTo>
                  <a:pt x="32" y="24"/>
                </a:lnTo>
                <a:lnTo>
                  <a:pt x="34" y="23"/>
                </a:lnTo>
                <a:lnTo>
                  <a:pt x="37" y="22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5" name="Freeform 218"/>
          <p:cNvSpPr>
            <a:spLocks/>
          </p:cNvSpPr>
          <p:nvPr/>
        </p:nvSpPr>
        <p:spPr bwMode="auto">
          <a:xfrm>
            <a:off x="2211288" y="4297487"/>
            <a:ext cx="125412" cy="144462"/>
          </a:xfrm>
          <a:custGeom>
            <a:avLst/>
            <a:gdLst>
              <a:gd name="T0" fmla="*/ 123825 w 79"/>
              <a:gd name="T1" fmla="*/ 4762 h 91"/>
              <a:gd name="T2" fmla="*/ 123825 w 79"/>
              <a:gd name="T3" fmla="*/ 4762 h 91"/>
              <a:gd name="T4" fmla="*/ 122237 w 79"/>
              <a:gd name="T5" fmla="*/ 4762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7 h 91"/>
              <a:gd name="T12" fmla="*/ 103187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0 h 91"/>
              <a:gd name="T22" fmla="*/ 60325 w 79"/>
              <a:gd name="T23" fmla="*/ 1587 h 91"/>
              <a:gd name="T24" fmla="*/ 49212 w 79"/>
              <a:gd name="T25" fmla="*/ 3175 h 91"/>
              <a:gd name="T26" fmla="*/ 39687 w 79"/>
              <a:gd name="T27" fmla="*/ 4762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5875 h 91"/>
              <a:gd name="T34" fmla="*/ 6350 w 79"/>
              <a:gd name="T35" fmla="*/ 20637 h 91"/>
              <a:gd name="T36" fmla="*/ 4762 w 79"/>
              <a:gd name="T37" fmla="*/ 26987 h 91"/>
              <a:gd name="T38" fmla="*/ 1587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3662 h 91"/>
              <a:gd name="T46" fmla="*/ 3175 w 79"/>
              <a:gd name="T47" fmla="*/ 115887 h 91"/>
              <a:gd name="T48" fmla="*/ 9525 w 79"/>
              <a:gd name="T49" fmla="*/ 141287 h 91"/>
              <a:gd name="T50" fmla="*/ 11112 w 79"/>
              <a:gd name="T51" fmla="*/ 141287 h 91"/>
              <a:gd name="T52" fmla="*/ 12700 w 79"/>
              <a:gd name="T53" fmla="*/ 141287 h 91"/>
              <a:gd name="T54" fmla="*/ 14287 w 79"/>
              <a:gd name="T55" fmla="*/ 138112 h 91"/>
              <a:gd name="T56" fmla="*/ 17462 w 79"/>
              <a:gd name="T57" fmla="*/ 138112 h 91"/>
              <a:gd name="T58" fmla="*/ 23812 w 79"/>
              <a:gd name="T59" fmla="*/ 138112 h 91"/>
              <a:gd name="T60" fmla="*/ 28575 w 79"/>
              <a:gd name="T61" fmla="*/ 138112 h 91"/>
              <a:gd name="T62" fmla="*/ 34925 w 79"/>
              <a:gd name="T63" fmla="*/ 138112 h 91"/>
              <a:gd name="T64" fmla="*/ 42862 w 79"/>
              <a:gd name="T65" fmla="*/ 138112 h 91"/>
              <a:gd name="T66" fmla="*/ 50800 w 79"/>
              <a:gd name="T67" fmla="*/ 136525 h 91"/>
              <a:gd name="T68" fmla="*/ 60325 w 79"/>
              <a:gd name="T69" fmla="*/ 138112 h 91"/>
              <a:gd name="T70" fmla="*/ 69850 w 79"/>
              <a:gd name="T71" fmla="*/ 138112 h 91"/>
              <a:gd name="T72" fmla="*/ 79375 w 79"/>
              <a:gd name="T73" fmla="*/ 138112 h 91"/>
              <a:gd name="T74" fmla="*/ 90487 w 79"/>
              <a:gd name="T75" fmla="*/ 138112 h 91"/>
              <a:gd name="T76" fmla="*/ 101600 w 79"/>
              <a:gd name="T77" fmla="*/ 141287 h 91"/>
              <a:gd name="T78" fmla="*/ 112712 w 79"/>
              <a:gd name="T79" fmla="*/ 142875 h 91"/>
              <a:gd name="T80" fmla="*/ 125412 w 79"/>
              <a:gd name="T81" fmla="*/ 144462 h 91"/>
              <a:gd name="T82" fmla="*/ 125412 w 79"/>
              <a:gd name="T83" fmla="*/ 138112 h 91"/>
              <a:gd name="T84" fmla="*/ 123825 w 79"/>
              <a:gd name="T85" fmla="*/ 127000 h 91"/>
              <a:gd name="T86" fmla="*/ 122237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4450 h 91"/>
              <a:gd name="T94" fmla="*/ 122237 w 79"/>
              <a:gd name="T95" fmla="*/ 23812 h 91"/>
              <a:gd name="T96" fmla="*/ 123825 w 79"/>
              <a:gd name="T97" fmla="*/ 4762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0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0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59"/>
                </a:lnTo>
                <a:lnTo>
                  <a:pt x="2" y="73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7"/>
                </a:lnTo>
                <a:lnTo>
                  <a:pt x="11" y="87"/>
                </a:lnTo>
                <a:lnTo>
                  <a:pt x="15" y="87"/>
                </a:lnTo>
                <a:lnTo>
                  <a:pt x="18" y="87"/>
                </a:lnTo>
                <a:lnTo>
                  <a:pt x="22" y="87"/>
                </a:lnTo>
                <a:lnTo>
                  <a:pt x="27" y="87"/>
                </a:lnTo>
                <a:lnTo>
                  <a:pt x="32" y="86"/>
                </a:lnTo>
                <a:lnTo>
                  <a:pt x="38" y="87"/>
                </a:lnTo>
                <a:lnTo>
                  <a:pt x="44" y="87"/>
                </a:lnTo>
                <a:lnTo>
                  <a:pt x="50" y="87"/>
                </a:lnTo>
                <a:lnTo>
                  <a:pt x="57" y="87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7"/>
                </a:lnTo>
                <a:lnTo>
                  <a:pt x="78" y="80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8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6" name="Freeform 219"/>
          <p:cNvSpPr>
            <a:spLocks/>
          </p:cNvSpPr>
          <p:nvPr/>
        </p:nvSpPr>
        <p:spPr bwMode="auto">
          <a:xfrm>
            <a:off x="2223988" y="4335587"/>
            <a:ext cx="209550" cy="142875"/>
          </a:xfrm>
          <a:custGeom>
            <a:avLst/>
            <a:gdLst>
              <a:gd name="T0" fmla="*/ 1588 w 132"/>
              <a:gd name="T1" fmla="*/ 107950 h 90"/>
              <a:gd name="T2" fmla="*/ 0 w 132"/>
              <a:gd name="T3" fmla="*/ 127000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41288 h 90"/>
              <a:gd name="T10" fmla="*/ 144462 w 132"/>
              <a:gd name="T11" fmla="*/ 139700 h 90"/>
              <a:gd name="T12" fmla="*/ 149225 w 132"/>
              <a:gd name="T13" fmla="*/ 136525 h 90"/>
              <a:gd name="T14" fmla="*/ 155575 w 132"/>
              <a:gd name="T15" fmla="*/ 131763 h 90"/>
              <a:gd name="T16" fmla="*/ 163512 w 132"/>
              <a:gd name="T17" fmla="*/ 127000 h 90"/>
              <a:gd name="T18" fmla="*/ 169862 w 132"/>
              <a:gd name="T19" fmla="*/ 120650 h 90"/>
              <a:gd name="T20" fmla="*/ 177800 w 132"/>
              <a:gd name="T21" fmla="*/ 114300 h 90"/>
              <a:gd name="T22" fmla="*/ 185737 w 132"/>
              <a:gd name="T23" fmla="*/ 106363 h 90"/>
              <a:gd name="T24" fmla="*/ 192087 w 132"/>
              <a:gd name="T25" fmla="*/ 96837 h 90"/>
              <a:gd name="T26" fmla="*/ 198437 w 132"/>
              <a:gd name="T27" fmla="*/ 87312 h 90"/>
              <a:gd name="T28" fmla="*/ 203200 w 132"/>
              <a:gd name="T29" fmla="*/ 76200 h 90"/>
              <a:gd name="T30" fmla="*/ 207963 w 132"/>
              <a:gd name="T31" fmla="*/ 63500 h 90"/>
              <a:gd name="T32" fmla="*/ 209550 w 132"/>
              <a:gd name="T33" fmla="*/ 50800 h 90"/>
              <a:gd name="T34" fmla="*/ 209550 w 132"/>
              <a:gd name="T35" fmla="*/ 38100 h 90"/>
              <a:gd name="T36" fmla="*/ 204788 w 132"/>
              <a:gd name="T37" fmla="*/ 22225 h 90"/>
              <a:gd name="T38" fmla="*/ 204788 w 132"/>
              <a:gd name="T39" fmla="*/ 20637 h 90"/>
              <a:gd name="T40" fmla="*/ 203200 w 132"/>
              <a:gd name="T41" fmla="*/ 19050 h 90"/>
              <a:gd name="T42" fmla="*/ 201612 w 132"/>
              <a:gd name="T43" fmla="*/ 15875 h 90"/>
              <a:gd name="T44" fmla="*/ 200025 w 132"/>
              <a:gd name="T45" fmla="*/ 11112 h 90"/>
              <a:gd name="T46" fmla="*/ 196850 w 132"/>
              <a:gd name="T47" fmla="*/ 7938 h 90"/>
              <a:gd name="T48" fmla="*/ 190500 w 132"/>
              <a:gd name="T49" fmla="*/ 4762 h 90"/>
              <a:gd name="T50" fmla="*/ 185737 w 132"/>
              <a:gd name="T51" fmla="*/ 3175 h 90"/>
              <a:gd name="T52" fmla="*/ 179387 w 132"/>
              <a:gd name="T53" fmla="*/ 0 h 90"/>
              <a:gd name="T54" fmla="*/ 179387 w 132"/>
              <a:gd name="T55" fmla="*/ 4762 h 90"/>
              <a:gd name="T56" fmla="*/ 180975 w 132"/>
              <a:gd name="T57" fmla="*/ 9525 h 90"/>
              <a:gd name="T58" fmla="*/ 185737 w 132"/>
              <a:gd name="T59" fmla="*/ 19050 h 90"/>
              <a:gd name="T60" fmla="*/ 187325 w 132"/>
              <a:gd name="T61" fmla="*/ 31750 h 90"/>
              <a:gd name="T62" fmla="*/ 187325 w 132"/>
              <a:gd name="T63" fmla="*/ 47625 h 90"/>
              <a:gd name="T64" fmla="*/ 185737 w 132"/>
              <a:gd name="T65" fmla="*/ 63500 h 90"/>
              <a:gd name="T66" fmla="*/ 180975 w 132"/>
              <a:gd name="T67" fmla="*/ 82550 h 90"/>
              <a:gd name="T68" fmla="*/ 171450 w 132"/>
              <a:gd name="T69" fmla="*/ 103188 h 90"/>
              <a:gd name="T70" fmla="*/ 171450 w 132"/>
              <a:gd name="T71" fmla="*/ 103188 h 90"/>
              <a:gd name="T72" fmla="*/ 171450 w 132"/>
              <a:gd name="T73" fmla="*/ 103188 h 90"/>
              <a:gd name="T74" fmla="*/ 169862 w 132"/>
              <a:gd name="T75" fmla="*/ 104775 h 90"/>
              <a:gd name="T76" fmla="*/ 168275 w 132"/>
              <a:gd name="T77" fmla="*/ 106363 h 90"/>
              <a:gd name="T78" fmla="*/ 166687 w 132"/>
              <a:gd name="T79" fmla="*/ 106363 h 90"/>
              <a:gd name="T80" fmla="*/ 163512 w 132"/>
              <a:gd name="T81" fmla="*/ 107950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4300 h 90"/>
              <a:gd name="T88" fmla="*/ 146050 w 132"/>
              <a:gd name="T89" fmla="*/ 115888 h 90"/>
              <a:gd name="T90" fmla="*/ 142875 w 132"/>
              <a:gd name="T91" fmla="*/ 115888 h 90"/>
              <a:gd name="T92" fmla="*/ 134937 w 132"/>
              <a:gd name="T93" fmla="*/ 117475 h 90"/>
              <a:gd name="T94" fmla="*/ 130175 w 132"/>
              <a:gd name="T95" fmla="*/ 117475 h 90"/>
              <a:gd name="T96" fmla="*/ 123825 w 132"/>
              <a:gd name="T97" fmla="*/ 117475 h 90"/>
              <a:gd name="T98" fmla="*/ 115887 w 132"/>
              <a:gd name="T99" fmla="*/ 115888 h 90"/>
              <a:gd name="T100" fmla="*/ 109537 w 132"/>
              <a:gd name="T101" fmla="*/ 115888 h 90"/>
              <a:gd name="T102" fmla="*/ 109537 w 132"/>
              <a:gd name="T103" fmla="*/ 133350 h 90"/>
              <a:gd name="T104" fmla="*/ 4762 w 132"/>
              <a:gd name="T105" fmla="*/ 122238 h 90"/>
              <a:gd name="T106" fmla="*/ 1588 w 132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8"/>
                </a:moveTo>
                <a:lnTo>
                  <a:pt x="0" y="80"/>
                </a:lnTo>
                <a:lnTo>
                  <a:pt x="86" y="90"/>
                </a:lnTo>
                <a:lnTo>
                  <a:pt x="89" y="89"/>
                </a:lnTo>
                <a:lnTo>
                  <a:pt x="91" y="88"/>
                </a:lnTo>
                <a:lnTo>
                  <a:pt x="94" y="86"/>
                </a:lnTo>
                <a:lnTo>
                  <a:pt x="98" y="83"/>
                </a:lnTo>
                <a:lnTo>
                  <a:pt x="103" y="80"/>
                </a:lnTo>
                <a:lnTo>
                  <a:pt x="107" y="76"/>
                </a:lnTo>
                <a:lnTo>
                  <a:pt x="112" y="72"/>
                </a:lnTo>
                <a:lnTo>
                  <a:pt x="117" y="67"/>
                </a:lnTo>
                <a:lnTo>
                  <a:pt x="121" y="61"/>
                </a:lnTo>
                <a:lnTo>
                  <a:pt x="125" y="55"/>
                </a:lnTo>
                <a:lnTo>
                  <a:pt x="128" y="48"/>
                </a:lnTo>
                <a:lnTo>
                  <a:pt x="131" y="40"/>
                </a:lnTo>
                <a:lnTo>
                  <a:pt x="132" y="32"/>
                </a:lnTo>
                <a:lnTo>
                  <a:pt x="132" y="24"/>
                </a:lnTo>
                <a:lnTo>
                  <a:pt x="129" y="14"/>
                </a:lnTo>
                <a:lnTo>
                  <a:pt x="129" y="13"/>
                </a:lnTo>
                <a:lnTo>
                  <a:pt x="128" y="12"/>
                </a:lnTo>
                <a:lnTo>
                  <a:pt x="127" y="10"/>
                </a:lnTo>
                <a:lnTo>
                  <a:pt x="126" y="7"/>
                </a:lnTo>
                <a:lnTo>
                  <a:pt x="124" y="5"/>
                </a:lnTo>
                <a:lnTo>
                  <a:pt x="120" y="3"/>
                </a:lnTo>
                <a:lnTo>
                  <a:pt x="117" y="2"/>
                </a:lnTo>
                <a:lnTo>
                  <a:pt x="113" y="0"/>
                </a:lnTo>
                <a:lnTo>
                  <a:pt x="113" y="3"/>
                </a:lnTo>
                <a:lnTo>
                  <a:pt x="114" y="6"/>
                </a:lnTo>
                <a:lnTo>
                  <a:pt x="117" y="12"/>
                </a:lnTo>
                <a:lnTo>
                  <a:pt x="118" y="20"/>
                </a:lnTo>
                <a:lnTo>
                  <a:pt x="118" y="30"/>
                </a:lnTo>
                <a:lnTo>
                  <a:pt x="117" y="40"/>
                </a:lnTo>
                <a:lnTo>
                  <a:pt x="114" y="52"/>
                </a:lnTo>
                <a:lnTo>
                  <a:pt x="108" y="65"/>
                </a:lnTo>
                <a:lnTo>
                  <a:pt x="107" y="66"/>
                </a:lnTo>
                <a:lnTo>
                  <a:pt x="106" y="67"/>
                </a:lnTo>
                <a:lnTo>
                  <a:pt x="105" y="67"/>
                </a:lnTo>
                <a:lnTo>
                  <a:pt x="103" y="68"/>
                </a:lnTo>
                <a:lnTo>
                  <a:pt x="100" y="69"/>
                </a:lnTo>
                <a:lnTo>
                  <a:pt x="98" y="70"/>
                </a:lnTo>
                <a:lnTo>
                  <a:pt x="96" y="72"/>
                </a:lnTo>
                <a:lnTo>
                  <a:pt x="92" y="73"/>
                </a:lnTo>
                <a:lnTo>
                  <a:pt x="90" y="73"/>
                </a:lnTo>
                <a:lnTo>
                  <a:pt x="85" y="74"/>
                </a:lnTo>
                <a:lnTo>
                  <a:pt x="82" y="74"/>
                </a:lnTo>
                <a:lnTo>
                  <a:pt x="78" y="74"/>
                </a:lnTo>
                <a:lnTo>
                  <a:pt x="73" y="73"/>
                </a:lnTo>
                <a:lnTo>
                  <a:pt x="69" y="73"/>
                </a:lnTo>
                <a:lnTo>
                  <a:pt x="69" y="84"/>
                </a:lnTo>
                <a:lnTo>
                  <a:pt x="3" y="77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7" name="Freeform 220"/>
          <p:cNvSpPr>
            <a:spLocks/>
          </p:cNvSpPr>
          <p:nvPr/>
        </p:nvSpPr>
        <p:spPr bwMode="auto">
          <a:xfrm>
            <a:off x="2198588" y="4476874"/>
            <a:ext cx="152400" cy="50800"/>
          </a:xfrm>
          <a:custGeom>
            <a:avLst/>
            <a:gdLst>
              <a:gd name="T0" fmla="*/ 152400 w 96"/>
              <a:gd name="T1" fmla="*/ 19050 h 32"/>
              <a:gd name="T2" fmla="*/ 1588 w 96"/>
              <a:gd name="T3" fmla="*/ 0 h 32"/>
              <a:gd name="T4" fmla="*/ 0 w 96"/>
              <a:gd name="T5" fmla="*/ 19050 h 32"/>
              <a:gd name="T6" fmla="*/ 147638 w 96"/>
              <a:gd name="T7" fmla="*/ 50800 h 32"/>
              <a:gd name="T8" fmla="*/ 152400 w 96"/>
              <a:gd name="T9" fmla="*/ 1905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96" y="12"/>
                </a:moveTo>
                <a:lnTo>
                  <a:pt x="1" y="0"/>
                </a:lnTo>
                <a:lnTo>
                  <a:pt x="0" y="12"/>
                </a:lnTo>
                <a:lnTo>
                  <a:pt x="93" y="32"/>
                </a:lnTo>
                <a:lnTo>
                  <a:pt x="96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8" name="Freeform 221"/>
          <p:cNvSpPr>
            <a:spLocks/>
          </p:cNvSpPr>
          <p:nvPr/>
        </p:nvSpPr>
        <p:spPr bwMode="auto">
          <a:xfrm>
            <a:off x="2273200" y="4494337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89" name="Freeform 222"/>
          <p:cNvSpPr>
            <a:spLocks/>
          </p:cNvSpPr>
          <p:nvPr/>
        </p:nvSpPr>
        <p:spPr bwMode="auto">
          <a:xfrm>
            <a:off x="2206525" y="4483224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6350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4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0" name="Freeform 223"/>
          <p:cNvSpPr>
            <a:spLocks/>
          </p:cNvSpPr>
          <p:nvPr/>
        </p:nvSpPr>
        <p:spPr bwMode="auto">
          <a:xfrm>
            <a:off x="2098575" y="4497512"/>
            <a:ext cx="257175" cy="87312"/>
          </a:xfrm>
          <a:custGeom>
            <a:avLst/>
            <a:gdLst>
              <a:gd name="T0" fmla="*/ 0 w 162"/>
              <a:gd name="T1" fmla="*/ 25400 h 55"/>
              <a:gd name="T2" fmla="*/ 0 w 162"/>
              <a:gd name="T3" fmla="*/ 25400 h 55"/>
              <a:gd name="T4" fmla="*/ 1588 w 162"/>
              <a:gd name="T5" fmla="*/ 25400 h 55"/>
              <a:gd name="T6" fmla="*/ 3175 w 162"/>
              <a:gd name="T7" fmla="*/ 25400 h 55"/>
              <a:gd name="T8" fmla="*/ 6350 w 162"/>
              <a:gd name="T9" fmla="*/ 23812 h 55"/>
              <a:gd name="T10" fmla="*/ 11112 w 162"/>
              <a:gd name="T11" fmla="*/ 23812 h 55"/>
              <a:gd name="T12" fmla="*/ 15875 w 162"/>
              <a:gd name="T13" fmla="*/ 23812 h 55"/>
              <a:gd name="T14" fmla="*/ 22225 w 162"/>
              <a:gd name="T15" fmla="*/ 22225 h 55"/>
              <a:gd name="T16" fmla="*/ 26988 w 162"/>
              <a:gd name="T17" fmla="*/ 20637 h 55"/>
              <a:gd name="T18" fmla="*/ 33337 w 162"/>
              <a:gd name="T19" fmla="*/ 19050 h 55"/>
              <a:gd name="T20" fmla="*/ 38100 w 162"/>
              <a:gd name="T21" fmla="*/ 17462 h 55"/>
              <a:gd name="T22" fmla="*/ 44450 w 162"/>
              <a:gd name="T23" fmla="*/ 14287 h 55"/>
              <a:gd name="T24" fmla="*/ 49212 w 162"/>
              <a:gd name="T25" fmla="*/ 12700 h 55"/>
              <a:gd name="T26" fmla="*/ 55563 w 162"/>
              <a:gd name="T27" fmla="*/ 9525 h 55"/>
              <a:gd name="T28" fmla="*/ 58738 w 162"/>
              <a:gd name="T29" fmla="*/ 7937 h 55"/>
              <a:gd name="T30" fmla="*/ 63500 w 162"/>
              <a:gd name="T31" fmla="*/ 3175 h 55"/>
              <a:gd name="T32" fmla="*/ 68262 w 162"/>
              <a:gd name="T33" fmla="*/ 0 h 55"/>
              <a:gd name="T34" fmla="*/ 257175 w 162"/>
              <a:gd name="T35" fmla="*/ 44450 h 55"/>
              <a:gd name="T36" fmla="*/ 257175 w 162"/>
              <a:gd name="T37" fmla="*/ 44450 h 55"/>
              <a:gd name="T38" fmla="*/ 255588 w 162"/>
              <a:gd name="T39" fmla="*/ 46037 h 55"/>
              <a:gd name="T40" fmla="*/ 252413 w 162"/>
              <a:gd name="T41" fmla="*/ 47625 h 55"/>
              <a:gd name="T42" fmla="*/ 250825 w 162"/>
              <a:gd name="T43" fmla="*/ 50800 h 55"/>
              <a:gd name="T44" fmla="*/ 249238 w 162"/>
              <a:gd name="T45" fmla="*/ 52387 h 55"/>
              <a:gd name="T46" fmla="*/ 246063 w 162"/>
              <a:gd name="T47" fmla="*/ 55562 h 55"/>
              <a:gd name="T48" fmla="*/ 241300 w 162"/>
              <a:gd name="T49" fmla="*/ 57150 h 55"/>
              <a:gd name="T50" fmla="*/ 238125 w 162"/>
              <a:gd name="T51" fmla="*/ 61912 h 55"/>
              <a:gd name="T52" fmla="*/ 233363 w 162"/>
              <a:gd name="T53" fmla="*/ 65087 h 55"/>
              <a:gd name="T54" fmla="*/ 228600 w 162"/>
              <a:gd name="T55" fmla="*/ 68262 h 55"/>
              <a:gd name="T56" fmla="*/ 223838 w 162"/>
              <a:gd name="T57" fmla="*/ 73025 h 55"/>
              <a:gd name="T58" fmla="*/ 217488 w 162"/>
              <a:gd name="T59" fmla="*/ 76200 h 55"/>
              <a:gd name="T60" fmla="*/ 214313 w 162"/>
              <a:gd name="T61" fmla="*/ 79375 h 55"/>
              <a:gd name="T62" fmla="*/ 207963 w 162"/>
              <a:gd name="T63" fmla="*/ 80962 h 55"/>
              <a:gd name="T64" fmla="*/ 203200 w 162"/>
              <a:gd name="T65" fmla="*/ 84137 h 55"/>
              <a:gd name="T66" fmla="*/ 200025 w 162"/>
              <a:gd name="T67" fmla="*/ 87312 h 55"/>
              <a:gd name="T68" fmla="*/ 0 w 162"/>
              <a:gd name="T69" fmla="*/ 25400 h 5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5"/>
              <a:gd name="T107" fmla="*/ 162 w 162"/>
              <a:gd name="T108" fmla="*/ 55 h 5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5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4" y="15"/>
                </a:lnTo>
                <a:lnTo>
                  <a:pt x="7" y="15"/>
                </a:lnTo>
                <a:lnTo>
                  <a:pt x="10" y="15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9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2"/>
                </a:lnTo>
                <a:lnTo>
                  <a:pt x="43" y="0"/>
                </a:lnTo>
                <a:lnTo>
                  <a:pt x="162" y="28"/>
                </a:lnTo>
                <a:lnTo>
                  <a:pt x="161" y="29"/>
                </a:lnTo>
                <a:lnTo>
                  <a:pt x="159" y="30"/>
                </a:lnTo>
                <a:lnTo>
                  <a:pt x="158" y="32"/>
                </a:lnTo>
                <a:lnTo>
                  <a:pt x="157" y="33"/>
                </a:lnTo>
                <a:lnTo>
                  <a:pt x="155" y="35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50"/>
                </a:lnTo>
                <a:lnTo>
                  <a:pt x="131" y="51"/>
                </a:lnTo>
                <a:lnTo>
                  <a:pt x="128" y="53"/>
                </a:lnTo>
                <a:lnTo>
                  <a:pt x="126" y="55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1" name="Freeform 224"/>
          <p:cNvSpPr>
            <a:spLocks/>
          </p:cNvSpPr>
          <p:nvPr/>
        </p:nvSpPr>
        <p:spPr bwMode="auto">
          <a:xfrm>
            <a:off x="2355750" y="4487987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2" name="Freeform 225"/>
          <p:cNvSpPr>
            <a:spLocks/>
          </p:cNvSpPr>
          <p:nvPr/>
        </p:nvSpPr>
        <p:spPr bwMode="auto">
          <a:xfrm>
            <a:off x="2116038" y="4313362"/>
            <a:ext cx="50800" cy="195262"/>
          </a:xfrm>
          <a:custGeom>
            <a:avLst/>
            <a:gdLst>
              <a:gd name="T0" fmla="*/ 50800 w 32"/>
              <a:gd name="T1" fmla="*/ 4762 h 123"/>
              <a:gd name="T2" fmla="*/ 50800 w 32"/>
              <a:gd name="T3" fmla="*/ 4762 h 123"/>
              <a:gd name="T4" fmla="*/ 49212 w 32"/>
              <a:gd name="T5" fmla="*/ 4762 h 123"/>
              <a:gd name="T6" fmla="*/ 49212 w 32"/>
              <a:gd name="T7" fmla="*/ 4762 h 123"/>
              <a:gd name="T8" fmla="*/ 46037 w 32"/>
              <a:gd name="T9" fmla="*/ 3175 h 123"/>
              <a:gd name="T10" fmla="*/ 42862 w 32"/>
              <a:gd name="T11" fmla="*/ 3175 h 123"/>
              <a:gd name="T12" fmla="*/ 41275 w 32"/>
              <a:gd name="T13" fmla="*/ 3175 h 123"/>
              <a:gd name="T14" fmla="*/ 38100 w 32"/>
              <a:gd name="T15" fmla="*/ 0 h 123"/>
              <a:gd name="T16" fmla="*/ 34925 w 32"/>
              <a:gd name="T17" fmla="*/ 0 h 123"/>
              <a:gd name="T18" fmla="*/ 31750 w 32"/>
              <a:gd name="T19" fmla="*/ 0 h 123"/>
              <a:gd name="T20" fmla="*/ 28575 w 32"/>
              <a:gd name="T21" fmla="*/ 0 h 123"/>
              <a:gd name="T22" fmla="*/ 22225 w 32"/>
              <a:gd name="T23" fmla="*/ 0 h 123"/>
              <a:gd name="T24" fmla="*/ 19050 w 32"/>
              <a:gd name="T25" fmla="*/ 0 h 123"/>
              <a:gd name="T26" fmla="*/ 15875 w 32"/>
              <a:gd name="T27" fmla="*/ 3175 h 123"/>
              <a:gd name="T28" fmla="*/ 9525 w 32"/>
              <a:gd name="T29" fmla="*/ 4762 h 123"/>
              <a:gd name="T30" fmla="*/ 6350 w 32"/>
              <a:gd name="T31" fmla="*/ 6350 h 123"/>
              <a:gd name="T32" fmla="*/ 0 w 32"/>
              <a:gd name="T33" fmla="*/ 9525 h 123"/>
              <a:gd name="T34" fmla="*/ 0 w 32"/>
              <a:gd name="T35" fmla="*/ 195262 h 123"/>
              <a:gd name="T36" fmla="*/ 1588 w 32"/>
              <a:gd name="T37" fmla="*/ 195262 h 123"/>
              <a:gd name="T38" fmla="*/ 1588 w 32"/>
              <a:gd name="T39" fmla="*/ 195262 h 123"/>
              <a:gd name="T40" fmla="*/ 4762 w 32"/>
              <a:gd name="T41" fmla="*/ 195262 h 123"/>
              <a:gd name="T42" fmla="*/ 6350 w 32"/>
              <a:gd name="T43" fmla="*/ 195262 h 123"/>
              <a:gd name="T44" fmla="*/ 7937 w 32"/>
              <a:gd name="T45" fmla="*/ 195262 h 123"/>
              <a:gd name="T46" fmla="*/ 11112 w 32"/>
              <a:gd name="T47" fmla="*/ 193675 h 123"/>
              <a:gd name="T48" fmla="*/ 12700 w 32"/>
              <a:gd name="T49" fmla="*/ 193675 h 123"/>
              <a:gd name="T50" fmla="*/ 17462 w 32"/>
              <a:gd name="T51" fmla="*/ 193675 h 123"/>
              <a:gd name="T52" fmla="*/ 20637 w 32"/>
              <a:gd name="T53" fmla="*/ 192087 h 123"/>
              <a:gd name="T54" fmla="*/ 23812 w 32"/>
              <a:gd name="T55" fmla="*/ 190500 h 123"/>
              <a:gd name="T56" fmla="*/ 28575 w 32"/>
              <a:gd name="T57" fmla="*/ 190500 h 123"/>
              <a:gd name="T58" fmla="*/ 33337 w 32"/>
              <a:gd name="T59" fmla="*/ 187325 h 123"/>
              <a:gd name="T60" fmla="*/ 38100 w 32"/>
              <a:gd name="T61" fmla="*/ 184150 h 123"/>
              <a:gd name="T62" fmla="*/ 41275 w 32"/>
              <a:gd name="T63" fmla="*/ 182562 h 123"/>
              <a:gd name="T64" fmla="*/ 46037 w 32"/>
              <a:gd name="T65" fmla="*/ 180975 h 123"/>
              <a:gd name="T66" fmla="*/ 50800 w 32"/>
              <a:gd name="T67" fmla="*/ 176212 h 123"/>
              <a:gd name="T68" fmla="*/ 50800 w 32"/>
              <a:gd name="T69" fmla="*/ 4762 h 12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3"/>
              <a:gd name="T107" fmla="*/ 32 w 32"/>
              <a:gd name="T108" fmla="*/ 123 h 12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3">
                <a:moveTo>
                  <a:pt x="32" y="3"/>
                </a:moveTo>
                <a:lnTo>
                  <a:pt x="32" y="3"/>
                </a:lnTo>
                <a:lnTo>
                  <a:pt x="31" y="3"/>
                </a:lnTo>
                <a:lnTo>
                  <a:pt x="29" y="2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3"/>
                </a:lnTo>
                <a:lnTo>
                  <a:pt x="1" y="123"/>
                </a:lnTo>
                <a:lnTo>
                  <a:pt x="3" y="123"/>
                </a:lnTo>
                <a:lnTo>
                  <a:pt x="4" y="123"/>
                </a:lnTo>
                <a:lnTo>
                  <a:pt x="5" y="123"/>
                </a:lnTo>
                <a:lnTo>
                  <a:pt x="7" y="122"/>
                </a:lnTo>
                <a:lnTo>
                  <a:pt x="8" y="122"/>
                </a:lnTo>
                <a:lnTo>
                  <a:pt x="11" y="122"/>
                </a:lnTo>
                <a:lnTo>
                  <a:pt x="13" y="121"/>
                </a:lnTo>
                <a:lnTo>
                  <a:pt x="15" y="120"/>
                </a:lnTo>
                <a:lnTo>
                  <a:pt x="18" y="120"/>
                </a:lnTo>
                <a:lnTo>
                  <a:pt x="21" y="118"/>
                </a:lnTo>
                <a:lnTo>
                  <a:pt x="24" y="116"/>
                </a:lnTo>
                <a:lnTo>
                  <a:pt x="26" y="115"/>
                </a:lnTo>
                <a:lnTo>
                  <a:pt x="29" y="114"/>
                </a:lnTo>
                <a:lnTo>
                  <a:pt x="32" y="111"/>
                </a:lnTo>
                <a:lnTo>
                  <a:pt x="32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3" name="Freeform 226"/>
          <p:cNvSpPr>
            <a:spLocks/>
          </p:cNvSpPr>
          <p:nvPr/>
        </p:nvSpPr>
        <p:spPr bwMode="auto">
          <a:xfrm>
            <a:off x="2117625" y="4316537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1588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1925 h 104"/>
              <a:gd name="T42" fmla="*/ 4763 w 27"/>
              <a:gd name="T43" fmla="*/ 161925 h 104"/>
              <a:gd name="T44" fmla="*/ 6350 w 27"/>
              <a:gd name="T45" fmla="*/ 161925 h 104"/>
              <a:gd name="T46" fmla="*/ 9525 w 27"/>
              <a:gd name="T47" fmla="*/ 161925 h 104"/>
              <a:gd name="T48" fmla="*/ 11113 w 27"/>
              <a:gd name="T49" fmla="*/ 161925 h 104"/>
              <a:gd name="T50" fmla="*/ 15875 w 27"/>
              <a:gd name="T51" fmla="*/ 160338 h 104"/>
              <a:gd name="T52" fmla="*/ 17463 w 27"/>
              <a:gd name="T53" fmla="*/ 160338 h 104"/>
              <a:gd name="T54" fmla="*/ 20638 w 27"/>
              <a:gd name="T55" fmla="*/ 158750 h 104"/>
              <a:gd name="T56" fmla="*/ 25400 w 27"/>
              <a:gd name="T57" fmla="*/ 157163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2400 h 104"/>
              <a:gd name="T64" fmla="*/ 39688 w 27"/>
              <a:gd name="T65" fmla="*/ 149225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6" y="1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2" y="102"/>
                </a:lnTo>
                <a:lnTo>
                  <a:pt x="3" y="102"/>
                </a:lnTo>
                <a:lnTo>
                  <a:pt x="4" y="102"/>
                </a:lnTo>
                <a:lnTo>
                  <a:pt x="6" y="102"/>
                </a:lnTo>
                <a:lnTo>
                  <a:pt x="7" y="102"/>
                </a:lnTo>
                <a:lnTo>
                  <a:pt x="10" y="101"/>
                </a:lnTo>
                <a:lnTo>
                  <a:pt x="11" y="101"/>
                </a:lnTo>
                <a:lnTo>
                  <a:pt x="13" y="100"/>
                </a:lnTo>
                <a:lnTo>
                  <a:pt x="16" y="99"/>
                </a:lnTo>
                <a:lnTo>
                  <a:pt x="18" y="99"/>
                </a:lnTo>
                <a:lnTo>
                  <a:pt x="20" y="98"/>
                </a:lnTo>
                <a:lnTo>
                  <a:pt x="23" y="96"/>
                </a:lnTo>
                <a:lnTo>
                  <a:pt x="25" y="94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4" name="Freeform 227"/>
          <p:cNvSpPr>
            <a:spLocks/>
          </p:cNvSpPr>
          <p:nvPr/>
        </p:nvSpPr>
        <p:spPr bwMode="auto">
          <a:xfrm>
            <a:off x="2120800" y="4318124"/>
            <a:ext cx="34925" cy="133350"/>
          </a:xfrm>
          <a:custGeom>
            <a:avLst/>
            <a:gdLst>
              <a:gd name="T0" fmla="*/ 34925 w 22"/>
              <a:gd name="T1" fmla="*/ 1588 h 84"/>
              <a:gd name="T2" fmla="*/ 34925 w 22"/>
              <a:gd name="T3" fmla="*/ 1588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0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0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1763 h 84"/>
              <a:gd name="T48" fmla="*/ 7938 w 22"/>
              <a:gd name="T49" fmla="*/ 131763 h 84"/>
              <a:gd name="T50" fmla="*/ 11112 w 22"/>
              <a:gd name="T51" fmla="*/ 131763 h 84"/>
              <a:gd name="T52" fmla="*/ 14288 w 22"/>
              <a:gd name="T53" fmla="*/ 128588 h 84"/>
              <a:gd name="T54" fmla="*/ 15875 w 22"/>
              <a:gd name="T55" fmla="*/ 128588 h 84"/>
              <a:gd name="T56" fmla="*/ 19050 w 22"/>
              <a:gd name="T57" fmla="*/ 127000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1588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1"/>
                </a:moveTo>
                <a:lnTo>
                  <a:pt x="22" y="1"/>
                </a:lnTo>
                <a:lnTo>
                  <a:pt x="21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3"/>
                </a:lnTo>
                <a:lnTo>
                  <a:pt x="5" y="83"/>
                </a:lnTo>
                <a:lnTo>
                  <a:pt x="7" y="83"/>
                </a:lnTo>
                <a:lnTo>
                  <a:pt x="9" y="81"/>
                </a:lnTo>
                <a:lnTo>
                  <a:pt x="10" y="81"/>
                </a:lnTo>
                <a:lnTo>
                  <a:pt x="12" y="80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1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5" name="Freeform 228"/>
          <p:cNvSpPr>
            <a:spLocks/>
          </p:cNvSpPr>
          <p:nvPr/>
        </p:nvSpPr>
        <p:spPr bwMode="auto">
          <a:xfrm>
            <a:off x="2122388" y="4318124"/>
            <a:ext cx="26987" cy="103188"/>
          </a:xfrm>
          <a:custGeom>
            <a:avLst/>
            <a:gdLst>
              <a:gd name="T0" fmla="*/ 26987 w 17"/>
              <a:gd name="T1" fmla="*/ 3175 h 65"/>
              <a:gd name="T2" fmla="*/ 26987 w 17"/>
              <a:gd name="T3" fmla="*/ 3175 h 65"/>
              <a:gd name="T4" fmla="*/ 25400 w 17"/>
              <a:gd name="T5" fmla="*/ 1588 h 65"/>
              <a:gd name="T6" fmla="*/ 22225 w 17"/>
              <a:gd name="T7" fmla="*/ 1588 h 65"/>
              <a:gd name="T8" fmla="*/ 17462 w 17"/>
              <a:gd name="T9" fmla="*/ 1588 h 65"/>
              <a:gd name="T10" fmla="*/ 14287 w 17"/>
              <a:gd name="T11" fmla="*/ 0 h 65"/>
              <a:gd name="T12" fmla="*/ 9525 w 17"/>
              <a:gd name="T13" fmla="*/ 1588 h 65"/>
              <a:gd name="T14" fmla="*/ 3175 w 17"/>
              <a:gd name="T15" fmla="*/ 3175 h 65"/>
              <a:gd name="T16" fmla="*/ 0 w 17"/>
              <a:gd name="T17" fmla="*/ 4763 h 65"/>
              <a:gd name="T18" fmla="*/ 0 w 17"/>
              <a:gd name="T19" fmla="*/ 103188 h 65"/>
              <a:gd name="T20" fmla="*/ 0 w 17"/>
              <a:gd name="T21" fmla="*/ 103188 h 65"/>
              <a:gd name="T22" fmla="*/ 1587 w 17"/>
              <a:gd name="T23" fmla="*/ 103188 h 65"/>
              <a:gd name="T24" fmla="*/ 4762 w 17"/>
              <a:gd name="T25" fmla="*/ 103188 h 65"/>
              <a:gd name="T26" fmla="*/ 9525 w 17"/>
              <a:gd name="T27" fmla="*/ 101600 h 65"/>
              <a:gd name="T28" fmla="*/ 12700 w 17"/>
              <a:gd name="T29" fmla="*/ 101600 h 65"/>
              <a:gd name="T30" fmla="*/ 17462 w 17"/>
              <a:gd name="T31" fmla="*/ 100013 h 65"/>
              <a:gd name="T32" fmla="*/ 22225 w 17"/>
              <a:gd name="T33" fmla="*/ 95250 h 65"/>
              <a:gd name="T34" fmla="*/ 26987 w 17"/>
              <a:gd name="T35" fmla="*/ 92075 h 65"/>
              <a:gd name="T36" fmla="*/ 26987 w 17"/>
              <a:gd name="T37" fmla="*/ 3175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2"/>
                </a:moveTo>
                <a:lnTo>
                  <a:pt x="17" y="2"/>
                </a:lnTo>
                <a:lnTo>
                  <a:pt x="16" y="1"/>
                </a:lnTo>
                <a:lnTo>
                  <a:pt x="14" y="1"/>
                </a:lnTo>
                <a:lnTo>
                  <a:pt x="11" y="1"/>
                </a:lnTo>
                <a:lnTo>
                  <a:pt x="9" y="0"/>
                </a:lnTo>
                <a:lnTo>
                  <a:pt x="6" y="1"/>
                </a:lnTo>
                <a:lnTo>
                  <a:pt x="2" y="2"/>
                </a:lnTo>
                <a:lnTo>
                  <a:pt x="0" y="3"/>
                </a:lnTo>
                <a:lnTo>
                  <a:pt x="0" y="65"/>
                </a:lnTo>
                <a:lnTo>
                  <a:pt x="1" y="65"/>
                </a:lnTo>
                <a:lnTo>
                  <a:pt x="3" y="65"/>
                </a:lnTo>
                <a:lnTo>
                  <a:pt x="6" y="64"/>
                </a:lnTo>
                <a:lnTo>
                  <a:pt x="8" y="64"/>
                </a:lnTo>
                <a:lnTo>
                  <a:pt x="11" y="63"/>
                </a:lnTo>
                <a:lnTo>
                  <a:pt x="14" y="60"/>
                </a:lnTo>
                <a:lnTo>
                  <a:pt x="17" y="58"/>
                </a:lnTo>
                <a:lnTo>
                  <a:pt x="17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6" name="Freeform 229"/>
          <p:cNvSpPr>
            <a:spLocks/>
          </p:cNvSpPr>
          <p:nvPr/>
        </p:nvSpPr>
        <p:spPr bwMode="auto">
          <a:xfrm>
            <a:off x="2122388" y="4319712"/>
            <a:ext cx="22225" cy="74612"/>
          </a:xfrm>
          <a:custGeom>
            <a:avLst/>
            <a:gdLst>
              <a:gd name="T0" fmla="*/ 22225 w 14"/>
              <a:gd name="T1" fmla="*/ 1587 h 47"/>
              <a:gd name="T2" fmla="*/ 22225 w 14"/>
              <a:gd name="T3" fmla="*/ 1587 h 47"/>
              <a:gd name="T4" fmla="*/ 20638 w 14"/>
              <a:gd name="T5" fmla="*/ 1587 h 47"/>
              <a:gd name="T6" fmla="*/ 17463 w 14"/>
              <a:gd name="T7" fmla="*/ 1587 h 47"/>
              <a:gd name="T8" fmla="*/ 14288 w 14"/>
              <a:gd name="T9" fmla="*/ 0 h 47"/>
              <a:gd name="T10" fmla="*/ 12700 w 14"/>
              <a:gd name="T11" fmla="*/ 0 h 47"/>
              <a:gd name="T12" fmla="*/ 9525 w 14"/>
              <a:gd name="T13" fmla="*/ 1587 h 47"/>
              <a:gd name="T14" fmla="*/ 3175 w 14"/>
              <a:gd name="T15" fmla="*/ 1587 h 47"/>
              <a:gd name="T16" fmla="*/ 0 w 14"/>
              <a:gd name="T17" fmla="*/ 4762 h 47"/>
              <a:gd name="T18" fmla="*/ 0 w 14"/>
              <a:gd name="T19" fmla="*/ 74612 h 47"/>
              <a:gd name="T20" fmla="*/ 1588 w 14"/>
              <a:gd name="T21" fmla="*/ 74612 h 47"/>
              <a:gd name="T22" fmla="*/ 1588 w 14"/>
              <a:gd name="T23" fmla="*/ 71437 h 47"/>
              <a:gd name="T24" fmla="*/ 4763 w 14"/>
              <a:gd name="T25" fmla="*/ 71437 h 47"/>
              <a:gd name="T26" fmla="*/ 6350 w 14"/>
              <a:gd name="T27" fmla="*/ 71437 h 47"/>
              <a:gd name="T28" fmla="*/ 11113 w 14"/>
              <a:gd name="T29" fmla="*/ 69850 h 47"/>
              <a:gd name="T30" fmla="*/ 14288 w 14"/>
              <a:gd name="T31" fmla="*/ 69850 h 47"/>
              <a:gd name="T32" fmla="*/ 17463 w 14"/>
              <a:gd name="T33" fmla="*/ 68262 h 47"/>
              <a:gd name="T34" fmla="*/ 22225 w 14"/>
              <a:gd name="T35" fmla="*/ 65087 h 47"/>
              <a:gd name="T36" fmla="*/ 22225 w 14"/>
              <a:gd name="T37" fmla="*/ 1587 h 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7"/>
              <a:gd name="T59" fmla="*/ 14 w 14"/>
              <a:gd name="T60" fmla="*/ 47 h 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7">
                <a:moveTo>
                  <a:pt x="14" y="1"/>
                </a:moveTo>
                <a:lnTo>
                  <a:pt x="14" y="1"/>
                </a:lnTo>
                <a:lnTo>
                  <a:pt x="13" y="1"/>
                </a:lnTo>
                <a:lnTo>
                  <a:pt x="11" y="1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2" y="1"/>
                </a:lnTo>
                <a:lnTo>
                  <a:pt x="0" y="3"/>
                </a:lnTo>
                <a:lnTo>
                  <a:pt x="0" y="47"/>
                </a:lnTo>
                <a:lnTo>
                  <a:pt x="1" y="47"/>
                </a:lnTo>
                <a:lnTo>
                  <a:pt x="1" y="45"/>
                </a:lnTo>
                <a:lnTo>
                  <a:pt x="3" y="45"/>
                </a:lnTo>
                <a:lnTo>
                  <a:pt x="4" y="45"/>
                </a:lnTo>
                <a:lnTo>
                  <a:pt x="7" y="44"/>
                </a:lnTo>
                <a:lnTo>
                  <a:pt x="9" y="44"/>
                </a:lnTo>
                <a:lnTo>
                  <a:pt x="11" y="43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7" name="Freeform 230"/>
          <p:cNvSpPr>
            <a:spLocks/>
          </p:cNvSpPr>
          <p:nvPr/>
        </p:nvSpPr>
        <p:spPr bwMode="auto">
          <a:xfrm>
            <a:off x="2123975" y="4321299"/>
            <a:ext cx="14288" cy="42863"/>
          </a:xfrm>
          <a:custGeom>
            <a:avLst/>
            <a:gdLst>
              <a:gd name="T0" fmla="*/ 14288 w 9"/>
              <a:gd name="T1" fmla="*/ 1588 h 27"/>
              <a:gd name="T2" fmla="*/ 14288 w 9"/>
              <a:gd name="T3" fmla="*/ 1588 h 27"/>
              <a:gd name="T4" fmla="*/ 12700 w 9"/>
              <a:gd name="T5" fmla="*/ 1588 h 27"/>
              <a:gd name="T6" fmla="*/ 11113 w 9"/>
              <a:gd name="T7" fmla="*/ 1588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0 h 27"/>
              <a:gd name="T14" fmla="*/ 1588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8 w 9"/>
              <a:gd name="T23" fmla="*/ 42863 h 27"/>
              <a:gd name="T24" fmla="*/ 3175 w 9"/>
              <a:gd name="T25" fmla="*/ 42863 h 27"/>
              <a:gd name="T26" fmla="*/ 4763 w 9"/>
              <a:gd name="T27" fmla="*/ 42863 h 27"/>
              <a:gd name="T28" fmla="*/ 7938 w 9"/>
              <a:gd name="T29" fmla="*/ 41275 h 27"/>
              <a:gd name="T30" fmla="*/ 9525 w 9"/>
              <a:gd name="T31" fmla="*/ 41275 h 27"/>
              <a:gd name="T32" fmla="*/ 12700 w 9"/>
              <a:gd name="T33" fmla="*/ 39688 h 27"/>
              <a:gd name="T34" fmla="*/ 14288 w 9"/>
              <a:gd name="T35" fmla="*/ 36513 h 27"/>
              <a:gd name="T36" fmla="*/ 14288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0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6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8" name="Freeform 231"/>
          <p:cNvSpPr>
            <a:spLocks/>
          </p:cNvSpPr>
          <p:nvPr/>
        </p:nvSpPr>
        <p:spPr bwMode="auto">
          <a:xfrm>
            <a:off x="2300188" y="4443537"/>
            <a:ext cx="22225" cy="20637"/>
          </a:xfrm>
          <a:custGeom>
            <a:avLst/>
            <a:gdLst>
              <a:gd name="T0" fmla="*/ 11113 w 14"/>
              <a:gd name="T1" fmla="*/ 20637 h 13"/>
              <a:gd name="T2" fmla="*/ 12700 w 14"/>
              <a:gd name="T3" fmla="*/ 20637 h 13"/>
              <a:gd name="T4" fmla="*/ 14288 w 14"/>
              <a:gd name="T5" fmla="*/ 20637 h 13"/>
              <a:gd name="T6" fmla="*/ 15875 w 14"/>
              <a:gd name="T7" fmla="*/ 19050 h 13"/>
              <a:gd name="T8" fmla="*/ 17463 w 14"/>
              <a:gd name="T9" fmla="*/ 17462 h 13"/>
              <a:gd name="T10" fmla="*/ 20638 w 14"/>
              <a:gd name="T11" fmla="*/ 17462 h 13"/>
              <a:gd name="T12" fmla="*/ 20638 w 14"/>
              <a:gd name="T13" fmla="*/ 14287 h 13"/>
              <a:gd name="T14" fmla="*/ 22225 w 14"/>
              <a:gd name="T15" fmla="*/ 11112 h 13"/>
              <a:gd name="T16" fmla="*/ 22225 w 14"/>
              <a:gd name="T17" fmla="*/ 9525 h 13"/>
              <a:gd name="T18" fmla="*/ 22225 w 14"/>
              <a:gd name="T19" fmla="*/ 7937 h 13"/>
              <a:gd name="T20" fmla="*/ 20638 w 14"/>
              <a:gd name="T21" fmla="*/ 6350 h 13"/>
              <a:gd name="T22" fmla="*/ 20638 w 14"/>
              <a:gd name="T23" fmla="*/ 3175 h 13"/>
              <a:gd name="T24" fmla="*/ 17463 w 14"/>
              <a:gd name="T25" fmla="*/ 1587 h 13"/>
              <a:gd name="T26" fmla="*/ 15875 w 14"/>
              <a:gd name="T27" fmla="*/ 0 h 13"/>
              <a:gd name="T28" fmla="*/ 14288 w 14"/>
              <a:gd name="T29" fmla="*/ 0 h 13"/>
              <a:gd name="T30" fmla="*/ 12700 w 14"/>
              <a:gd name="T31" fmla="*/ 0 h 13"/>
              <a:gd name="T32" fmla="*/ 11113 w 14"/>
              <a:gd name="T33" fmla="*/ 0 h 13"/>
              <a:gd name="T34" fmla="*/ 9525 w 14"/>
              <a:gd name="T35" fmla="*/ 0 h 13"/>
              <a:gd name="T36" fmla="*/ 6350 w 14"/>
              <a:gd name="T37" fmla="*/ 0 h 13"/>
              <a:gd name="T38" fmla="*/ 4763 w 14"/>
              <a:gd name="T39" fmla="*/ 0 h 13"/>
              <a:gd name="T40" fmla="*/ 3175 w 14"/>
              <a:gd name="T41" fmla="*/ 1587 h 13"/>
              <a:gd name="T42" fmla="*/ 1588 w 14"/>
              <a:gd name="T43" fmla="*/ 3175 h 13"/>
              <a:gd name="T44" fmla="*/ 1588 w 14"/>
              <a:gd name="T45" fmla="*/ 6350 h 13"/>
              <a:gd name="T46" fmla="*/ 0 w 14"/>
              <a:gd name="T47" fmla="*/ 7937 h 13"/>
              <a:gd name="T48" fmla="*/ 0 w 14"/>
              <a:gd name="T49" fmla="*/ 9525 h 13"/>
              <a:gd name="T50" fmla="*/ 0 w 14"/>
              <a:gd name="T51" fmla="*/ 11112 h 13"/>
              <a:gd name="T52" fmla="*/ 1588 w 14"/>
              <a:gd name="T53" fmla="*/ 14287 h 13"/>
              <a:gd name="T54" fmla="*/ 1588 w 14"/>
              <a:gd name="T55" fmla="*/ 17462 h 13"/>
              <a:gd name="T56" fmla="*/ 3175 w 14"/>
              <a:gd name="T57" fmla="*/ 17462 h 13"/>
              <a:gd name="T58" fmla="*/ 4763 w 14"/>
              <a:gd name="T59" fmla="*/ 19050 h 13"/>
              <a:gd name="T60" fmla="*/ 6350 w 14"/>
              <a:gd name="T61" fmla="*/ 20637 h 13"/>
              <a:gd name="T62" fmla="*/ 9525 w 14"/>
              <a:gd name="T63" fmla="*/ 20637 h 13"/>
              <a:gd name="T64" fmla="*/ 11113 w 14"/>
              <a:gd name="T65" fmla="*/ 20637 h 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3"/>
              <a:gd name="T101" fmla="*/ 14 w 14"/>
              <a:gd name="T102" fmla="*/ 13 h 1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3">
                <a:moveTo>
                  <a:pt x="7" y="13"/>
                </a:moveTo>
                <a:lnTo>
                  <a:pt x="8" y="13"/>
                </a:lnTo>
                <a:lnTo>
                  <a:pt x="9" y="13"/>
                </a:lnTo>
                <a:lnTo>
                  <a:pt x="10" y="12"/>
                </a:lnTo>
                <a:lnTo>
                  <a:pt x="11" y="11"/>
                </a:lnTo>
                <a:lnTo>
                  <a:pt x="13" y="11"/>
                </a:lnTo>
                <a:lnTo>
                  <a:pt x="13" y="9"/>
                </a:lnTo>
                <a:lnTo>
                  <a:pt x="14" y="7"/>
                </a:lnTo>
                <a:lnTo>
                  <a:pt x="14" y="6"/>
                </a:lnTo>
                <a:lnTo>
                  <a:pt x="14" y="5"/>
                </a:lnTo>
                <a:lnTo>
                  <a:pt x="13" y="4"/>
                </a:lnTo>
                <a:lnTo>
                  <a:pt x="13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7"/>
                </a:lnTo>
                <a:lnTo>
                  <a:pt x="1" y="9"/>
                </a:lnTo>
                <a:lnTo>
                  <a:pt x="1" y="11"/>
                </a:lnTo>
                <a:lnTo>
                  <a:pt x="2" y="11"/>
                </a:lnTo>
                <a:lnTo>
                  <a:pt x="3" y="12"/>
                </a:lnTo>
                <a:lnTo>
                  <a:pt x="4" y="13"/>
                </a:lnTo>
                <a:lnTo>
                  <a:pt x="6" y="13"/>
                </a:lnTo>
                <a:lnTo>
                  <a:pt x="7" y="1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299" name="Freeform 232"/>
          <p:cNvSpPr>
            <a:spLocks/>
          </p:cNvSpPr>
          <p:nvPr/>
        </p:nvSpPr>
        <p:spPr bwMode="auto">
          <a:xfrm>
            <a:off x="2235100" y="4443537"/>
            <a:ext cx="11113" cy="11112"/>
          </a:xfrm>
          <a:custGeom>
            <a:avLst/>
            <a:gdLst>
              <a:gd name="T0" fmla="*/ 4763 w 7"/>
              <a:gd name="T1" fmla="*/ 11112 h 7"/>
              <a:gd name="T2" fmla="*/ 7938 w 7"/>
              <a:gd name="T3" fmla="*/ 9525 h 7"/>
              <a:gd name="T4" fmla="*/ 9525 w 7"/>
              <a:gd name="T5" fmla="*/ 9525 h 7"/>
              <a:gd name="T6" fmla="*/ 9525 w 7"/>
              <a:gd name="T7" fmla="*/ 7937 h 7"/>
              <a:gd name="T8" fmla="*/ 11113 w 7"/>
              <a:gd name="T9" fmla="*/ 6350 h 7"/>
              <a:gd name="T10" fmla="*/ 9525 w 7"/>
              <a:gd name="T11" fmla="*/ 1587 h 7"/>
              <a:gd name="T12" fmla="*/ 9525 w 7"/>
              <a:gd name="T13" fmla="*/ 1587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7 h 7"/>
              <a:gd name="T22" fmla="*/ 0 w 7"/>
              <a:gd name="T23" fmla="*/ 1587 h 7"/>
              <a:gd name="T24" fmla="*/ 0 w 7"/>
              <a:gd name="T25" fmla="*/ 6350 h 7"/>
              <a:gd name="T26" fmla="*/ 0 w 7"/>
              <a:gd name="T27" fmla="*/ 7937 h 7"/>
              <a:gd name="T28" fmla="*/ 1588 w 7"/>
              <a:gd name="T29" fmla="*/ 9525 h 7"/>
              <a:gd name="T30" fmla="*/ 3175 w 7"/>
              <a:gd name="T31" fmla="*/ 9525 h 7"/>
              <a:gd name="T32" fmla="*/ 4763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6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1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6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0" name="Freeform 233"/>
          <p:cNvSpPr>
            <a:spLocks/>
          </p:cNvSpPr>
          <p:nvPr/>
        </p:nvSpPr>
        <p:spPr bwMode="auto">
          <a:xfrm>
            <a:off x="2254150" y="4443537"/>
            <a:ext cx="7938" cy="11112"/>
          </a:xfrm>
          <a:custGeom>
            <a:avLst/>
            <a:gdLst>
              <a:gd name="T0" fmla="*/ 4763 w 5"/>
              <a:gd name="T1" fmla="*/ 11112 h 7"/>
              <a:gd name="T2" fmla="*/ 6350 w 5"/>
              <a:gd name="T3" fmla="*/ 11112 h 7"/>
              <a:gd name="T4" fmla="*/ 7938 w 5"/>
              <a:gd name="T5" fmla="*/ 9525 h 7"/>
              <a:gd name="T6" fmla="*/ 7938 w 5"/>
              <a:gd name="T7" fmla="*/ 7937 h 7"/>
              <a:gd name="T8" fmla="*/ 7938 w 5"/>
              <a:gd name="T9" fmla="*/ 6350 h 7"/>
              <a:gd name="T10" fmla="*/ 7938 w 5"/>
              <a:gd name="T11" fmla="*/ 3175 h 7"/>
              <a:gd name="T12" fmla="*/ 7938 w 5"/>
              <a:gd name="T13" fmla="*/ 1587 h 7"/>
              <a:gd name="T14" fmla="*/ 6350 w 5"/>
              <a:gd name="T15" fmla="*/ 0 h 7"/>
              <a:gd name="T16" fmla="*/ 4763 w 5"/>
              <a:gd name="T17" fmla="*/ 0 h 7"/>
              <a:gd name="T18" fmla="*/ 3175 w 5"/>
              <a:gd name="T19" fmla="*/ 0 h 7"/>
              <a:gd name="T20" fmla="*/ 1588 w 5"/>
              <a:gd name="T21" fmla="*/ 1587 h 7"/>
              <a:gd name="T22" fmla="*/ 0 w 5"/>
              <a:gd name="T23" fmla="*/ 3175 h 7"/>
              <a:gd name="T24" fmla="*/ 0 w 5"/>
              <a:gd name="T25" fmla="*/ 6350 h 7"/>
              <a:gd name="T26" fmla="*/ 0 w 5"/>
              <a:gd name="T27" fmla="*/ 7937 h 7"/>
              <a:gd name="T28" fmla="*/ 1588 w 5"/>
              <a:gd name="T29" fmla="*/ 9525 h 7"/>
              <a:gd name="T30" fmla="*/ 3175 w 5"/>
              <a:gd name="T31" fmla="*/ 11112 h 7"/>
              <a:gd name="T32" fmla="*/ 4763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5"/>
                </a:lnTo>
                <a:lnTo>
                  <a:pt x="5" y="4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1" name="Freeform 234"/>
          <p:cNvSpPr>
            <a:spLocks/>
          </p:cNvSpPr>
          <p:nvPr/>
        </p:nvSpPr>
        <p:spPr bwMode="auto">
          <a:xfrm>
            <a:off x="2181125" y="4297487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88900 h 92"/>
              <a:gd name="T14" fmla="*/ 1588 w 19"/>
              <a:gd name="T15" fmla="*/ 115888 h 92"/>
              <a:gd name="T16" fmla="*/ 7938 w 19"/>
              <a:gd name="T17" fmla="*/ 146050 h 92"/>
              <a:gd name="T18" fmla="*/ 30163 w 19"/>
              <a:gd name="T19" fmla="*/ 144463 h 92"/>
              <a:gd name="T20" fmla="*/ 28575 w 19"/>
              <a:gd name="T21" fmla="*/ 141288 h 92"/>
              <a:gd name="T22" fmla="*/ 25400 w 19"/>
              <a:gd name="T23" fmla="*/ 127000 h 92"/>
              <a:gd name="T24" fmla="*/ 23813 w 19"/>
              <a:gd name="T25" fmla="*/ 111125 h 92"/>
              <a:gd name="T26" fmla="*/ 22225 w 19"/>
              <a:gd name="T27" fmla="*/ 88900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0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6"/>
                </a:lnTo>
                <a:lnTo>
                  <a:pt x="1" y="73"/>
                </a:lnTo>
                <a:lnTo>
                  <a:pt x="5" y="92"/>
                </a:lnTo>
                <a:lnTo>
                  <a:pt x="19" y="91"/>
                </a:lnTo>
                <a:lnTo>
                  <a:pt x="18" y="89"/>
                </a:lnTo>
                <a:lnTo>
                  <a:pt x="16" y="80"/>
                </a:lnTo>
                <a:lnTo>
                  <a:pt x="15" y="70"/>
                </a:lnTo>
                <a:lnTo>
                  <a:pt x="14" y="56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2" name="Freeform 235"/>
          <p:cNvSpPr>
            <a:spLocks/>
          </p:cNvSpPr>
          <p:nvPr/>
        </p:nvSpPr>
        <p:spPr bwMode="auto">
          <a:xfrm>
            <a:off x="2336700" y="4278437"/>
            <a:ext cx="42863" cy="163512"/>
          </a:xfrm>
          <a:custGeom>
            <a:avLst/>
            <a:gdLst>
              <a:gd name="T0" fmla="*/ 42863 w 27"/>
              <a:gd name="T1" fmla="*/ 0 h 103"/>
              <a:gd name="T2" fmla="*/ 41275 w 27"/>
              <a:gd name="T3" fmla="*/ 1587 h 103"/>
              <a:gd name="T4" fmla="*/ 39688 w 27"/>
              <a:gd name="T5" fmla="*/ 6350 h 103"/>
              <a:gd name="T6" fmla="*/ 34925 w 27"/>
              <a:gd name="T7" fmla="*/ 14287 h 103"/>
              <a:gd name="T8" fmla="*/ 31750 w 27"/>
              <a:gd name="T9" fmla="*/ 28575 h 103"/>
              <a:gd name="T10" fmla="*/ 28575 w 27"/>
              <a:gd name="T11" fmla="*/ 50800 h 103"/>
              <a:gd name="T12" fmla="*/ 25400 w 27"/>
              <a:gd name="T13" fmla="*/ 77787 h 103"/>
              <a:gd name="T14" fmla="*/ 28575 w 27"/>
              <a:gd name="T15" fmla="*/ 115887 h 103"/>
              <a:gd name="T16" fmla="*/ 31750 w 27"/>
              <a:gd name="T17" fmla="*/ 163512 h 103"/>
              <a:gd name="T18" fmla="*/ 7938 w 27"/>
              <a:gd name="T19" fmla="*/ 163512 h 103"/>
              <a:gd name="T20" fmla="*/ 7938 w 27"/>
              <a:gd name="T21" fmla="*/ 160337 h 103"/>
              <a:gd name="T22" fmla="*/ 6350 w 27"/>
              <a:gd name="T23" fmla="*/ 144462 h 103"/>
              <a:gd name="T24" fmla="*/ 3175 w 27"/>
              <a:gd name="T25" fmla="*/ 127000 h 103"/>
              <a:gd name="T26" fmla="*/ 1588 w 27"/>
              <a:gd name="T27" fmla="*/ 101600 h 103"/>
              <a:gd name="T28" fmla="*/ 0 w 27"/>
              <a:gd name="T29" fmla="*/ 74612 h 103"/>
              <a:gd name="T30" fmla="*/ 1588 w 27"/>
              <a:gd name="T31" fmla="*/ 49212 h 103"/>
              <a:gd name="T32" fmla="*/ 6350 w 27"/>
              <a:gd name="T33" fmla="*/ 22225 h 103"/>
              <a:gd name="T34" fmla="*/ 14288 w 27"/>
              <a:gd name="T35" fmla="*/ 0 h 103"/>
              <a:gd name="T36" fmla="*/ 42863 w 27"/>
              <a:gd name="T37" fmla="*/ 0 h 10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3"/>
              <a:gd name="T59" fmla="*/ 27 w 27"/>
              <a:gd name="T60" fmla="*/ 103 h 10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3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9"/>
                </a:lnTo>
                <a:lnTo>
                  <a:pt x="20" y="18"/>
                </a:lnTo>
                <a:lnTo>
                  <a:pt x="18" y="32"/>
                </a:lnTo>
                <a:lnTo>
                  <a:pt x="16" y="49"/>
                </a:lnTo>
                <a:lnTo>
                  <a:pt x="18" y="73"/>
                </a:lnTo>
                <a:lnTo>
                  <a:pt x="20" y="103"/>
                </a:lnTo>
                <a:lnTo>
                  <a:pt x="5" y="103"/>
                </a:lnTo>
                <a:lnTo>
                  <a:pt x="5" y="101"/>
                </a:lnTo>
                <a:lnTo>
                  <a:pt x="4" y="91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3" name="Freeform 236"/>
          <p:cNvSpPr>
            <a:spLocks/>
          </p:cNvSpPr>
          <p:nvPr/>
        </p:nvSpPr>
        <p:spPr bwMode="auto">
          <a:xfrm>
            <a:off x="2181125" y="4305424"/>
            <a:ext cx="28575" cy="127000"/>
          </a:xfrm>
          <a:custGeom>
            <a:avLst/>
            <a:gdLst>
              <a:gd name="T0" fmla="*/ 9525 w 18"/>
              <a:gd name="T1" fmla="*/ 3175 h 80"/>
              <a:gd name="T2" fmla="*/ 9525 w 18"/>
              <a:gd name="T3" fmla="*/ 4762 h 80"/>
              <a:gd name="T4" fmla="*/ 7937 w 18"/>
              <a:gd name="T5" fmla="*/ 12700 h 80"/>
              <a:gd name="T6" fmla="*/ 3175 w 18"/>
              <a:gd name="T7" fmla="*/ 23812 h 80"/>
              <a:gd name="T8" fmla="*/ 1588 w 18"/>
              <a:gd name="T9" fmla="*/ 38100 h 80"/>
              <a:gd name="T10" fmla="*/ 0 w 18"/>
              <a:gd name="T11" fmla="*/ 57150 h 80"/>
              <a:gd name="T12" fmla="*/ 1588 w 18"/>
              <a:gd name="T13" fmla="*/ 79375 h 80"/>
              <a:gd name="T14" fmla="*/ 3175 w 18"/>
              <a:gd name="T15" fmla="*/ 103188 h 80"/>
              <a:gd name="T16" fmla="*/ 7937 w 18"/>
              <a:gd name="T17" fmla="*/ 127000 h 80"/>
              <a:gd name="T18" fmla="*/ 25400 w 18"/>
              <a:gd name="T19" fmla="*/ 127000 h 80"/>
              <a:gd name="T20" fmla="*/ 25400 w 18"/>
              <a:gd name="T21" fmla="*/ 123825 h 80"/>
              <a:gd name="T22" fmla="*/ 23812 w 18"/>
              <a:gd name="T23" fmla="*/ 112713 h 80"/>
              <a:gd name="T24" fmla="*/ 22225 w 18"/>
              <a:gd name="T25" fmla="*/ 96837 h 80"/>
              <a:gd name="T26" fmla="*/ 20637 w 18"/>
              <a:gd name="T27" fmla="*/ 79375 h 80"/>
              <a:gd name="T28" fmla="*/ 19050 w 18"/>
              <a:gd name="T29" fmla="*/ 58738 h 80"/>
              <a:gd name="T30" fmla="*/ 19050 w 18"/>
              <a:gd name="T31" fmla="*/ 38100 h 80"/>
              <a:gd name="T32" fmla="*/ 22225 w 18"/>
              <a:gd name="T33" fmla="*/ 17462 h 80"/>
              <a:gd name="T34" fmla="*/ 28575 w 18"/>
              <a:gd name="T35" fmla="*/ 1588 h 80"/>
              <a:gd name="T36" fmla="*/ 28575 w 18"/>
              <a:gd name="T37" fmla="*/ 1588 h 80"/>
              <a:gd name="T38" fmla="*/ 28575 w 18"/>
              <a:gd name="T39" fmla="*/ 1588 h 80"/>
              <a:gd name="T40" fmla="*/ 28575 w 18"/>
              <a:gd name="T41" fmla="*/ 1588 h 80"/>
              <a:gd name="T42" fmla="*/ 25400 w 18"/>
              <a:gd name="T43" fmla="*/ 0 h 80"/>
              <a:gd name="T44" fmla="*/ 23812 w 18"/>
              <a:gd name="T45" fmla="*/ 0 h 80"/>
              <a:gd name="T46" fmla="*/ 20637 w 18"/>
              <a:gd name="T47" fmla="*/ 0 h 80"/>
              <a:gd name="T48" fmla="*/ 14288 w 18"/>
              <a:gd name="T49" fmla="*/ 1588 h 80"/>
              <a:gd name="T50" fmla="*/ 9525 w 18"/>
              <a:gd name="T51" fmla="*/ 3175 h 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0"/>
              <a:gd name="T80" fmla="*/ 18 w 18"/>
              <a:gd name="T81" fmla="*/ 80 h 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0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4"/>
                </a:lnTo>
                <a:lnTo>
                  <a:pt x="0" y="36"/>
                </a:lnTo>
                <a:lnTo>
                  <a:pt x="1" y="50"/>
                </a:lnTo>
                <a:lnTo>
                  <a:pt x="2" y="65"/>
                </a:lnTo>
                <a:lnTo>
                  <a:pt x="5" y="80"/>
                </a:lnTo>
                <a:lnTo>
                  <a:pt x="16" y="80"/>
                </a:lnTo>
                <a:lnTo>
                  <a:pt x="16" y="78"/>
                </a:lnTo>
                <a:lnTo>
                  <a:pt x="15" y="71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4" name="Freeform 237"/>
          <p:cNvSpPr>
            <a:spLocks/>
          </p:cNvSpPr>
          <p:nvPr/>
        </p:nvSpPr>
        <p:spPr bwMode="auto">
          <a:xfrm>
            <a:off x="2182713" y="4313362"/>
            <a:ext cx="22225" cy="109537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2 h 69"/>
              <a:gd name="T4" fmla="*/ 6350 w 14"/>
              <a:gd name="T5" fmla="*/ 11112 h 69"/>
              <a:gd name="T6" fmla="*/ 4763 w 14"/>
              <a:gd name="T7" fmla="*/ 20637 h 69"/>
              <a:gd name="T8" fmla="*/ 1588 w 14"/>
              <a:gd name="T9" fmla="*/ 33337 h 69"/>
              <a:gd name="T10" fmla="*/ 0 w 14"/>
              <a:gd name="T11" fmla="*/ 49212 h 69"/>
              <a:gd name="T12" fmla="*/ 0 w 14"/>
              <a:gd name="T13" fmla="*/ 66675 h 69"/>
              <a:gd name="T14" fmla="*/ 1588 w 14"/>
              <a:gd name="T15" fmla="*/ 87312 h 69"/>
              <a:gd name="T16" fmla="*/ 6350 w 14"/>
              <a:gd name="T17" fmla="*/ 109537 h 69"/>
              <a:gd name="T18" fmla="*/ 22225 w 14"/>
              <a:gd name="T19" fmla="*/ 107950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7463 w 14"/>
              <a:gd name="T27" fmla="*/ 66675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0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0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1"/>
                </a:lnTo>
                <a:lnTo>
                  <a:pt x="0" y="42"/>
                </a:lnTo>
                <a:lnTo>
                  <a:pt x="1" y="55"/>
                </a:lnTo>
                <a:lnTo>
                  <a:pt x="4" y="69"/>
                </a:lnTo>
                <a:lnTo>
                  <a:pt x="14" y="68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2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0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5" name="Freeform 238"/>
          <p:cNvSpPr>
            <a:spLocks/>
          </p:cNvSpPr>
          <p:nvPr/>
        </p:nvSpPr>
        <p:spPr bwMode="auto">
          <a:xfrm>
            <a:off x="2184300" y="4322887"/>
            <a:ext cx="19050" cy="88900"/>
          </a:xfrm>
          <a:custGeom>
            <a:avLst/>
            <a:gdLst>
              <a:gd name="T0" fmla="*/ 6350 w 12"/>
              <a:gd name="T1" fmla="*/ 1588 h 56"/>
              <a:gd name="T2" fmla="*/ 4763 w 12"/>
              <a:gd name="T3" fmla="*/ 1588 h 56"/>
              <a:gd name="T4" fmla="*/ 4763 w 12"/>
              <a:gd name="T5" fmla="*/ 7938 h 56"/>
              <a:gd name="T6" fmla="*/ 3175 w 12"/>
              <a:gd name="T7" fmla="*/ 17463 h 56"/>
              <a:gd name="T8" fmla="*/ 0 w 12"/>
              <a:gd name="T9" fmla="*/ 26988 h 56"/>
              <a:gd name="T10" fmla="*/ 0 w 12"/>
              <a:gd name="T11" fmla="*/ 39688 h 56"/>
              <a:gd name="T12" fmla="*/ 0 w 12"/>
              <a:gd name="T13" fmla="*/ 55563 h 56"/>
              <a:gd name="T14" fmla="*/ 3175 w 12"/>
              <a:gd name="T15" fmla="*/ 73025 h 56"/>
              <a:gd name="T16" fmla="*/ 4763 w 12"/>
              <a:gd name="T17" fmla="*/ 88900 h 56"/>
              <a:gd name="T18" fmla="*/ 17463 w 12"/>
              <a:gd name="T19" fmla="*/ 88900 h 56"/>
              <a:gd name="T20" fmla="*/ 17463 w 12"/>
              <a:gd name="T21" fmla="*/ 87313 h 56"/>
              <a:gd name="T22" fmla="*/ 15875 w 12"/>
              <a:gd name="T23" fmla="*/ 79375 h 56"/>
              <a:gd name="T24" fmla="*/ 15875 w 12"/>
              <a:gd name="T25" fmla="*/ 68263 h 56"/>
              <a:gd name="T26" fmla="*/ 14288 w 12"/>
              <a:gd name="T27" fmla="*/ 55563 h 56"/>
              <a:gd name="T28" fmla="*/ 11112 w 12"/>
              <a:gd name="T29" fmla="*/ 41275 h 56"/>
              <a:gd name="T30" fmla="*/ 14288 w 12"/>
              <a:gd name="T31" fmla="*/ 26988 h 56"/>
              <a:gd name="T32" fmla="*/ 15875 w 12"/>
              <a:gd name="T33" fmla="*/ 11113 h 56"/>
              <a:gd name="T34" fmla="*/ 19050 w 12"/>
              <a:gd name="T35" fmla="*/ 0 h 56"/>
              <a:gd name="T36" fmla="*/ 19050 w 12"/>
              <a:gd name="T37" fmla="*/ 0 h 56"/>
              <a:gd name="T38" fmla="*/ 19050 w 12"/>
              <a:gd name="T39" fmla="*/ 0 h 56"/>
              <a:gd name="T40" fmla="*/ 19050 w 12"/>
              <a:gd name="T41" fmla="*/ 0 h 56"/>
              <a:gd name="T42" fmla="*/ 17463 w 12"/>
              <a:gd name="T43" fmla="*/ 0 h 56"/>
              <a:gd name="T44" fmla="*/ 15875 w 12"/>
              <a:gd name="T45" fmla="*/ 0 h 56"/>
              <a:gd name="T46" fmla="*/ 14288 w 12"/>
              <a:gd name="T47" fmla="*/ 0 h 56"/>
              <a:gd name="T48" fmla="*/ 9525 w 12"/>
              <a:gd name="T49" fmla="*/ 0 h 56"/>
              <a:gd name="T50" fmla="*/ 6350 w 12"/>
              <a:gd name="T51" fmla="*/ 1588 h 5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6"/>
              <a:gd name="T80" fmla="*/ 12 w 12"/>
              <a:gd name="T81" fmla="*/ 56 h 5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6">
                <a:moveTo>
                  <a:pt x="4" y="1"/>
                </a:moveTo>
                <a:lnTo>
                  <a:pt x="3" y="1"/>
                </a:lnTo>
                <a:lnTo>
                  <a:pt x="3" y="5"/>
                </a:lnTo>
                <a:lnTo>
                  <a:pt x="2" y="11"/>
                </a:lnTo>
                <a:lnTo>
                  <a:pt x="0" y="17"/>
                </a:lnTo>
                <a:lnTo>
                  <a:pt x="0" y="25"/>
                </a:lnTo>
                <a:lnTo>
                  <a:pt x="0" y="35"/>
                </a:lnTo>
                <a:lnTo>
                  <a:pt x="2" y="46"/>
                </a:lnTo>
                <a:lnTo>
                  <a:pt x="3" y="56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7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6" name="Freeform 239"/>
          <p:cNvSpPr>
            <a:spLocks/>
          </p:cNvSpPr>
          <p:nvPr/>
        </p:nvSpPr>
        <p:spPr bwMode="auto">
          <a:xfrm>
            <a:off x="2184300" y="4330824"/>
            <a:ext cx="15875" cy="71438"/>
          </a:xfrm>
          <a:custGeom>
            <a:avLst/>
            <a:gdLst>
              <a:gd name="T0" fmla="*/ 6350 w 10"/>
              <a:gd name="T1" fmla="*/ 1588 h 45"/>
              <a:gd name="T2" fmla="*/ 4762 w 10"/>
              <a:gd name="T3" fmla="*/ 3175 h 45"/>
              <a:gd name="T4" fmla="*/ 4762 w 10"/>
              <a:gd name="T5" fmla="*/ 7938 h 45"/>
              <a:gd name="T6" fmla="*/ 3175 w 10"/>
              <a:gd name="T7" fmla="*/ 12700 h 45"/>
              <a:gd name="T8" fmla="*/ 3175 w 10"/>
              <a:gd name="T9" fmla="*/ 22225 h 45"/>
              <a:gd name="T10" fmla="*/ 0 w 10"/>
              <a:gd name="T11" fmla="*/ 33338 h 45"/>
              <a:gd name="T12" fmla="*/ 0 w 10"/>
              <a:gd name="T13" fmla="*/ 44450 h 45"/>
              <a:gd name="T14" fmla="*/ 3175 w 10"/>
              <a:gd name="T15" fmla="*/ 57150 h 45"/>
              <a:gd name="T16" fmla="*/ 4762 w 10"/>
              <a:gd name="T17" fmla="*/ 71438 h 45"/>
              <a:gd name="T18" fmla="*/ 15875 w 10"/>
              <a:gd name="T19" fmla="*/ 71438 h 45"/>
              <a:gd name="T20" fmla="*/ 15875 w 10"/>
              <a:gd name="T21" fmla="*/ 68263 h 45"/>
              <a:gd name="T22" fmla="*/ 14288 w 10"/>
              <a:gd name="T23" fmla="*/ 63500 h 45"/>
              <a:gd name="T24" fmla="*/ 11112 w 10"/>
              <a:gd name="T25" fmla="*/ 55563 h 45"/>
              <a:gd name="T26" fmla="*/ 11112 w 10"/>
              <a:gd name="T27" fmla="*/ 44450 h 45"/>
              <a:gd name="T28" fmla="*/ 9525 w 10"/>
              <a:gd name="T29" fmla="*/ 33338 h 45"/>
              <a:gd name="T30" fmla="*/ 11112 w 10"/>
              <a:gd name="T31" fmla="*/ 22225 h 45"/>
              <a:gd name="T32" fmla="*/ 11112 w 10"/>
              <a:gd name="T33" fmla="*/ 11113 h 45"/>
              <a:gd name="T34" fmla="*/ 15875 w 10"/>
              <a:gd name="T35" fmla="*/ 1588 h 45"/>
              <a:gd name="T36" fmla="*/ 15875 w 10"/>
              <a:gd name="T37" fmla="*/ 1588 h 45"/>
              <a:gd name="T38" fmla="*/ 15875 w 10"/>
              <a:gd name="T39" fmla="*/ 1588 h 45"/>
              <a:gd name="T40" fmla="*/ 15875 w 10"/>
              <a:gd name="T41" fmla="*/ 0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0 h 45"/>
              <a:gd name="T48" fmla="*/ 9525 w 10"/>
              <a:gd name="T49" fmla="*/ 1588 h 45"/>
              <a:gd name="T50" fmla="*/ 6350 w 10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8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6"/>
                </a:lnTo>
                <a:lnTo>
                  <a:pt x="3" y="45"/>
                </a:lnTo>
                <a:lnTo>
                  <a:pt x="10" y="45"/>
                </a:lnTo>
                <a:lnTo>
                  <a:pt x="10" y="43"/>
                </a:lnTo>
                <a:lnTo>
                  <a:pt x="9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7" name="Freeform 240"/>
          <p:cNvSpPr>
            <a:spLocks/>
          </p:cNvSpPr>
          <p:nvPr/>
        </p:nvSpPr>
        <p:spPr bwMode="auto">
          <a:xfrm>
            <a:off x="2187475" y="4340349"/>
            <a:ext cx="11113" cy="50800"/>
          </a:xfrm>
          <a:custGeom>
            <a:avLst/>
            <a:gdLst>
              <a:gd name="T0" fmla="*/ 3175 w 7"/>
              <a:gd name="T1" fmla="*/ 1588 h 32"/>
              <a:gd name="T2" fmla="*/ 1588 w 7"/>
              <a:gd name="T3" fmla="*/ 1588 h 32"/>
              <a:gd name="T4" fmla="*/ 1588 w 7"/>
              <a:gd name="T5" fmla="*/ 4762 h 32"/>
              <a:gd name="T6" fmla="*/ 0 w 7"/>
              <a:gd name="T7" fmla="*/ 9525 h 32"/>
              <a:gd name="T8" fmla="*/ 0 w 7"/>
              <a:gd name="T9" fmla="*/ 15875 h 32"/>
              <a:gd name="T10" fmla="*/ 0 w 7"/>
              <a:gd name="T11" fmla="*/ 23812 h 32"/>
              <a:gd name="T12" fmla="*/ 0 w 7"/>
              <a:gd name="T13" fmla="*/ 31750 h 32"/>
              <a:gd name="T14" fmla="*/ 0 w 7"/>
              <a:gd name="T15" fmla="*/ 42862 h 32"/>
              <a:gd name="T16" fmla="*/ 1588 w 7"/>
              <a:gd name="T17" fmla="*/ 50800 h 32"/>
              <a:gd name="T18" fmla="*/ 7938 w 7"/>
              <a:gd name="T19" fmla="*/ 50800 h 32"/>
              <a:gd name="T20" fmla="*/ 7938 w 7"/>
              <a:gd name="T21" fmla="*/ 49212 h 32"/>
              <a:gd name="T22" fmla="*/ 7938 w 7"/>
              <a:gd name="T23" fmla="*/ 46037 h 32"/>
              <a:gd name="T24" fmla="*/ 6350 w 7"/>
              <a:gd name="T25" fmla="*/ 39687 h 32"/>
              <a:gd name="T26" fmla="*/ 6350 w 7"/>
              <a:gd name="T27" fmla="*/ 31750 h 32"/>
              <a:gd name="T28" fmla="*/ 6350 w 7"/>
              <a:gd name="T29" fmla="*/ 23812 h 32"/>
              <a:gd name="T30" fmla="*/ 6350 w 7"/>
              <a:gd name="T31" fmla="*/ 14287 h 32"/>
              <a:gd name="T32" fmla="*/ 6350 w 7"/>
              <a:gd name="T33" fmla="*/ 6350 h 32"/>
              <a:gd name="T34" fmla="*/ 11113 w 7"/>
              <a:gd name="T35" fmla="*/ 0 h 32"/>
              <a:gd name="T36" fmla="*/ 11113 w 7"/>
              <a:gd name="T37" fmla="*/ 0 h 32"/>
              <a:gd name="T38" fmla="*/ 11113 w 7"/>
              <a:gd name="T39" fmla="*/ 0 h 32"/>
              <a:gd name="T40" fmla="*/ 7938 w 7"/>
              <a:gd name="T41" fmla="*/ 0 h 32"/>
              <a:gd name="T42" fmla="*/ 7938 w 7"/>
              <a:gd name="T43" fmla="*/ 0 h 32"/>
              <a:gd name="T44" fmla="*/ 7938 w 7"/>
              <a:gd name="T45" fmla="*/ 0 h 32"/>
              <a:gd name="T46" fmla="*/ 6350 w 7"/>
              <a:gd name="T47" fmla="*/ 0 h 32"/>
              <a:gd name="T48" fmla="*/ 4763 w 7"/>
              <a:gd name="T49" fmla="*/ 0 h 32"/>
              <a:gd name="T50" fmla="*/ 3175 w 7"/>
              <a:gd name="T51" fmla="*/ 1588 h 3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2"/>
              <a:gd name="T80" fmla="*/ 7 w 7"/>
              <a:gd name="T81" fmla="*/ 32 h 3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2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0"/>
                </a:lnTo>
                <a:lnTo>
                  <a:pt x="0" y="27"/>
                </a:lnTo>
                <a:lnTo>
                  <a:pt x="1" y="32"/>
                </a:lnTo>
                <a:lnTo>
                  <a:pt x="5" y="32"/>
                </a:lnTo>
                <a:lnTo>
                  <a:pt x="5" y="31"/>
                </a:lnTo>
                <a:lnTo>
                  <a:pt x="5" y="29"/>
                </a:lnTo>
                <a:lnTo>
                  <a:pt x="4" y="25"/>
                </a:lnTo>
                <a:lnTo>
                  <a:pt x="4" y="20"/>
                </a:lnTo>
                <a:lnTo>
                  <a:pt x="4" y="15"/>
                </a:lnTo>
                <a:lnTo>
                  <a:pt x="4" y="9"/>
                </a:lnTo>
                <a:lnTo>
                  <a:pt x="4" y="4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8" name="Freeform 241"/>
          <p:cNvSpPr>
            <a:spLocks/>
          </p:cNvSpPr>
          <p:nvPr/>
        </p:nvSpPr>
        <p:spPr bwMode="auto">
          <a:xfrm>
            <a:off x="2338288" y="4287962"/>
            <a:ext cx="38100" cy="142875"/>
          </a:xfrm>
          <a:custGeom>
            <a:avLst/>
            <a:gdLst>
              <a:gd name="T0" fmla="*/ 38100 w 24"/>
              <a:gd name="T1" fmla="*/ 1588 h 90"/>
              <a:gd name="T2" fmla="*/ 34925 w 24"/>
              <a:gd name="T3" fmla="*/ 1588 h 90"/>
              <a:gd name="T4" fmla="*/ 33338 w 24"/>
              <a:gd name="T5" fmla="*/ 4762 h 90"/>
              <a:gd name="T6" fmla="*/ 30163 w 24"/>
              <a:gd name="T7" fmla="*/ 12700 h 90"/>
              <a:gd name="T8" fmla="*/ 26988 w 24"/>
              <a:gd name="T9" fmla="*/ 25400 h 90"/>
              <a:gd name="T10" fmla="*/ 23812 w 24"/>
              <a:gd name="T11" fmla="*/ 44450 h 90"/>
              <a:gd name="T12" fmla="*/ 22225 w 24"/>
              <a:gd name="T13" fmla="*/ 68263 h 90"/>
              <a:gd name="T14" fmla="*/ 23812 w 24"/>
              <a:gd name="T15" fmla="*/ 101600 h 90"/>
              <a:gd name="T16" fmla="*/ 28575 w 24"/>
              <a:gd name="T17" fmla="*/ 142875 h 90"/>
              <a:gd name="T18" fmla="*/ 7938 w 24"/>
              <a:gd name="T19" fmla="*/ 142875 h 90"/>
              <a:gd name="T20" fmla="*/ 6350 w 24"/>
              <a:gd name="T21" fmla="*/ 139700 h 90"/>
              <a:gd name="T22" fmla="*/ 4763 w 24"/>
              <a:gd name="T23" fmla="*/ 128588 h 90"/>
              <a:gd name="T24" fmla="*/ 1588 w 24"/>
              <a:gd name="T25" fmla="*/ 109538 h 90"/>
              <a:gd name="T26" fmla="*/ 0 w 24"/>
              <a:gd name="T27" fmla="*/ 88900 h 90"/>
              <a:gd name="T28" fmla="*/ 0 w 24"/>
              <a:gd name="T29" fmla="*/ 65088 h 90"/>
              <a:gd name="T30" fmla="*/ 1588 w 24"/>
              <a:gd name="T31" fmla="*/ 42862 h 90"/>
              <a:gd name="T32" fmla="*/ 6350 w 24"/>
              <a:gd name="T33" fmla="*/ 20637 h 90"/>
              <a:gd name="T34" fmla="*/ 11112 w 24"/>
              <a:gd name="T35" fmla="*/ 0 h 90"/>
              <a:gd name="T36" fmla="*/ 38100 w 24"/>
              <a:gd name="T37" fmla="*/ 1588 h 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0"/>
              <a:gd name="T59" fmla="*/ 24 w 24"/>
              <a:gd name="T60" fmla="*/ 90 h 9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0">
                <a:moveTo>
                  <a:pt x="24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0"/>
                </a:lnTo>
                <a:lnTo>
                  <a:pt x="5" y="90"/>
                </a:lnTo>
                <a:lnTo>
                  <a:pt x="4" y="88"/>
                </a:lnTo>
                <a:lnTo>
                  <a:pt x="3" y="81"/>
                </a:lnTo>
                <a:lnTo>
                  <a:pt x="1" y="69"/>
                </a:lnTo>
                <a:lnTo>
                  <a:pt x="0" y="56"/>
                </a:lnTo>
                <a:lnTo>
                  <a:pt x="0" y="41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09" name="Freeform 242"/>
          <p:cNvSpPr>
            <a:spLocks/>
          </p:cNvSpPr>
          <p:nvPr/>
        </p:nvSpPr>
        <p:spPr bwMode="auto">
          <a:xfrm>
            <a:off x="2339875" y="4299074"/>
            <a:ext cx="30163" cy="120650"/>
          </a:xfrm>
          <a:custGeom>
            <a:avLst/>
            <a:gdLst>
              <a:gd name="T0" fmla="*/ 30163 w 19"/>
              <a:gd name="T1" fmla="*/ 0 h 76"/>
              <a:gd name="T2" fmla="*/ 30163 w 19"/>
              <a:gd name="T3" fmla="*/ 0 h 76"/>
              <a:gd name="T4" fmla="*/ 28575 w 19"/>
              <a:gd name="T5" fmla="*/ 3175 h 76"/>
              <a:gd name="T6" fmla="*/ 26988 w 19"/>
              <a:gd name="T7" fmla="*/ 11112 h 76"/>
              <a:gd name="T8" fmla="*/ 22225 w 19"/>
              <a:gd name="T9" fmla="*/ 20637 h 76"/>
              <a:gd name="T10" fmla="*/ 20638 w 19"/>
              <a:gd name="T11" fmla="*/ 34925 h 76"/>
              <a:gd name="T12" fmla="*/ 19050 w 19"/>
              <a:gd name="T13" fmla="*/ 57150 h 76"/>
              <a:gd name="T14" fmla="*/ 20638 w 19"/>
              <a:gd name="T15" fmla="*/ 85725 h 76"/>
              <a:gd name="T16" fmla="*/ 22225 w 19"/>
              <a:gd name="T17" fmla="*/ 120650 h 76"/>
              <a:gd name="T18" fmla="*/ 6350 w 19"/>
              <a:gd name="T19" fmla="*/ 120650 h 76"/>
              <a:gd name="T20" fmla="*/ 6350 w 19"/>
              <a:gd name="T21" fmla="*/ 117475 h 76"/>
              <a:gd name="T22" fmla="*/ 4763 w 19"/>
              <a:gd name="T23" fmla="*/ 107950 h 76"/>
              <a:gd name="T24" fmla="*/ 3175 w 19"/>
              <a:gd name="T25" fmla="*/ 92075 h 76"/>
              <a:gd name="T26" fmla="*/ 0 w 19"/>
              <a:gd name="T27" fmla="*/ 74612 h 76"/>
              <a:gd name="T28" fmla="*/ 0 w 19"/>
              <a:gd name="T29" fmla="*/ 55563 h 76"/>
              <a:gd name="T30" fmla="*/ 0 w 19"/>
              <a:gd name="T31" fmla="*/ 34925 h 76"/>
              <a:gd name="T32" fmla="*/ 4763 w 19"/>
              <a:gd name="T33" fmla="*/ 14288 h 76"/>
              <a:gd name="T34" fmla="*/ 9525 w 19"/>
              <a:gd name="T35" fmla="*/ 0 h 76"/>
              <a:gd name="T36" fmla="*/ 30163 w 19"/>
              <a:gd name="T37" fmla="*/ 0 h 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6"/>
              <a:gd name="T59" fmla="*/ 19 w 19"/>
              <a:gd name="T60" fmla="*/ 76 h 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6">
                <a:moveTo>
                  <a:pt x="19" y="0"/>
                </a:moveTo>
                <a:lnTo>
                  <a:pt x="19" y="0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2"/>
                </a:lnTo>
                <a:lnTo>
                  <a:pt x="12" y="36"/>
                </a:lnTo>
                <a:lnTo>
                  <a:pt x="13" y="54"/>
                </a:lnTo>
                <a:lnTo>
                  <a:pt x="14" y="76"/>
                </a:lnTo>
                <a:lnTo>
                  <a:pt x="4" y="76"/>
                </a:lnTo>
                <a:lnTo>
                  <a:pt x="4" y="74"/>
                </a:lnTo>
                <a:lnTo>
                  <a:pt x="3" y="68"/>
                </a:lnTo>
                <a:lnTo>
                  <a:pt x="2" y="58"/>
                </a:lnTo>
                <a:lnTo>
                  <a:pt x="0" y="47"/>
                </a:lnTo>
                <a:lnTo>
                  <a:pt x="0" y="35"/>
                </a:lnTo>
                <a:lnTo>
                  <a:pt x="0" y="22"/>
                </a:lnTo>
                <a:lnTo>
                  <a:pt x="3" y="9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0" name="Freeform 243"/>
          <p:cNvSpPr>
            <a:spLocks/>
          </p:cNvSpPr>
          <p:nvPr/>
        </p:nvSpPr>
        <p:spPr bwMode="auto">
          <a:xfrm>
            <a:off x="2343050" y="4308599"/>
            <a:ext cx="23813" cy="100013"/>
          </a:xfrm>
          <a:custGeom>
            <a:avLst/>
            <a:gdLst>
              <a:gd name="T0" fmla="*/ 23813 w 15"/>
              <a:gd name="T1" fmla="*/ 0 h 63"/>
              <a:gd name="T2" fmla="*/ 23813 w 15"/>
              <a:gd name="T3" fmla="*/ 1588 h 63"/>
              <a:gd name="T4" fmla="*/ 22225 w 15"/>
              <a:gd name="T5" fmla="*/ 3175 h 63"/>
              <a:gd name="T6" fmla="*/ 19050 w 15"/>
              <a:gd name="T7" fmla="*/ 9525 h 63"/>
              <a:gd name="T8" fmla="*/ 17463 w 15"/>
              <a:gd name="T9" fmla="*/ 19050 h 63"/>
              <a:gd name="T10" fmla="*/ 15875 w 15"/>
              <a:gd name="T11" fmla="*/ 30163 h 63"/>
              <a:gd name="T12" fmla="*/ 14288 w 15"/>
              <a:gd name="T13" fmla="*/ 47625 h 63"/>
              <a:gd name="T14" fmla="*/ 15875 w 15"/>
              <a:gd name="T15" fmla="*/ 69850 h 63"/>
              <a:gd name="T16" fmla="*/ 17463 w 15"/>
              <a:gd name="T17" fmla="*/ 100013 h 63"/>
              <a:gd name="T18" fmla="*/ 3175 w 15"/>
              <a:gd name="T19" fmla="*/ 100013 h 63"/>
              <a:gd name="T20" fmla="*/ 3175 w 15"/>
              <a:gd name="T21" fmla="*/ 98425 h 63"/>
              <a:gd name="T22" fmla="*/ 1588 w 15"/>
              <a:gd name="T23" fmla="*/ 88900 h 63"/>
              <a:gd name="T24" fmla="*/ 0 w 15"/>
              <a:gd name="T25" fmla="*/ 77788 h 63"/>
              <a:gd name="T26" fmla="*/ 0 w 15"/>
              <a:gd name="T27" fmla="*/ 63500 h 63"/>
              <a:gd name="T28" fmla="*/ 0 w 15"/>
              <a:gd name="T29" fmla="*/ 46038 h 63"/>
              <a:gd name="T30" fmla="*/ 0 w 15"/>
              <a:gd name="T31" fmla="*/ 30163 h 63"/>
              <a:gd name="T32" fmla="*/ 1588 w 15"/>
              <a:gd name="T33" fmla="*/ 12700 h 63"/>
              <a:gd name="T34" fmla="*/ 6350 w 15"/>
              <a:gd name="T35" fmla="*/ 0 h 63"/>
              <a:gd name="T36" fmla="*/ 23813 w 15"/>
              <a:gd name="T37" fmla="*/ 0 h 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3"/>
              <a:gd name="T59" fmla="*/ 15 w 15"/>
              <a:gd name="T60" fmla="*/ 63 h 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3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19"/>
                </a:lnTo>
                <a:lnTo>
                  <a:pt x="9" y="30"/>
                </a:lnTo>
                <a:lnTo>
                  <a:pt x="10" y="44"/>
                </a:lnTo>
                <a:lnTo>
                  <a:pt x="11" y="63"/>
                </a:lnTo>
                <a:lnTo>
                  <a:pt x="2" y="63"/>
                </a:lnTo>
                <a:lnTo>
                  <a:pt x="2" y="62"/>
                </a:lnTo>
                <a:lnTo>
                  <a:pt x="1" y="56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1" name="Freeform 244"/>
          <p:cNvSpPr>
            <a:spLocks/>
          </p:cNvSpPr>
          <p:nvPr/>
        </p:nvSpPr>
        <p:spPr bwMode="auto">
          <a:xfrm>
            <a:off x="2343050" y="4318124"/>
            <a:ext cx="19050" cy="79375"/>
          </a:xfrm>
          <a:custGeom>
            <a:avLst/>
            <a:gdLst>
              <a:gd name="T0" fmla="*/ 19050 w 12"/>
              <a:gd name="T1" fmla="*/ 1588 h 50"/>
              <a:gd name="T2" fmla="*/ 19050 w 12"/>
              <a:gd name="T3" fmla="*/ 1588 h 50"/>
              <a:gd name="T4" fmla="*/ 17463 w 12"/>
              <a:gd name="T5" fmla="*/ 3175 h 50"/>
              <a:gd name="T6" fmla="*/ 15875 w 12"/>
              <a:gd name="T7" fmla="*/ 6350 h 50"/>
              <a:gd name="T8" fmla="*/ 14288 w 12"/>
              <a:gd name="T9" fmla="*/ 14288 h 50"/>
              <a:gd name="T10" fmla="*/ 14288 w 12"/>
              <a:gd name="T11" fmla="*/ 23812 h 50"/>
              <a:gd name="T12" fmla="*/ 12700 w 12"/>
              <a:gd name="T13" fmla="*/ 38100 h 50"/>
              <a:gd name="T14" fmla="*/ 12700 w 12"/>
              <a:gd name="T15" fmla="*/ 57150 h 50"/>
              <a:gd name="T16" fmla="*/ 14288 w 12"/>
              <a:gd name="T17" fmla="*/ 79375 h 50"/>
              <a:gd name="T18" fmla="*/ 3175 w 12"/>
              <a:gd name="T19" fmla="*/ 79375 h 50"/>
              <a:gd name="T20" fmla="*/ 3175 w 12"/>
              <a:gd name="T21" fmla="*/ 77788 h 50"/>
              <a:gd name="T22" fmla="*/ 3175 w 12"/>
              <a:gd name="T23" fmla="*/ 71438 h 50"/>
              <a:gd name="T24" fmla="*/ 1588 w 12"/>
              <a:gd name="T25" fmla="*/ 60325 h 50"/>
              <a:gd name="T26" fmla="*/ 1588 w 12"/>
              <a:gd name="T27" fmla="*/ 49212 h 50"/>
              <a:gd name="T28" fmla="*/ 0 w 12"/>
              <a:gd name="T29" fmla="*/ 36513 h 50"/>
              <a:gd name="T30" fmla="*/ 1588 w 12"/>
              <a:gd name="T31" fmla="*/ 23812 h 50"/>
              <a:gd name="T32" fmla="*/ 3175 w 12"/>
              <a:gd name="T33" fmla="*/ 11112 h 50"/>
              <a:gd name="T34" fmla="*/ 6350 w 12"/>
              <a:gd name="T35" fmla="*/ 0 h 50"/>
              <a:gd name="T36" fmla="*/ 19050 w 12"/>
              <a:gd name="T37" fmla="*/ 1588 h 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0"/>
              <a:gd name="T59" fmla="*/ 12 w 12"/>
              <a:gd name="T60" fmla="*/ 50 h 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0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5"/>
                </a:lnTo>
                <a:lnTo>
                  <a:pt x="8" y="24"/>
                </a:lnTo>
                <a:lnTo>
                  <a:pt x="8" y="36"/>
                </a:lnTo>
                <a:lnTo>
                  <a:pt x="9" y="50"/>
                </a:lnTo>
                <a:lnTo>
                  <a:pt x="2" y="50"/>
                </a:lnTo>
                <a:lnTo>
                  <a:pt x="2" y="49"/>
                </a:lnTo>
                <a:lnTo>
                  <a:pt x="2" y="45"/>
                </a:lnTo>
                <a:lnTo>
                  <a:pt x="1" y="38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2" name="Freeform 245"/>
          <p:cNvSpPr>
            <a:spLocks/>
          </p:cNvSpPr>
          <p:nvPr/>
        </p:nvSpPr>
        <p:spPr bwMode="auto">
          <a:xfrm>
            <a:off x="2344638" y="4329237"/>
            <a:ext cx="14287" cy="57150"/>
          </a:xfrm>
          <a:custGeom>
            <a:avLst/>
            <a:gdLst>
              <a:gd name="T0" fmla="*/ 14287 w 9"/>
              <a:gd name="T1" fmla="*/ 0 h 36"/>
              <a:gd name="T2" fmla="*/ 14287 w 9"/>
              <a:gd name="T3" fmla="*/ 0 h 36"/>
              <a:gd name="T4" fmla="*/ 12700 w 9"/>
              <a:gd name="T5" fmla="*/ 1588 h 36"/>
              <a:gd name="T6" fmla="*/ 12700 w 9"/>
              <a:gd name="T7" fmla="*/ 4762 h 36"/>
              <a:gd name="T8" fmla="*/ 11112 w 9"/>
              <a:gd name="T9" fmla="*/ 9525 h 36"/>
              <a:gd name="T10" fmla="*/ 9525 w 9"/>
              <a:gd name="T11" fmla="*/ 15875 h 36"/>
              <a:gd name="T12" fmla="*/ 9525 w 9"/>
              <a:gd name="T13" fmla="*/ 26988 h 36"/>
              <a:gd name="T14" fmla="*/ 9525 w 9"/>
              <a:gd name="T15" fmla="*/ 39687 h 36"/>
              <a:gd name="T16" fmla="*/ 11112 w 9"/>
              <a:gd name="T17" fmla="*/ 57150 h 36"/>
              <a:gd name="T18" fmla="*/ 3175 w 9"/>
              <a:gd name="T19" fmla="*/ 57150 h 36"/>
              <a:gd name="T20" fmla="*/ 1587 w 9"/>
              <a:gd name="T21" fmla="*/ 57150 h 36"/>
              <a:gd name="T22" fmla="*/ 1587 w 9"/>
              <a:gd name="T23" fmla="*/ 50800 h 36"/>
              <a:gd name="T24" fmla="*/ 1587 w 9"/>
              <a:gd name="T25" fmla="*/ 44450 h 36"/>
              <a:gd name="T26" fmla="*/ 0 w 9"/>
              <a:gd name="T27" fmla="*/ 34925 h 36"/>
              <a:gd name="T28" fmla="*/ 0 w 9"/>
              <a:gd name="T29" fmla="*/ 25400 h 36"/>
              <a:gd name="T30" fmla="*/ 0 w 9"/>
              <a:gd name="T31" fmla="*/ 15875 h 36"/>
              <a:gd name="T32" fmla="*/ 1587 w 9"/>
              <a:gd name="T33" fmla="*/ 6350 h 36"/>
              <a:gd name="T34" fmla="*/ 4762 w 9"/>
              <a:gd name="T35" fmla="*/ 0 h 36"/>
              <a:gd name="T36" fmla="*/ 14287 w 9"/>
              <a:gd name="T37" fmla="*/ 0 h 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6"/>
              <a:gd name="T59" fmla="*/ 9 w 9"/>
              <a:gd name="T60" fmla="*/ 36 h 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6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6"/>
                </a:lnTo>
                <a:lnTo>
                  <a:pt x="2" y="36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2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3" name="Rectangle 246"/>
          <p:cNvSpPr>
            <a:spLocks noChangeArrowheads="1"/>
          </p:cNvSpPr>
          <p:nvPr/>
        </p:nvSpPr>
        <p:spPr bwMode="auto">
          <a:xfrm>
            <a:off x="2149375" y="4313362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4" name="Freeform 247"/>
          <p:cNvSpPr>
            <a:spLocks/>
          </p:cNvSpPr>
          <p:nvPr/>
        </p:nvSpPr>
        <p:spPr bwMode="auto">
          <a:xfrm>
            <a:off x="2216050" y="4310187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4287 h 55"/>
              <a:gd name="T6" fmla="*/ 1588 w 46"/>
              <a:gd name="T7" fmla="*/ 22225 h 55"/>
              <a:gd name="T8" fmla="*/ 0 w 46"/>
              <a:gd name="T9" fmla="*/ 31750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5725 h 55"/>
              <a:gd name="T20" fmla="*/ 4762 w 46"/>
              <a:gd name="T21" fmla="*/ 84137 h 55"/>
              <a:gd name="T22" fmla="*/ 4762 w 46"/>
              <a:gd name="T23" fmla="*/ 80962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6675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5400 h 55"/>
              <a:gd name="T46" fmla="*/ 33338 w 46"/>
              <a:gd name="T47" fmla="*/ 22225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4287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1587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0 h 55"/>
              <a:gd name="T82" fmla="*/ 44450 w 46"/>
              <a:gd name="T83" fmla="*/ 0 h 55"/>
              <a:gd name="T84" fmla="*/ 41275 w 46"/>
              <a:gd name="T85" fmla="*/ 0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1587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0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3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2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4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1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0"/>
                </a:lnTo>
                <a:lnTo>
                  <a:pt x="28" y="0"/>
                </a:lnTo>
                <a:lnTo>
                  <a:pt x="26" y="0"/>
                </a:lnTo>
                <a:lnTo>
                  <a:pt x="22" y="1"/>
                </a:lnTo>
                <a:lnTo>
                  <a:pt x="19" y="1"/>
                </a:lnTo>
                <a:lnTo>
                  <a:pt x="14" y="1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5" name="Freeform 248"/>
          <p:cNvSpPr>
            <a:spLocks/>
          </p:cNvSpPr>
          <p:nvPr/>
        </p:nvSpPr>
        <p:spPr bwMode="auto">
          <a:xfrm>
            <a:off x="2114450" y="4375274"/>
            <a:ext cx="58738" cy="14288"/>
          </a:xfrm>
          <a:custGeom>
            <a:avLst/>
            <a:gdLst>
              <a:gd name="T0" fmla="*/ 0 w 37"/>
              <a:gd name="T1" fmla="*/ 9525 h 9"/>
              <a:gd name="T2" fmla="*/ 0 w 37"/>
              <a:gd name="T3" fmla="*/ 9525 h 9"/>
              <a:gd name="T4" fmla="*/ 0 w 37"/>
              <a:gd name="T5" fmla="*/ 9525 h 9"/>
              <a:gd name="T6" fmla="*/ 1588 w 37"/>
              <a:gd name="T7" fmla="*/ 7938 h 9"/>
              <a:gd name="T8" fmla="*/ 1588 w 37"/>
              <a:gd name="T9" fmla="*/ 7938 h 9"/>
              <a:gd name="T10" fmla="*/ 3175 w 37"/>
              <a:gd name="T11" fmla="*/ 4763 h 9"/>
              <a:gd name="T12" fmla="*/ 6350 w 37"/>
              <a:gd name="T13" fmla="*/ 3175 h 9"/>
              <a:gd name="T14" fmla="*/ 7938 w 37"/>
              <a:gd name="T15" fmla="*/ 3175 h 9"/>
              <a:gd name="T16" fmla="*/ 11113 w 37"/>
              <a:gd name="T17" fmla="*/ 1588 h 9"/>
              <a:gd name="T18" fmla="*/ 14288 w 37"/>
              <a:gd name="T19" fmla="*/ 0 h 9"/>
              <a:gd name="T20" fmla="*/ 19050 w 37"/>
              <a:gd name="T21" fmla="*/ 0 h 9"/>
              <a:gd name="T22" fmla="*/ 23813 w 37"/>
              <a:gd name="T23" fmla="*/ 0 h 9"/>
              <a:gd name="T24" fmla="*/ 30163 w 37"/>
              <a:gd name="T25" fmla="*/ 0 h 9"/>
              <a:gd name="T26" fmla="*/ 34925 w 37"/>
              <a:gd name="T27" fmla="*/ 0 h 9"/>
              <a:gd name="T28" fmla="*/ 42863 w 37"/>
              <a:gd name="T29" fmla="*/ 1588 h 9"/>
              <a:gd name="T30" fmla="*/ 50800 w 37"/>
              <a:gd name="T31" fmla="*/ 1588 h 9"/>
              <a:gd name="T32" fmla="*/ 58738 w 37"/>
              <a:gd name="T33" fmla="*/ 4763 h 9"/>
              <a:gd name="T34" fmla="*/ 58738 w 37"/>
              <a:gd name="T35" fmla="*/ 9525 h 9"/>
              <a:gd name="T36" fmla="*/ 57150 w 37"/>
              <a:gd name="T37" fmla="*/ 9525 h 9"/>
              <a:gd name="T38" fmla="*/ 57150 w 37"/>
              <a:gd name="T39" fmla="*/ 7938 h 9"/>
              <a:gd name="T40" fmla="*/ 53975 w 37"/>
              <a:gd name="T41" fmla="*/ 7938 h 9"/>
              <a:gd name="T42" fmla="*/ 52388 w 37"/>
              <a:gd name="T43" fmla="*/ 7938 h 9"/>
              <a:gd name="T44" fmla="*/ 47625 w 37"/>
              <a:gd name="T45" fmla="*/ 4763 h 9"/>
              <a:gd name="T46" fmla="*/ 44450 w 37"/>
              <a:gd name="T47" fmla="*/ 4763 h 9"/>
              <a:gd name="T48" fmla="*/ 39688 w 37"/>
              <a:gd name="T49" fmla="*/ 3175 h 9"/>
              <a:gd name="T50" fmla="*/ 34925 w 37"/>
              <a:gd name="T51" fmla="*/ 3175 h 9"/>
              <a:gd name="T52" fmla="*/ 30163 w 37"/>
              <a:gd name="T53" fmla="*/ 3175 h 9"/>
              <a:gd name="T54" fmla="*/ 23813 w 37"/>
              <a:gd name="T55" fmla="*/ 3175 h 9"/>
              <a:gd name="T56" fmla="*/ 20638 w 37"/>
              <a:gd name="T57" fmla="*/ 3175 h 9"/>
              <a:gd name="T58" fmla="*/ 14288 w 37"/>
              <a:gd name="T59" fmla="*/ 4763 h 9"/>
              <a:gd name="T60" fmla="*/ 11113 w 37"/>
              <a:gd name="T61" fmla="*/ 7938 h 9"/>
              <a:gd name="T62" fmla="*/ 7938 w 37"/>
              <a:gd name="T63" fmla="*/ 9525 h 9"/>
              <a:gd name="T64" fmla="*/ 3175 w 37"/>
              <a:gd name="T65" fmla="*/ 11113 h 9"/>
              <a:gd name="T66" fmla="*/ 0 w 37"/>
              <a:gd name="T67" fmla="*/ 14288 h 9"/>
              <a:gd name="T68" fmla="*/ 0 w 37"/>
              <a:gd name="T69" fmla="*/ 9525 h 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9"/>
              <a:gd name="T107" fmla="*/ 37 w 37"/>
              <a:gd name="T108" fmla="*/ 9 h 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9">
                <a:moveTo>
                  <a:pt x="0" y="6"/>
                </a:moveTo>
                <a:lnTo>
                  <a:pt x="0" y="6"/>
                </a:lnTo>
                <a:lnTo>
                  <a:pt x="1" y="5"/>
                </a:lnTo>
                <a:lnTo>
                  <a:pt x="2" y="3"/>
                </a:lnTo>
                <a:lnTo>
                  <a:pt x="4" y="2"/>
                </a:lnTo>
                <a:lnTo>
                  <a:pt x="5" y="2"/>
                </a:lnTo>
                <a:lnTo>
                  <a:pt x="7" y="1"/>
                </a:lnTo>
                <a:lnTo>
                  <a:pt x="9" y="0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1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2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2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7"/>
                </a:lnTo>
                <a:lnTo>
                  <a:pt x="0" y="9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6" name="Freeform 249"/>
          <p:cNvSpPr>
            <a:spLocks/>
          </p:cNvSpPr>
          <p:nvPr/>
        </p:nvSpPr>
        <p:spPr bwMode="auto">
          <a:xfrm>
            <a:off x="2114450" y="4335587"/>
            <a:ext cx="58738" cy="17462"/>
          </a:xfrm>
          <a:custGeom>
            <a:avLst/>
            <a:gdLst>
              <a:gd name="T0" fmla="*/ 0 w 37"/>
              <a:gd name="T1" fmla="*/ 9525 h 11"/>
              <a:gd name="T2" fmla="*/ 0 w 37"/>
              <a:gd name="T3" fmla="*/ 9525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7 h 11"/>
              <a:gd name="T10" fmla="*/ 3175 w 37"/>
              <a:gd name="T11" fmla="*/ 6350 h 11"/>
              <a:gd name="T12" fmla="*/ 6350 w 37"/>
              <a:gd name="T13" fmla="*/ 6350 h 11"/>
              <a:gd name="T14" fmla="*/ 7938 w 37"/>
              <a:gd name="T15" fmla="*/ 4762 h 11"/>
              <a:gd name="T16" fmla="*/ 11113 w 37"/>
              <a:gd name="T17" fmla="*/ 3175 h 11"/>
              <a:gd name="T18" fmla="*/ 14288 w 37"/>
              <a:gd name="T19" fmla="*/ 3175 h 11"/>
              <a:gd name="T20" fmla="*/ 19050 w 37"/>
              <a:gd name="T21" fmla="*/ 0 h 11"/>
              <a:gd name="T22" fmla="*/ 23813 w 37"/>
              <a:gd name="T23" fmla="*/ 0 h 11"/>
              <a:gd name="T24" fmla="*/ 30163 w 37"/>
              <a:gd name="T25" fmla="*/ 0 h 11"/>
              <a:gd name="T26" fmla="*/ 34925 w 37"/>
              <a:gd name="T27" fmla="*/ 0 h 11"/>
              <a:gd name="T28" fmla="*/ 42863 w 37"/>
              <a:gd name="T29" fmla="*/ 3175 h 11"/>
              <a:gd name="T30" fmla="*/ 50800 w 37"/>
              <a:gd name="T31" fmla="*/ 4762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7937 h 11"/>
              <a:gd name="T40" fmla="*/ 53975 w 37"/>
              <a:gd name="T41" fmla="*/ 7937 h 11"/>
              <a:gd name="T42" fmla="*/ 52388 w 37"/>
              <a:gd name="T43" fmla="*/ 7937 h 11"/>
              <a:gd name="T44" fmla="*/ 47625 w 37"/>
              <a:gd name="T45" fmla="*/ 6350 h 11"/>
              <a:gd name="T46" fmla="*/ 44450 w 37"/>
              <a:gd name="T47" fmla="*/ 6350 h 11"/>
              <a:gd name="T48" fmla="*/ 39688 w 37"/>
              <a:gd name="T49" fmla="*/ 6350 h 11"/>
              <a:gd name="T50" fmla="*/ 34925 w 37"/>
              <a:gd name="T51" fmla="*/ 4762 h 11"/>
              <a:gd name="T52" fmla="*/ 30163 w 37"/>
              <a:gd name="T53" fmla="*/ 4762 h 11"/>
              <a:gd name="T54" fmla="*/ 23813 w 37"/>
              <a:gd name="T55" fmla="*/ 4762 h 11"/>
              <a:gd name="T56" fmla="*/ 20638 w 37"/>
              <a:gd name="T57" fmla="*/ 4762 h 11"/>
              <a:gd name="T58" fmla="*/ 14288 w 37"/>
              <a:gd name="T59" fmla="*/ 6350 h 11"/>
              <a:gd name="T60" fmla="*/ 11113 w 37"/>
              <a:gd name="T61" fmla="*/ 7937 h 11"/>
              <a:gd name="T62" fmla="*/ 7938 w 37"/>
              <a:gd name="T63" fmla="*/ 9525 h 11"/>
              <a:gd name="T64" fmla="*/ 3175 w 37"/>
              <a:gd name="T65" fmla="*/ 14287 h 11"/>
              <a:gd name="T66" fmla="*/ 0 w 37"/>
              <a:gd name="T67" fmla="*/ 17462 h 11"/>
              <a:gd name="T68" fmla="*/ 0 w 37"/>
              <a:gd name="T69" fmla="*/ 9525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6"/>
                </a:move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6" y="5"/>
                </a:lnTo>
                <a:lnTo>
                  <a:pt x="34" y="5"/>
                </a:lnTo>
                <a:lnTo>
                  <a:pt x="33" y="5"/>
                </a:lnTo>
                <a:lnTo>
                  <a:pt x="30" y="4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3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7" name="Freeform 250"/>
          <p:cNvSpPr>
            <a:spLocks/>
          </p:cNvSpPr>
          <p:nvPr/>
        </p:nvSpPr>
        <p:spPr bwMode="auto">
          <a:xfrm>
            <a:off x="2170013" y="4318124"/>
            <a:ext cx="96837" cy="177800"/>
          </a:xfrm>
          <a:custGeom>
            <a:avLst/>
            <a:gdLst>
              <a:gd name="T0" fmla="*/ 0 w 61"/>
              <a:gd name="T1" fmla="*/ 0 h 112"/>
              <a:gd name="T2" fmla="*/ 0 w 61"/>
              <a:gd name="T3" fmla="*/ 171450 h 112"/>
              <a:gd name="T4" fmla="*/ 30162 w 61"/>
              <a:gd name="T5" fmla="*/ 177800 h 112"/>
              <a:gd name="T6" fmla="*/ 28575 w 61"/>
              <a:gd name="T7" fmla="*/ 155575 h 112"/>
              <a:gd name="T8" fmla="*/ 96837 w 61"/>
              <a:gd name="T9" fmla="*/ 165100 h 112"/>
              <a:gd name="T10" fmla="*/ 96837 w 61"/>
              <a:gd name="T11" fmla="*/ 155575 h 112"/>
              <a:gd name="T12" fmla="*/ 47625 w 61"/>
              <a:gd name="T13" fmla="*/ 149225 h 112"/>
              <a:gd name="T14" fmla="*/ 46037 w 61"/>
              <a:gd name="T15" fmla="*/ 128588 h 112"/>
              <a:gd name="T16" fmla="*/ 14287 w 61"/>
              <a:gd name="T17" fmla="*/ 128588 h 112"/>
              <a:gd name="T18" fmla="*/ 12700 w 61"/>
              <a:gd name="T19" fmla="*/ 127000 h 112"/>
              <a:gd name="T20" fmla="*/ 11112 w 61"/>
              <a:gd name="T21" fmla="*/ 120650 h 112"/>
              <a:gd name="T22" fmla="*/ 9525 w 61"/>
              <a:gd name="T23" fmla="*/ 109538 h 112"/>
              <a:gd name="T24" fmla="*/ 6350 w 61"/>
              <a:gd name="T25" fmla="*/ 92075 h 112"/>
              <a:gd name="T26" fmla="*/ 3175 w 61"/>
              <a:gd name="T27" fmla="*/ 73025 h 112"/>
              <a:gd name="T28" fmla="*/ 1587 w 61"/>
              <a:gd name="T29" fmla="*/ 53975 h 112"/>
              <a:gd name="T30" fmla="*/ 3175 w 61"/>
              <a:gd name="T31" fmla="*/ 28575 h 112"/>
              <a:gd name="T32" fmla="*/ 9525 w 61"/>
              <a:gd name="T33" fmla="*/ 4763 h 112"/>
              <a:gd name="T34" fmla="*/ 0 w 61"/>
              <a:gd name="T35" fmla="*/ 0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2"/>
              <a:gd name="T56" fmla="*/ 61 w 61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2">
                <a:moveTo>
                  <a:pt x="0" y="0"/>
                </a:moveTo>
                <a:lnTo>
                  <a:pt x="0" y="108"/>
                </a:lnTo>
                <a:lnTo>
                  <a:pt x="19" y="112"/>
                </a:lnTo>
                <a:lnTo>
                  <a:pt x="18" y="98"/>
                </a:lnTo>
                <a:lnTo>
                  <a:pt x="61" y="104"/>
                </a:lnTo>
                <a:lnTo>
                  <a:pt x="61" y="98"/>
                </a:lnTo>
                <a:lnTo>
                  <a:pt x="30" y="94"/>
                </a:lnTo>
                <a:lnTo>
                  <a:pt x="29" y="81"/>
                </a:lnTo>
                <a:lnTo>
                  <a:pt x="9" y="81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8"/>
                </a:lnTo>
                <a:lnTo>
                  <a:pt x="2" y="46"/>
                </a:lnTo>
                <a:lnTo>
                  <a:pt x="1" y="34"/>
                </a:lnTo>
                <a:lnTo>
                  <a:pt x="2" y="18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8" name="Freeform 251"/>
          <p:cNvSpPr>
            <a:spLocks/>
          </p:cNvSpPr>
          <p:nvPr/>
        </p:nvSpPr>
        <p:spPr bwMode="auto">
          <a:xfrm>
            <a:off x="2217638" y="4276849"/>
            <a:ext cx="125412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8 h 15"/>
              <a:gd name="T10" fmla="*/ 17462 w 79"/>
              <a:gd name="T11" fmla="*/ 19050 h 15"/>
              <a:gd name="T12" fmla="*/ 22225 w 79"/>
              <a:gd name="T13" fmla="*/ 15875 h 15"/>
              <a:gd name="T14" fmla="*/ 30162 w 79"/>
              <a:gd name="T15" fmla="*/ 14288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2 w 79"/>
              <a:gd name="T27" fmla="*/ 11113 h 15"/>
              <a:gd name="T28" fmla="*/ 98425 w 79"/>
              <a:gd name="T29" fmla="*/ 11113 h 15"/>
              <a:gd name="T30" fmla="*/ 109537 w 79"/>
              <a:gd name="T31" fmla="*/ 12700 h 15"/>
              <a:gd name="T32" fmla="*/ 120650 w 79"/>
              <a:gd name="T33" fmla="*/ 14288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2 w 79"/>
              <a:gd name="T57" fmla="*/ 3175 h 15"/>
              <a:gd name="T58" fmla="*/ 39687 w 79"/>
              <a:gd name="T59" fmla="*/ 4763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0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19" name="Freeform 252"/>
          <p:cNvSpPr>
            <a:spLocks/>
          </p:cNvSpPr>
          <p:nvPr/>
        </p:nvSpPr>
        <p:spPr bwMode="auto">
          <a:xfrm>
            <a:off x="2146200" y="4499099"/>
            <a:ext cx="209550" cy="71438"/>
          </a:xfrm>
          <a:custGeom>
            <a:avLst/>
            <a:gdLst>
              <a:gd name="T0" fmla="*/ 87312 w 132"/>
              <a:gd name="T1" fmla="*/ 68263 h 45"/>
              <a:gd name="T2" fmla="*/ 88900 w 132"/>
              <a:gd name="T3" fmla="*/ 68263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8 h 45"/>
              <a:gd name="T10" fmla="*/ 96837 w 132"/>
              <a:gd name="T11" fmla="*/ 65088 h 45"/>
              <a:gd name="T12" fmla="*/ 100012 w 132"/>
              <a:gd name="T13" fmla="*/ 63500 h 45"/>
              <a:gd name="T14" fmla="*/ 103188 w 132"/>
              <a:gd name="T15" fmla="*/ 61913 h 45"/>
              <a:gd name="T16" fmla="*/ 107950 w 132"/>
              <a:gd name="T17" fmla="*/ 60325 h 45"/>
              <a:gd name="T18" fmla="*/ 112712 w 132"/>
              <a:gd name="T19" fmla="*/ 57150 h 45"/>
              <a:gd name="T20" fmla="*/ 115887 w 132"/>
              <a:gd name="T21" fmla="*/ 53975 h 45"/>
              <a:gd name="T22" fmla="*/ 120650 w 132"/>
              <a:gd name="T23" fmla="*/ 52388 h 45"/>
              <a:gd name="T24" fmla="*/ 123825 w 132"/>
              <a:gd name="T25" fmla="*/ 50800 h 45"/>
              <a:gd name="T26" fmla="*/ 127000 w 132"/>
              <a:gd name="T27" fmla="*/ 46038 h 45"/>
              <a:gd name="T28" fmla="*/ 130175 w 132"/>
              <a:gd name="T29" fmla="*/ 44450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3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8 h 45"/>
              <a:gd name="T44" fmla="*/ 142875 w 132"/>
              <a:gd name="T45" fmla="*/ 39688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3 h 45"/>
              <a:gd name="T52" fmla="*/ 138112 w 132"/>
              <a:gd name="T53" fmla="*/ 44450 h 45"/>
              <a:gd name="T54" fmla="*/ 136525 w 132"/>
              <a:gd name="T55" fmla="*/ 46038 h 45"/>
              <a:gd name="T56" fmla="*/ 134937 w 132"/>
              <a:gd name="T57" fmla="*/ 49213 h 45"/>
              <a:gd name="T58" fmla="*/ 131762 w 132"/>
              <a:gd name="T59" fmla="*/ 50800 h 45"/>
              <a:gd name="T60" fmla="*/ 127000 w 132"/>
              <a:gd name="T61" fmla="*/ 52388 h 45"/>
              <a:gd name="T62" fmla="*/ 123825 w 132"/>
              <a:gd name="T63" fmla="*/ 55563 h 45"/>
              <a:gd name="T64" fmla="*/ 120650 w 132"/>
              <a:gd name="T65" fmla="*/ 57150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8 h 45"/>
              <a:gd name="T72" fmla="*/ 98425 w 132"/>
              <a:gd name="T73" fmla="*/ 68263 h 45"/>
              <a:gd name="T74" fmla="*/ 90487 w 132"/>
              <a:gd name="T75" fmla="*/ 71438 h 45"/>
              <a:gd name="T76" fmla="*/ 87312 w 132"/>
              <a:gd name="T77" fmla="*/ 68263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3"/>
                </a:moveTo>
                <a:lnTo>
                  <a:pt x="56" y="43"/>
                </a:ln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6"/>
                </a:lnTo>
                <a:lnTo>
                  <a:pt x="73" y="34"/>
                </a:lnTo>
                <a:lnTo>
                  <a:pt x="76" y="33"/>
                </a:lnTo>
                <a:lnTo>
                  <a:pt x="78" y="32"/>
                </a:lnTo>
                <a:lnTo>
                  <a:pt x="80" y="29"/>
                </a:lnTo>
                <a:lnTo>
                  <a:pt x="82" y="28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29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5"/>
                </a:lnTo>
                <a:lnTo>
                  <a:pt x="76" y="36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3"/>
                </a:lnTo>
                <a:lnTo>
                  <a:pt x="57" y="45"/>
                </a:lnTo>
                <a:lnTo>
                  <a:pt x="55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0" name="Freeform 253"/>
          <p:cNvSpPr>
            <a:spLocks/>
          </p:cNvSpPr>
          <p:nvPr/>
        </p:nvSpPr>
        <p:spPr bwMode="auto">
          <a:xfrm>
            <a:off x="2101750" y="4518149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1" name="Freeform 254"/>
          <p:cNvSpPr>
            <a:spLocks/>
          </p:cNvSpPr>
          <p:nvPr/>
        </p:nvSpPr>
        <p:spPr bwMode="auto">
          <a:xfrm>
            <a:off x="2138263" y="4510212"/>
            <a:ext cx="209550" cy="55562"/>
          </a:xfrm>
          <a:custGeom>
            <a:avLst/>
            <a:gdLst>
              <a:gd name="T0" fmla="*/ 0 w 132"/>
              <a:gd name="T1" fmla="*/ 0 h 35"/>
              <a:gd name="T2" fmla="*/ 206375 w 132"/>
              <a:gd name="T3" fmla="*/ 55562 h 35"/>
              <a:gd name="T4" fmla="*/ 209550 w 132"/>
              <a:gd name="T5" fmla="*/ 55562 h 35"/>
              <a:gd name="T6" fmla="*/ 6350 w 132"/>
              <a:gd name="T7" fmla="*/ 0 h 35"/>
              <a:gd name="T8" fmla="*/ 0 w 132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5"/>
              <a:gd name="T17" fmla="*/ 132 w 132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5">
                <a:moveTo>
                  <a:pt x="0" y="0"/>
                </a:moveTo>
                <a:lnTo>
                  <a:pt x="130" y="35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2" name="Freeform 255"/>
          <p:cNvSpPr>
            <a:spLocks/>
          </p:cNvSpPr>
          <p:nvPr/>
        </p:nvSpPr>
        <p:spPr bwMode="auto">
          <a:xfrm>
            <a:off x="2122388" y="4511799"/>
            <a:ext cx="211137" cy="61913"/>
          </a:xfrm>
          <a:custGeom>
            <a:avLst/>
            <a:gdLst>
              <a:gd name="T0" fmla="*/ 0 w 133"/>
              <a:gd name="T1" fmla="*/ 0 h 39"/>
              <a:gd name="T2" fmla="*/ 206375 w 133"/>
              <a:gd name="T3" fmla="*/ 61913 h 39"/>
              <a:gd name="T4" fmla="*/ 211137 w 133"/>
              <a:gd name="T5" fmla="*/ 61913 h 39"/>
              <a:gd name="T6" fmla="*/ 4762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0" y="39"/>
                </a:lnTo>
                <a:lnTo>
                  <a:pt x="133" y="39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3" name="Freeform 256"/>
          <p:cNvSpPr>
            <a:spLocks/>
          </p:cNvSpPr>
          <p:nvPr/>
        </p:nvSpPr>
        <p:spPr bwMode="auto">
          <a:xfrm>
            <a:off x="2073175" y="3778374"/>
            <a:ext cx="395288" cy="331788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5888 w 249"/>
              <a:gd name="T5" fmla="*/ 22225 h 209"/>
              <a:gd name="T6" fmla="*/ 119063 w 249"/>
              <a:gd name="T7" fmla="*/ 20638 h 209"/>
              <a:gd name="T8" fmla="*/ 125413 w 249"/>
              <a:gd name="T9" fmla="*/ 17463 h 209"/>
              <a:gd name="T10" fmla="*/ 131763 w 249"/>
              <a:gd name="T11" fmla="*/ 15875 h 209"/>
              <a:gd name="T12" fmla="*/ 139700 w 249"/>
              <a:gd name="T13" fmla="*/ 14288 h 209"/>
              <a:gd name="T14" fmla="*/ 150813 w 249"/>
              <a:gd name="T15" fmla="*/ 12700 h 209"/>
              <a:gd name="T16" fmla="*/ 163513 w 249"/>
              <a:gd name="T17" fmla="*/ 9525 h 209"/>
              <a:gd name="T18" fmla="*/ 176213 w 249"/>
              <a:gd name="T19" fmla="*/ 6350 h 209"/>
              <a:gd name="T20" fmla="*/ 192088 w 249"/>
              <a:gd name="T21" fmla="*/ 4763 h 209"/>
              <a:gd name="T22" fmla="*/ 209550 w 249"/>
              <a:gd name="T23" fmla="*/ 3175 h 209"/>
              <a:gd name="T24" fmla="*/ 228600 w 249"/>
              <a:gd name="T25" fmla="*/ 1588 h 209"/>
              <a:gd name="T26" fmla="*/ 249238 w 249"/>
              <a:gd name="T27" fmla="*/ 0 h 209"/>
              <a:gd name="T28" fmla="*/ 269875 w 249"/>
              <a:gd name="T29" fmla="*/ 0 h 209"/>
              <a:gd name="T30" fmla="*/ 293688 w 249"/>
              <a:gd name="T31" fmla="*/ 0 h 209"/>
              <a:gd name="T32" fmla="*/ 319088 w 249"/>
              <a:gd name="T33" fmla="*/ 0 h 209"/>
              <a:gd name="T34" fmla="*/ 330200 w 249"/>
              <a:gd name="T35" fmla="*/ 44450 h 209"/>
              <a:gd name="T36" fmla="*/ 333375 w 249"/>
              <a:gd name="T37" fmla="*/ 46038 h 209"/>
              <a:gd name="T38" fmla="*/ 342900 w 249"/>
              <a:gd name="T39" fmla="*/ 53975 h 209"/>
              <a:gd name="T40" fmla="*/ 352425 w 249"/>
              <a:gd name="T41" fmla="*/ 61913 h 209"/>
              <a:gd name="T42" fmla="*/ 358775 w 249"/>
              <a:gd name="T43" fmla="*/ 79375 h 209"/>
              <a:gd name="T44" fmla="*/ 381000 w 249"/>
              <a:gd name="T45" fmla="*/ 185738 h 209"/>
              <a:gd name="T46" fmla="*/ 392113 w 249"/>
              <a:gd name="T47" fmla="*/ 230188 h 209"/>
              <a:gd name="T48" fmla="*/ 392113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69875 h 209"/>
              <a:gd name="T56" fmla="*/ 0 w 249"/>
              <a:gd name="T57" fmla="*/ 258763 h 209"/>
              <a:gd name="T58" fmla="*/ 39688 w 249"/>
              <a:gd name="T59" fmla="*/ 238125 h 209"/>
              <a:gd name="T60" fmla="*/ 39688 w 249"/>
              <a:gd name="T61" fmla="*/ 44450 h 209"/>
              <a:gd name="T62" fmla="*/ 41275 w 249"/>
              <a:gd name="T63" fmla="*/ 42863 h 209"/>
              <a:gd name="T64" fmla="*/ 44450 w 249"/>
              <a:gd name="T65" fmla="*/ 39688 h 209"/>
              <a:gd name="T66" fmla="*/ 50800 w 249"/>
              <a:gd name="T67" fmla="*/ 38100 h 209"/>
              <a:gd name="T68" fmla="*/ 58738 w 249"/>
              <a:gd name="T69" fmla="*/ 36513 h 209"/>
              <a:gd name="T70" fmla="*/ 66675 w 249"/>
              <a:gd name="T71" fmla="*/ 34925 h 209"/>
              <a:gd name="T72" fmla="*/ 77788 w 249"/>
              <a:gd name="T73" fmla="*/ 34925 h 209"/>
              <a:gd name="T74" fmla="*/ 92075 w 249"/>
              <a:gd name="T75" fmla="*/ 36513 h 209"/>
              <a:gd name="T76" fmla="*/ 107950 w 249"/>
              <a:gd name="T77" fmla="*/ 42863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2" y="14"/>
                </a:lnTo>
                <a:lnTo>
                  <a:pt x="73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9" y="11"/>
                </a:lnTo>
                <a:lnTo>
                  <a:pt x="81" y="11"/>
                </a:lnTo>
                <a:lnTo>
                  <a:pt x="83" y="10"/>
                </a:lnTo>
                <a:lnTo>
                  <a:pt x="86" y="10"/>
                </a:lnTo>
                <a:lnTo>
                  <a:pt x="88" y="9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7" y="6"/>
                </a:lnTo>
                <a:lnTo>
                  <a:pt x="111" y="4"/>
                </a:lnTo>
                <a:lnTo>
                  <a:pt x="116" y="4"/>
                </a:lnTo>
                <a:lnTo>
                  <a:pt x="121" y="3"/>
                </a:lnTo>
                <a:lnTo>
                  <a:pt x="126" y="2"/>
                </a:lnTo>
                <a:lnTo>
                  <a:pt x="132" y="2"/>
                </a:lnTo>
                <a:lnTo>
                  <a:pt x="137" y="1"/>
                </a:lnTo>
                <a:lnTo>
                  <a:pt x="144" y="1"/>
                </a:lnTo>
                <a:lnTo>
                  <a:pt x="150" y="1"/>
                </a:lnTo>
                <a:lnTo>
                  <a:pt x="157" y="0"/>
                </a:lnTo>
                <a:lnTo>
                  <a:pt x="163" y="0"/>
                </a:lnTo>
                <a:lnTo>
                  <a:pt x="170" y="0"/>
                </a:lnTo>
                <a:lnTo>
                  <a:pt x="178" y="0"/>
                </a:lnTo>
                <a:lnTo>
                  <a:pt x="185" y="0"/>
                </a:lnTo>
                <a:lnTo>
                  <a:pt x="193" y="0"/>
                </a:lnTo>
                <a:lnTo>
                  <a:pt x="201" y="0"/>
                </a:lnTo>
                <a:lnTo>
                  <a:pt x="210" y="4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3" y="31"/>
                </a:lnTo>
                <a:lnTo>
                  <a:pt x="216" y="34"/>
                </a:lnTo>
                <a:lnTo>
                  <a:pt x="220" y="36"/>
                </a:lnTo>
                <a:lnTo>
                  <a:pt x="222" y="39"/>
                </a:lnTo>
                <a:lnTo>
                  <a:pt x="224" y="44"/>
                </a:lnTo>
                <a:lnTo>
                  <a:pt x="226" y="50"/>
                </a:lnTo>
                <a:lnTo>
                  <a:pt x="245" y="69"/>
                </a:lnTo>
                <a:lnTo>
                  <a:pt x="240" y="117"/>
                </a:lnTo>
                <a:lnTo>
                  <a:pt x="208" y="133"/>
                </a:lnTo>
                <a:lnTo>
                  <a:pt x="247" y="145"/>
                </a:lnTo>
                <a:lnTo>
                  <a:pt x="247" y="146"/>
                </a:lnTo>
                <a:lnTo>
                  <a:pt x="248" y="148"/>
                </a:lnTo>
                <a:lnTo>
                  <a:pt x="248" y="152"/>
                </a:lnTo>
                <a:lnTo>
                  <a:pt x="249" y="155"/>
                </a:lnTo>
                <a:lnTo>
                  <a:pt x="248" y="160"/>
                </a:lnTo>
                <a:lnTo>
                  <a:pt x="247" y="164"/>
                </a:lnTo>
                <a:lnTo>
                  <a:pt x="244" y="170"/>
                </a:lnTo>
                <a:lnTo>
                  <a:pt x="144" y="209"/>
                </a:lnTo>
                <a:lnTo>
                  <a:pt x="0" y="163"/>
                </a:lnTo>
                <a:lnTo>
                  <a:pt x="3" y="159"/>
                </a:lnTo>
                <a:lnTo>
                  <a:pt x="25" y="150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5"/>
                </a:lnTo>
                <a:lnTo>
                  <a:pt x="31" y="25"/>
                </a:lnTo>
                <a:lnTo>
                  <a:pt x="32" y="24"/>
                </a:lnTo>
                <a:lnTo>
                  <a:pt x="34" y="23"/>
                </a:lnTo>
                <a:lnTo>
                  <a:pt x="37" y="23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8" y="23"/>
                </a:lnTo>
                <a:lnTo>
                  <a:pt x="61" y="24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4" name="Freeform 257"/>
          <p:cNvSpPr>
            <a:spLocks/>
          </p:cNvSpPr>
          <p:nvPr/>
        </p:nvSpPr>
        <p:spPr bwMode="auto">
          <a:xfrm>
            <a:off x="2211288" y="3802187"/>
            <a:ext cx="125412" cy="144462"/>
          </a:xfrm>
          <a:custGeom>
            <a:avLst/>
            <a:gdLst>
              <a:gd name="T0" fmla="*/ 123825 w 79"/>
              <a:gd name="T1" fmla="*/ 4762 h 91"/>
              <a:gd name="T2" fmla="*/ 123825 w 79"/>
              <a:gd name="T3" fmla="*/ 4762 h 91"/>
              <a:gd name="T4" fmla="*/ 122237 w 79"/>
              <a:gd name="T5" fmla="*/ 4762 h 91"/>
              <a:gd name="T6" fmla="*/ 117475 w 79"/>
              <a:gd name="T7" fmla="*/ 3175 h 91"/>
              <a:gd name="T8" fmla="*/ 114300 w 79"/>
              <a:gd name="T9" fmla="*/ 3175 h 91"/>
              <a:gd name="T10" fmla="*/ 109537 w 79"/>
              <a:gd name="T11" fmla="*/ 1587 h 91"/>
              <a:gd name="T12" fmla="*/ 103187 w 79"/>
              <a:gd name="T13" fmla="*/ 1587 h 91"/>
              <a:gd name="T14" fmla="*/ 95250 w 79"/>
              <a:gd name="T15" fmla="*/ 1587 h 91"/>
              <a:gd name="T16" fmla="*/ 88900 w 79"/>
              <a:gd name="T17" fmla="*/ 0 h 91"/>
              <a:gd name="T18" fmla="*/ 79375 w 79"/>
              <a:gd name="T19" fmla="*/ 0 h 91"/>
              <a:gd name="T20" fmla="*/ 69850 w 79"/>
              <a:gd name="T21" fmla="*/ 1587 h 91"/>
              <a:gd name="T22" fmla="*/ 60325 w 79"/>
              <a:gd name="T23" fmla="*/ 1587 h 91"/>
              <a:gd name="T24" fmla="*/ 49212 w 79"/>
              <a:gd name="T25" fmla="*/ 3175 h 91"/>
              <a:gd name="T26" fmla="*/ 39687 w 79"/>
              <a:gd name="T27" fmla="*/ 4762 h 91"/>
              <a:gd name="T28" fmla="*/ 28575 w 79"/>
              <a:gd name="T29" fmla="*/ 9525 h 91"/>
              <a:gd name="T30" fmla="*/ 17462 w 79"/>
              <a:gd name="T31" fmla="*/ 12700 h 91"/>
              <a:gd name="T32" fmla="*/ 6350 w 79"/>
              <a:gd name="T33" fmla="*/ 19050 h 91"/>
              <a:gd name="T34" fmla="*/ 6350 w 79"/>
              <a:gd name="T35" fmla="*/ 20637 h 91"/>
              <a:gd name="T36" fmla="*/ 4762 w 79"/>
              <a:gd name="T37" fmla="*/ 26987 h 91"/>
              <a:gd name="T38" fmla="*/ 1587 w 79"/>
              <a:gd name="T39" fmla="*/ 41275 h 91"/>
              <a:gd name="T40" fmla="*/ 0 w 79"/>
              <a:gd name="T41" fmla="*/ 55562 h 91"/>
              <a:gd name="T42" fmla="*/ 0 w 79"/>
              <a:gd name="T43" fmla="*/ 74612 h 91"/>
              <a:gd name="T44" fmla="*/ 0 w 79"/>
              <a:gd name="T45" fmla="*/ 96837 h 91"/>
              <a:gd name="T46" fmla="*/ 3175 w 79"/>
              <a:gd name="T47" fmla="*/ 119062 h 91"/>
              <a:gd name="T48" fmla="*/ 9525 w 79"/>
              <a:gd name="T49" fmla="*/ 141287 h 91"/>
              <a:gd name="T50" fmla="*/ 11112 w 79"/>
              <a:gd name="T51" fmla="*/ 141287 h 91"/>
              <a:gd name="T52" fmla="*/ 12700 w 79"/>
              <a:gd name="T53" fmla="*/ 141287 h 91"/>
              <a:gd name="T54" fmla="*/ 14287 w 79"/>
              <a:gd name="T55" fmla="*/ 141287 h 91"/>
              <a:gd name="T56" fmla="*/ 17462 w 79"/>
              <a:gd name="T57" fmla="*/ 141287 h 91"/>
              <a:gd name="T58" fmla="*/ 23812 w 79"/>
              <a:gd name="T59" fmla="*/ 139700 h 91"/>
              <a:gd name="T60" fmla="*/ 28575 w 79"/>
              <a:gd name="T61" fmla="*/ 139700 h 91"/>
              <a:gd name="T62" fmla="*/ 34925 w 79"/>
              <a:gd name="T63" fmla="*/ 139700 h 91"/>
              <a:gd name="T64" fmla="*/ 42862 w 79"/>
              <a:gd name="T65" fmla="*/ 139700 h 91"/>
              <a:gd name="T66" fmla="*/ 50800 w 79"/>
              <a:gd name="T67" fmla="*/ 139700 h 91"/>
              <a:gd name="T68" fmla="*/ 60325 w 79"/>
              <a:gd name="T69" fmla="*/ 139700 h 91"/>
              <a:gd name="T70" fmla="*/ 69850 w 79"/>
              <a:gd name="T71" fmla="*/ 139700 h 91"/>
              <a:gd name="T72" fmla="*/ 79375 w 79"/>
              <a:gd name="T73" fmla="*/ 139700 h 91"/>
              <a:gd name="T74" fmla="*/ 90487 w 79"/>
              <a:gd name="T75" fmla="*/ 141287 h 91"/>
              <a:gd name="T76" fmla="*/ 101600 w 79"/>
              <a:gd name="T77" fmla="*/ 141287 h 91"/>
              <a:gd name="T78" fmla="*/ 112712 w 79"/>
              <a:gd name="T79" fmla="*/ 142875 h 91"/>
              <a:gd name="T80" fmla="*/ 125412 w 79"/>
              <a:gd name="T81" fmla="*/ 144462 h 91"/>
              <a:gd name="T82" fmla="*/ 125412 w 79"/>
              <a:gd name="T83" fmla="*/ 141287 h 91"/>
              <a:gd name="T84" fmla="*/ 123825 w 79"/>
              <a:gd name="T85" fmla="*/ 130175 h 91"/>
              <a:gd name="T86" fmla="*/ 122237 w 79"/>
              <a:gd name="T87" fmla="*/ 111125 h 91"/>
              <a:gd name="T88" fmla="*/ 120650 w 79"/>
              <a:gd name="T89" fmla="*/ 90487 h 91"/>
              <a:gd name="T90" fmla="*/ 120650 w 79"/>
              <a:gd name="T91" fmla="*/ 68262 h 91"/>
              <a:gd name="T92" fmla="*/ 120650 w 79"/>
              <a:gd name="T93" fmla="*/ 46037 h 91"/>
              <a:gd name="T94" fmla="*/ 122237 w 79"/>
              <a:gd name="T95" fmla="*/ 23812 h 91"/>
              <a:gd name="T96" fmla="*/ 123825 w 79"/>
              <a:gd name="T97" fmla="*/ 4762 h 9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9"/>
              <a:gd name="T148" fmla="*/ 0 h 91"/>
              <a:gd name="T149" fmla="*/ 79 w 79"/>
              <a:gd name="T150" fmla="*/ 91 h 9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9" h="91">
                <a:moveTo>
                  <a:pt x="78" y="3"/>
                </a:moveTo>
                <a:lnTo>
                  <a:pt x="78" y="3"/>
                </a:lnTo>
                <a:lnTo>
                  <a:pt x="77" y="3"/>
                </a:lnTo>
                <a:lnTo>
                  <a:pt x="74" y="2"/>
                </a:lnTo>
                <a:lnTo>
                  <a:pt x="72" y="2"/>
                </a:lnTo>
                <a:lnTo>
                  <a:pt x="69" y="1"/>
                </a:lnTo>
                <a:lnTo>
                  <a:pt x="65" y="1"/>
                </a:lnTo>
                <a:lnTo>
                  <a:pt x="60" y="1"/>
                </a:lnTo>
                <a:lnTo>
                  <a:pt x="56" y="0"/>
                </a:lnTo>
                <a:lnTo>
                  <a:pt x="50" y="0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3"/>
                </a:lnTo>
                <a:lnTo>
                  <a:pt x="18" y="6"/>
                </a:lnTo>
                <a:lnTo>
                  <a:pt x="11" y="8"/>
                </a:lnTo>
                <a:lnTo>
                  <a:pt x="4" y="12"/>
                </a:lnTo>
                <a:lnTo>
                  <a:pt x="4" y="13"/>
                </a:lnTo>
                <a:lnTo>
                  <a:pt x="3" y="17"/>
                </a:lnTo>
                <a:lnTo>
                  <a:pt x="1" y="26"/>
                </a:lnTo>
                <a:lnTo>
                  <a:pt x="0" y="35"/>
                </a:lnTo>
                <a:lnTo>
                  <a:pt x="0" y="47"/>
                </a:lnTo>
                <a:lnTo>
                  <a:pt x="0" y="61"/>
                </a:lnTo>
                <a:lnTo>
                  <a:pt x="2" y="75"/>
                </a:lnTo>
                <a:lnTo>
                  <a:pt x="6" y="89"/>
                </a:lnTo>
                <a:lnTo>
                  <a:pt x="7" y="89"/>
                </a:lnTo>
                <a:lnTo>
                  <a:pt x="8" y="89"/>
                </a:lnTo>
                <a:lnTo>
                  <a:pt x="9" y="89"/>
                </a:lnTo>
                <a:lnTo>
                  <a:pt x="11" y="89"/>
                </a:lnTo>
                <a:lnTo>
                  <a:pt x="15" y="88"/>
                </a:lnTo>
                <a:lnTo>
                  <a:pt x="18" y="88"/>
                </a:lnTo>
                <a:lnTo>
                  <a:pt x="22" y="88"/>
                </a:lnTo>
                <a:lnTo>
                  <a:pt x="27" y="88"/>
                </a:lnTo>
                <a:lnTo>
                  <a:pt x="32" y="88"/>
                </a:lnTo>
                <a:lnTo>
                  <a:pt x="38" y="88"/>
                </a:lnTo>
                <a:lnTo>
                  <a:pt x="44" y="88"/>
                </a:lnTo>
                <a:lnTo>
                  <a:pt x="50" y="88"/>
                </a:lnTo>
                <a:lnTo>
                  <a:pt x="57" y="89"/>
                </a:lnTo>
                <a:lnTo>
                  <a:pt x="64" y="89"/>
                </a:lnTo>
                <a:lnTo>
                  <a:pt x="71" y="90"/>
                </a:lnTo>
                <a:lnTo>
                  <a:pt x="79" y="91"/>
                </a:lnTo>
                <a:lnTo>
                  <a:pt x="79" y="89"/>
                </a:lnTo>
                <a:lnTo>
                  <a:pt x="78" y="82"/>
                </a:lnTo>
                <a:lnTo>
                  <a:pt x="77" y="70"/>
                </a:lnTo>
                <a:lnTo>
                  <a:pt x="76" y="57"/>
                </a:lnTo>
                <a:lnTo>
                  <a:pt x="76" y="43"/>
                </a:lnTo>
                <a:lnTo>
                  <a:pt x="76" y="29"/>
                </a:lnTo>
                <a:lnTo>
                  <a:pt x="77" y="15"/>
                </a:lnTo>
                <a:lnTo>
                  <a:pt x="78" y="3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5" name="Freeform 258"/>
          <p:cNvSpPr>
            <a:spLocks/>
          </p:cNvSpPr>
          <p:nvPr/>
        </p:nvSpPr>
        <p:spPr bwMode="auto">
          <a:xfrm>
            <a:off x="2223988" y="3843462"/>
            <a:ext cx="209550" cy="142875"/>
          </a:xfrm>
          <a:custGeom>
            <a:avLst/>
            <a:gdLst>
              <a:gd name="T0" fmla="*/ 1588 w 132"/>
              <a:gd name="T1" fmla="*/ 106363 h 90"/>
              <a:gd name="T2" fmla="*/ 0 w 132"/>
              <a:gd name="T3" fmla="*/ 123825 h 90"/>
              <a:gd name="T4" fmla="*/ 136525 w 132"/>
              <a:gd name="T5" fmla="*/ 142875 h 90"/>
              <a:gd name="T6" fmla="*/ 136525 w 132"/>
              <a:gd name="T7" fmla="*/ 142875 h 90"/>
              <a:gd name="T8" fmla="*/ 141287 w 132"/>
              <a:gd name="T9" fmla="*/ 139700 h 90"/>
              <a:gd name="T10" fmla="*/ 144462 w 132"/>
              <a:gd name="T11" fmla="*/ 138113 h 90"/>
              <a:gd name="T12" fmla="*/ 149225 w 132"/>
              <a:gd name="T13" fmla="*/ 134938 h 90"/>
              <a:gd name="T14" fmla="*/ 155575 w 132"/>
              <a:gd name="T15" fmla="*/ 131763 h 90"/>
              <a:gd name="T16" fmla="*/ 163512 w 132"/>
              <a:gd name="T17" fmla="*/ 125413 h 90"/>
              <a:gd name="T18" fmla="*/ 169862 w 132"/>
              <a:gd name="T19" fmla="*/ 117475 h 90"/>
              <a:gd name="T20" fmla="*/ 177800 w 132"/>
              <a:gd name="T21" fmla="*/ 112713 h 90"/>
              <a:gd name="T22" fmla="*/ 185737 w 132"/>
              <a:gd name="T23" fmla="*/ 103188 h 90"/>
              <a:gd name="T24" fmla="*/ 192087 w 132"/>
              <a:gd name="T25" fmla="*/ 93662 h 90"/>
              <a:gd name="T26" fmla="*/ 198437 w 132"/>
              <a:gd name="T27" fmla="*/ 84137 h 90"/>
              <a:gd name="T28" fmla="*/ 203200 w 132"/>
              <a:gd name="T29" fmla="*/ 73025 h 90"/>
              <a:gd name="T30" fmla="*/ 207963 w 132"/>
              <a:gd name="T31" fmla="*/ 61913 h 90"/>
              <a:gd name="T32" fmla="*/ 209550 w 132"/>
              <a:gd name="T33" fmla="*/ 49212 h 90"/>
              <a:gd name="T34" fmla="*/ 209550 w 132"/>
              <a:gd name="T35" fmla="*/ 34925 h 90"/>
              <a:gd name="T36" fmla="*/ 204788 w 132"/>
              <a:gd name="T37" fmla="*/ 19050 h 90"/>
              <a:gd name="T38" fmla="*/ 204788 w 132"/>
              <a:gd name="T39" fmla="*/ 19050 h 90"/>
              <a:gd name="T40" fmla="*/ 203200 w 132"/>
              <a:gd name="T41" fmla="*/ 15875 h 90"/>
              <a:gd name="T42" fmla="*/ 201612 w 132"/>
              <a:gd name="T43" fmla="*/ 14288 h 90"/>
              <a:gd name="T44" fmla="*/ 200025 w 132"/>
              <a:gd name="T45" fmla="*/ 11112 h 90"/>
              <a:gd name="T46" fmla="*/ 196850 w 132"/>
              <a:gd name="T47" fmla="*/ 4762 h 90"/>
              <a:gd name="T48" fmla="*/ 190500 w 132"/>
              <a:gd name="T49" fmla="*/ 3175 h 90"/>
              <a:gd name="T50" fmla="*/ 185737 w 132"/>
              <a:gd name="T51" fmla="*/ 0 h 90"/>
              <a:gd name="T52" fmla="*/ 179387 w 132"/>
              <a:gd name="T53" fmla="*/ 0 h 90"/>
              <a:gd name="T54" fmla="*/ 179387 w 132"/>
              <a:gd name="T55" fmla="*/ 1588 h 90"/>
              <a:gd name="T56" fmla="*/ 180975 w 132"/>
              <a:gd name="T57" fmla="*/ 6350 h 90"/>
              <a:gd name="T58" fmla="*/ 185737 w 132"/>
              <a:gd name="T59" fmla="*/ 17463 h 90"/>
              <a:gd name="T60" fmla="*/ 187325 w 132"/>
              <a:gd name="T61" fmla="*/ 28575 h 90"/>
              <a:gd name="T62" fmla="*/ 187325 w 132"/>
              <a:gd name="T63" fmla="*/ 46037 h 90"/>
              <a:gd name="T64" fmla="*/ 185737 w 132"/>
              <a:gd name="T65" fmla="*/ 61913 h 90"/>
              <a:gd name="T66" fmla="*/ 180975 w 132"/>
              <a:gd name="T67" fmla="*/ 80962 h 90"/>
              <a:gd name="T68" fmla="*/ 171450 w 132"/>
              <a:gd name="T69" fmla="*/ 100012 h 90"/>
              <a:gd name="T70" fmla="*/ 171450 w 132"/>
              <a:gd name="T71" fmla="*/ 100012 h 90"/>
              <a:gd name="T72" fmla="*/ 171450 w 132"/>
              <a:gd name="T73" fmla="*/ 101600 h 90"/>
              <a:gd name="T74" fmla="*/ 169862 w 132"/>
              <a:gd name="T75" fmla="*/ 101600 h 90"/>
              <a:gd name="T76" fmla="*/ 168275 w 132"/>
              <a:gd name="T77" fmla="*/ 103188 h 90"/>
              <a:gd name="T78" fmla="*/ 166687 w 132"/>
              <a:gd name="T79" fmla="*/ 104775 h 90"/>
              <a:gd name="T80" fmla="*/ 163512 w 132"/>
              <a:gd name="T81" fmla="*/ 106363 h 90"/>
              <a:gd name="T82" fmla="*/ 158750 w 132"/>
              <a:gd name="T83" fmla="*/ 109538 h 90"/>
              <a:gd name="T84" fmla="*/ 155575 w 132"/>
              <a:gd name="T85" fmla="*/ 111125 h 90"/>
              <a:gd name="T86" fmla="*/ 152400 w 132"/>
              <a:gd name="T87" fmla="*/ 111125 h 90"/>
              <a:gd name="T88" fmla="*/ 146050 w 132"/>
              <a:gd name="T89" fmla="*/ 112713 h 90"/>
              <a:gd name="T90" fmla="*/ 142875 w 132"/>
              <a:gd name="T91" fmla="*/ 114300 h 90"/>
              <a:gd name="T92" fmla="*/ 134937 w 132"/>
              <a:gd name="T93" fmla="*/ 114300 h 90"/>
              <a:gd name="T94" fmla="*/ 130175 w 132"/>
              <a:gd name="T95" fmla="*/ 114300 h 90"/>
              <a:gd name="T96" fmla="*/ 123825 w 132"/>
              <a:gd name="T97" fmla="*/ 114300 h 90"/>
              <a:gd name="T98" fmla="*/ 115887 w 132"/>
              <a:gd name="T99" fmla="*/ 114300 h 90"/>
              <a:gd name="T100" fmla="*/ 109537 w 132"/>
              <a:gd name="T101" fmla="*/ 112713 h 90"/>
              <a:gd name="T102" fmla="*/ 109537 w 132"/>
              <a:gd name="T103" fmla="*/ 131763 h 90"/>
              <a:gd name="T104" fmla="*/ 4762 w 132"/>
              <a:gd name="T105" fmla="*/ 120650 h 90"/>
              <a:gd name="T106" fmla="*/ 1588 w 132"/>
              <a:gd name="T107" fmla="*/ 106363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2"/>
              <a:gd name="T163" fmla="*/ 0 h 90"/>
              <a:gd name="T164" fmla="*/ 132 w 132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2" h="90">
                <a:moveTo>
                  <a:pt x="1" y="67"/>
                </a:moveTo>
                <a:lnTo>
                  <a:pt x="0" y="78"/>
                </a:lnTo>
                <a:lnTo>
                  <a:pt x="86" y="90"/>
                </a:lnTo>
                <a:lnTo>
                  <a:pt x="89" y="88"/>
                </a:lnTo>
                <a:lnTo>
                  <a:pt x="91" y="87"/>
                </a:lnTo>
                <a:lnTo>
                  <a:pt x="94" y="85"/>
                </a:lnTo>
                <a:lnTo>
                  <a:pt x="98" y="83"/>
                </a:lnTo>
                <a:lnTo>
                  <a:pt x="103" y="79"/>
                </a:lnTo>
                <a:lnTo>
                  <a:pt x="107" y="74"/>
                </a:lnTo>
                <a:lnTo>
                  <a:pt x="112" y="71"/>
                </a:lnTo>
                <a:lnTo>
                  <a:pt x="117" y="65"/>
                </a:lnTo>
                <a:lnTo>
                  <a:pt x="121" y="59"/>
                </a:lnTo>
                <a:lnTo>
                  <a:pt x="125" y="53"/>
                </a:lnTo>
                <a:lnTo>
                  <a:pt x="128" y="46"/>
                </a:lnTo>
                <a:lnTo>
                  <a:pt x="131" y="39"/>
                </a:lnTo>
                <a:lnTo>
                  <a:pt x="132" y="31"/>
                </a:lnTo>
                <a:lnTo>
                  <a:pt x="132" y="22"/>
                </a:lnTo>
                <a:lnTo>
                  <a:pt x="129" y="12"/>
                </a:lnTo>
                <a:lnTo>
                  <a:pt x="128" y="10"/>
                </a:lnTo>
                <a:lnTo>
                  <a:pt x="127" y="9"/>
                </a:lnTo>
                <a:lnTo>
                  <a:pt x="126" y="7"/>
                </a:lnTo>
                <a:lnTo>
                  <a:pt x="124" y="3"/>
                </a:lnTo>
                <a:lnTo>
                  <a:pt x="120" y="2"/>
                </a:lnTo>
                <a:lnTo>
                  <a:pt x="117" y="0"/>
                </a:lnTo>
                <a:lnTo>
                  <a:pt x="113" y="0"/>
                </a:lnTo>
                <a:lnTo>
                  <a:pt x="113" y="1"/>
                </a:lnTo>
                <a:lnTo>
                  <a:pt x="114" y="4"/>
                </a:lnTo>
                <a:lnTo>
                  <a:pt x="117" y="11"/>
                </a:lnTo>
                <a:lnTo>
                  <a:pt x="118" y="18"/>
                </a:lnTo>
                <a:lnTo>
                  <a:pt x="118" y="29"/>
                </a:lnTo>
                <a:lnTo>
                  <a:pt x="117" y="39"/>
                </a:lnTo>
                <a:lnTo>
                  <a:pt x="114" y="51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5"/>
                </a:lnTo>
                <a:lnTo>
                  <a:pt x="105" y="66"/>
                </a:lnTo>
                <a:lnTo>
                  <a:pt x="103" y="67"/>
                </a:lnTo>
                <a:lnTo>
                  <a:pt x="100" y="69"/>
                </a:lnTo>
                <a:lnTo>
                  <a:pt x="98" y="70"/>
                </a:lnTo>
                <a:lnTo>
                  <a:pt x="96" y="70"/>
                </a:lnTo>
                <a:lnTo>
                  <a:pt x="92" y="71"/>
                </a:lnTo>
                <a:lnTo>
                  <a:pt x="90" y="72"/>
                </a:lnTo>
                <a:lnTo>
                  <a:pt x="85" y="72"/>
                </a:lnTo>
                <a:lnTo>
                  <a:pt x="82" y="72"/>
                </a:lnTo>
                <a:lnTo>
                  <a:pt x="78" y="72"/>
                </a:lnTo>
                <a:lnTo>
                  <a:pt x="73" y="72"/>
                </a:lnTo>
                <a:lnTo>
                  <a:pt x="69" y="71"/>
                </a:lnTo>
                <a:lnTo>
                  <a:pt x="69" y="83"/>
                </a:lnTo>
                <a:lnTo>
                  <a:pt x="3" y="76"/>
                </a:lnTo>
                <a:lnTo>
                  <a:pt x="1" y="6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6" name="Freeform 259"/>
          <p:cNvSpPr>
            <a:spLocks/>
          </p:cNvSpPr>
          <p:nvPr/>
        </p:nvSpPr>
        <p:spPr bwMode="auto">
          <a:xfrm>
            <a:off x="2198588" y="3983162"/>
            <a:ext cx="152400" cy="49212"/>
          </a:xfrm>
          <a:custGeom>
            <a:avLst/>
            <a:gdLst>
              <a:gd name="T0" fmla="*/ 152400 w 96"/>
              <a:gd name="T1" fmla="*/ 17462 h 31"/>
              <a:gd name="T2" fmla="*/ 1588 w 96"/>
              <a:gd name="T3" fmla="*/ 0 h 31"/>
              <a:gd name="T4" fmla="*/ 0 w 96"/>
              <a:gd name="T5" fmla="*/ 17462 h 31"/>
              <a:gd name="T6" fmla="*/ 147638 w 96"/>
              <a:gd name="T7" fmla="*/ 49212 h 31"/>
              <a:gd name="T8" fmla="*/ 152400 w 96"/>
              <a:gd name="T9" fmla="*/ 17462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1"/>
              <a:gd name="T17" fmla="*/ 96 w 96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1">
                <a:moveTo>
                  <a:pt x="96" y="11"/>
                </a:moveTo>
                <a:lnTo>
                  <a:pt x="1" y="0"/>
                </a:lnTo>
                <a:lnTo>
                  <a:pt x="0" y="11"/>
                </a:lnTo>
                <a:lnTo>
                  <a:pt x="93" y="31"/>
                </a:lnTo>
                <a:lnTo>
                  <a:pt x="96" y="1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7" name="Freeform 260"/>
          <p:cNvSpPr>
            <a:spLocks/>
          </p:cNvSpPr>
          <p:nvPr/>
        </p:nvSpPr>
        <p:spPr bwMode="auto">
          <a:xfrm>
            <a:off x="2273200" y="3999037"/>
            <a:ext cx="66675" cy="22225"/>
          </a:xfrm>
          <a:custGeom>
            <a:avLst/>
            <a:gdLst>
              <a:gd name="T0" fmla="*/ 66675 w 42"/>
              <a:gd name="T1" fmla="*/ 9525 h 14"/>
              <a:gd name="T2" fmla="*/ 3175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2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8" name="Freeform 261"/>
          <p:cNvSpPr>
            <a:spLocks/>
          </p:cNvSpPr>
          <p:nvPr/>
        </p:nvSpPr>
        <p:spPr bwMode="auto">
          <a:xfrm>
            <a:off x="2206525" y="3987924"/>
            <a:ext cx="44450" cy="15875"/>
          </a:xfrm>
          <a:custGeom>
            <a:avLst/>
            <a:gdLst>
              <a:gd name="T0" fmla="*/ 44450 w 28"/>
              <a:gd name="T1" fmla="*/ 6350 h 10"/>
              <a:gd name="T2" fmla="*/ 0 w 28"/>
              <a:gd name="T3" fmla="*/ 0 h 10"/>
              <a:gd name="T4" fmla="*/ 0 w 28"/>
              <a:gd name="T5" fmla="*/ 9525 h 10"/>
              <a:gd name="T6" fmla="*/ 42863 w 28"/>
              <a:gd name="T7" fmla="*/ 15875 h 10"/>
              <a:gd name="T8" fmla="*/ 44450 w 28"/>
              <a:gd name="T9" fmla="*/ 635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0"/>
              <a:gd name="T17" fmla="*/ 28 w 28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0">
                <a:moveTo>
                  <a:pt x="28" y="4"/>
                </a:moveTo>
                <a:lnTo>
                  <a:pt x="0" y="0"/>
                </a:lnTo>
                <a:lnTo>
                  <a:pt x="0" y="6"/>
                </a:lnTo>
                <a:lnTo>
                  <a:pt x="27" y="10"/>
                </a:lnTo>
                <a:lnTo>
                  <a:pt x="28" y="4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29" name="Freeform 262"/>
          <p:cNvSpPr>
            <a:spLocks/>
          </p:cNvSpPr>
          <p:nvPr/>
        </p:nvSpPr>
        <p:spPr bwMode="auto">
          <a:xfrm>
            <a:off x="2098575" y="4003799"/>
            <a:ext cx="257175" cy="85725"/>
          </a:xfrm>
          <a:custGeom>
            <a:avLst/>
            <a:gdLst>
              <a:gd name="T0" fmla="*/ 0 w 162"/>
              <a:gd name="T1" fmla="*/ 26988 h 54"/>
              <a:gd name="T2" fmla="*/ 0 w 162"/>
              <a:gd name="T3" fmla="*/ 26988 h 54"/>
              <a:gd name="T4" fmla="*/ 1588 w 162"/>
              <a:gd name="T5" fmla="*/ 26988 h 54"/>
              <a:gd name="T6" fmla="*/ 3175 w 162"/>
              <a:gd name="T7" fmla="*/ 26988 h 54"/>
              <a:gd name="T8" fmla="*/ 6350 w 162"/>
              <a:gd name="T9" fmla="*/ 23812 h 54"/>
              <a:gd name="T10" fmla="*/ 11112 w 162"/>
              <a:gd name="T11" fmla="*/ 23812 h 54"/>
              <a:gd name="T12" fmla="*/ 15875 w 162"/>
              <a:gd name="T13" fmla="*/ 22225 h 54"/>
              <a:gd name="T14" fmla="*/ 22225 w 162"/>
              <a:gd name="T15" fmla="*/ 22225 h 54"/>
              <a:gd name="T16" fmla="*/ 26988 w 162"/>
              <a:gd name="T17" fmla="*/ 20638 h 54"/>
              <a:gd name="T18" fmla="*/ 33337 w 162"/>
              <a:gd name="T19" fmla="*/ 19050 h 54"/>
              <a:gd name="T20" fmla="*/ 38100 w 162"/>
              <a:gd name="T21" fmla="*/ 17463 h 54"/>
              <a:gd name="T22" fmla="*/ 44450 w 162"/>
              <a:gd name="T23" fmla="*/ 15875 h 54"/>
              <a:gd name="T24" fmla="*/ 49212 w 162"/>
              <a:gd name="T25" fmla="*/ 12700 h 54"/>
              <a:gd name="T26" fmla="*/ 55563 w 162"/>
              <a:gd name="T27" fmla="*/ 9525 h 54"/>
              <a:gd name="T28" fmla="*/ 58738 w 162"/>
              <a:gd name="T29" fmla="*/ 7938 h 54"/>
              <a:gd name="T30" fmla="*/ 63500 w 162"/>
              <a:gd name="T31" fmla="*/ 4763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2413 w 162"/>
              <a:gd name="T41" fmla="*/ 46037 h 54"/>
              <a:gd name="T42" fmla="*/ 250825 w 162"/>
              <a:gd name="T43" fmla="*/ 49212 h 54"/>
              <a:gd name="T44" fmla="*/ 249238 w 162"/>
              <a:gd name="T45" fmla="*/ 52388 h 54"/>
              <a:gd name="T46" fmla="*/ 246063 w 162"/>
              <a:gd name="T47" fmla="*/ 53975 h 54"/>
              <a:gd name="T48" fmla="*/ 241300 w 162"/>
              <a:gd name="T49" fmla="*/ 57150 h 54"/>
              <a:gd name="T50" fmla="*/ 238125 w 162"/>
              <a:gd name="T51" fmla="*/ 61913 h 54"/>
              <a:gd name="T52" fmla="*/ 233363 w 162"/>
              <a:gd name="T53" fmla="*/ 65088 h 54"/>
              <a:gd name="T54" fmla="*/ 228600 w 162"/>
              <a:gd name="T55" fmla="*/ 68263 h 54"/>
              <a:gd name="T56" fmla="*/ 223838 w 162"/>
              <a:gd name="T57" fmla="*/ 73025 h 54"/>
              <a:gd name="T58" fmla="*/ 217488 w 162"/>
              <a:gd name="T59" fmla="*/ 76200 h 54"/>
              <a:gd name="T60" fmla="*/ 214313 w 162"/>
              <a:gd name="T61" fmla="*/ 77788 h 54"/>
              <a:gd name="T62" fmla="*/ 207963 w 162"/>
              <a:gd name="T63" fmla="*/ 82550 h 54"/>
              <a:gd name="T64" fmla="*/ 203200 w 162"/>
              <a:gd name="T65" fmla="*/ 84138 h 54"/>
              <a:gd name="T66" fmla="*/ 200025 w 162"/>
              <a:gd name="T67" fmla="*/ 85725 h 54"/>
              <a:gd name="T68" fmla="*/ 0 w 162"/>
              <a:gd name="T69" fmla="*/ 26988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7"/>
                </a:moveTo>
                <a:lnTo>
                  <a:pt x="0" y="17"/>
                </a:lnTo>
                <a:lnTo>
                  <a:pt x="1" y="17"/>
                </a:lnTo>
                <a:lnTo>
                  <a:pt x="2" y="17"/>
                </a:lnTo>
                <a:lnTo>
                  <a:pt x="4" y="15"/>
                </a:lnTo>
                <a:lnTo>
                  <a:pt x="7" y="15"/>
                </a:lnTo>
                <a:lnTo>
                  <a:pt x="10" y="14"/>
                </a:lnTo>
                <a:lnTo>
                  <a:pt x="14" y="14"/>
                </a:lnTo>
                <a:lnTo>
                  <a:pt x="17" y="13"/>
                </a:lnTo>
                <a:lnTo>
                  <a:pt x="21" y="12"/>
                </a:lnTo>
                <a:lnTo>
                  <a:pt x="24" y="11"/>
                </a:lnTo>
                <a:lnTo>
                  <a:pt x="28" y="10"/>
                </a:lnTo>
                <a:lnTo>
                  <a:pt x="31" y="8"/>
                </a:lnTo>
                <a:lnTo>
                  <a:pt x="35" y="6"/>
                </a:lnTo>
                <a:lnTo>
                  <a:pt x="37" y="5"/>
                </a:lnTo>
                <a:lnTo>
                  <a:pt x="40" y="3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59" y="29"/>
                </a:lnTo>
                <a:lnTo>
                  <a:pt x="158" y="31"/>
                </a:lnTo>
                <a:lnTo>
                  <a:pt x="157" y="33"/>
                </a:lnTo>
                <a:lnTo>
                  <a:pt x="155" y="34"/>
                </a:lnTo>
                <a:lnTo>
                  <a:pt x="152" y="36"/>
                </a:lnTo>
                <a:lnTo>
                  <a:pt x="150" y="39"/>
                </a:lnTo>
                <a:lnTo>
                  <a:pt x="147" y="41"/>
                </a:lnTo>
                <a:lnTo>
                  <a:pt x="144" y="43"/>
                </a:lnTo>
                <a:lnTo>
                  <a:pt x="141" y="46"/>
                </a:lnTo>
                <a:lnTo>
                  <a:pt x="137" y="48"/>
                </a:lnTo>
                <a:lnTo>
                  <a:pt x="135" y="49"/>
                </a:lnTo>
                <a:lnTo>
                  <a:pt x="131" y="52"/>
                </a:lnTo>
                <a:lnTo>
                  <a:pt x="128" y="53"/>
                </a:lnTo>
                <a:lnTo>
                  <a:pt x="126" y="54"/>
                </a:lnTo>
                <a:lnTo>
                  <a:pt x="0" y="17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0" name="Freeform 263"/>
          <p:cNvSpPr>
            <a:spLocks/>
          </p:cNvSpPr>
          <p:nvPr/>
        </p:nvSpPr>
        <p:spPr bwMode="auto">
          <a:xfrm>
            <a:off x="2355750" y="3994274"/>
            <a:ext cx="90488" cy="41275"/>
          </a:xfrm>
          <a:custGeom>
            <a:avLst/>
            <a:gdLst>
              <a:gd name="T0" fmla="*/ 9525 w 57"/>
              <a:gd name="T1" fmla="*/ 41275 h 26"/>
              <a:gd name="T2" fmla="*/ 90488 w 57"/>
              <a:gd name="T3" fmla="*/ 17463 h 26"/>
              <a:gd name="T4" fmla="*/ 39688 w 57"/>
              <a:gd name="T5" fmla="*/ 0 h 26"/>
              <a:gd name="T6" fmla="*/ 0 w 57"/>
              <a:gd name="T7" fmla="*/ 6350 h 26"/>
              <a:gd name="T8" fmla="*/ 0 w 57"/>
              <a:gd name="T9" fmla="*/ 39688 h 26"/>
              <a:gd name="T10" fmla="*/ 9525 w 57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"/>
              <a:gd name="T19" fmla="*/ 0 h 26"/>
              <a:gd name="T20" fmla="*/ 57 w 57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" h="26">
                <a:moveTo>
                  <a:pt x="6" y="26"/>
                </a:moveTo>
                <a:lnTo>
                  <a:pt x="57" y="11"/>
                </a:lnTo>
                <a:lnTo>
                  <a:pt x="25" y="0"/>
                </a:lnTo>
                <a:lnTo>
                  <a:pt x="0" y="4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1" name="Freeform 264"/>
          <p:cNvSpPr>
            <a:spLocks/>
          </p:cNvSpPr>
          <p:nvPr/>
        </p:nvSpPr>
        <p:spPr bwMode="auto">
          <a:xfrm>
            <a:off x="2116038" y="3818062"/>
            <a:ext cx="50800" cy="196850"/>
          </a:xfrm>
          <a:custGeom>
            <a:avLst/>
            <a:gdLst>
              <a:gd name="T0" fmla="*/ 50800 w 32"/>
              <a:gd name="T1" fmla="*/ 6350 h 124"/>
              <a:gd name="T2" fmla="*/ 50800 w 32"/>
              <a:gd name="T3" fmla="*/ 4763 h 124"/>
              <a:gd name="T4" fmla="*/ 49212 w 32"/>
              <a:gd name="T5" fmla="*/ 4763 h 124"/>
              <a:gd name="T6" fmla="*/ 49212 w 32"/>
              <a:gd name="T7" fmla="*/ 4763 h 124"/>
              <a:gd name="T8" fmla="*/ 46037 w 32"/>
              <a:gd name="T9" fmla="*/ 4763 h 124"/>
              <a:gd name="T10" fmla="*/ 42862 w 32"/>
              <a:gd name="T11" fmla="*/ 3175 h 124"/>
              <a:gd name="T12" fmla="*/ 41275 w 32"/>
              <a:gd name="T13" fmla="*/ 3175 h 124"/>
              <a:gd name="T14" fmla="*/ 38100 w 32"/>
              <a:gd name="T15" fmla="*/ 0 h 124"/>
              <a:gd name="T16" fmla="*/ 34925 w 32"/>
              <a:gd name="T17" fmla="*/ 0 h 124"/>
              <a:gd name="T18" fmla="*/ 31750 w 32"/>
              <a:gd name="T19" fmla="*/ 0 h 124"/>
              <a:gd name="T20" fmla="*/ 28575 w 32"/>
              <a:gd name="T21" fmla="*/ 0 h 124"/>
              <a:gd name="T22" fmla="*/ 22225 w 32"/>
              <a:gd name="T23" fmla="*/ 0 h 124"/>
              <a:gd name="T24" fmla="*/ 19050 w 32"/>
              <a:gd name="T25" fmla="*/ 3175 h 124"/>
              <a:gd name="T26" fmla="*/ 15875 w 32"/>
              <a:gd name="T27" fmla="*/ 3175 h 124"/>
              <a:gd name="T28" fmla="*/ 9525 w 32"/>
              <a:gd name="T29" fmla="*/ 4763 h 124"/>
              <a:gd name="T30" fmla="*/ 6350 w 32"/>
              <a:gd name="T31" fmla="*/ 6350 h 124"/>
              <a:gd name="T32" fmla="*/ 0 w 32"/>
              <a:gd name="T33" fmla="*/ 9525 h 124"/>
              <a:gd name="T34" fmla="*/ 0 w 32"/>
              <a:gd name="T35" fmla="*/ 196850 h 124"/>
              <a:gd name="T36" fmla="*/ 1588 w 32"/>
              <a:gd name="T37" fmla="*/ 196850 h 124"/>
              <a:gd name="T38" fmla="*/ 1588 w 32"/>
              <a:gd name="T39" fmla="*/ 196850 h 124"/>
              <a:gd name="T40" fmla="*/ 4762 w 32"/>
              <a:gd name="T41" fmla="*/ 196850 h 124"/>
              <a:gd name="T42" fmla="*/ 6350 w 32"/>
              <a:gd name="T43" fmla="*/ 196850 h 124"/>
              <a:gd name="T44" fmla="*/ 7937 w 32"/>
              <a:gd name="T45" fmla="*/ 195263 h 124"/>
              <a:gd name="T46" fmla="*/ 11112 w 32"/>
              <a:gd name="T47" fmla="*/ 195263 h 124"/>
              <a:gd name="T48" fmla="*/ 12700 w 32"/>
              <a:gd name="T49" fmla="*/ 195263 h 124"/>
              <a:gd name="T50" fmla="*/ 17462 w 32"/>
              <a:gd name="T51" fmla="*/ 193675 h 124"/>
              <a:gd name="T52" fmla="*/ 20637 w 32"/>
              <a:gd name="T53" fmla="*/ 193675 h 124"/>
              <a:gd name="T54" fmla="*/ 23812 w 32"/>
              <a:gd name="T55" fmla="*/ 192088 h 124"/>
              <a:gd name="T56" fmla="*/ 28575 w 32"/>
              <a:gd name="T57" fmla="*/ 190500 h 124"/>
              <a:gd name="T58" fmla="*/ 33337 w 32"/>
              <a:gd name="T59" fmla="*/ 187325 h 124"/>
              <a:gd name="T60" fmla="*/ 38100 w 32"/>
              <a:gd name="T61" fmla="*/ 185738 h 124"/>
              <a:gd name="T62" fmla="*/ 41275 w 32"/>
              <a:gd name="T63" fmla="*/ 184150 h 124"/>
              <a:gd name="T64" fmla="*/ 46037 w 32"/>
              <a:gd name="T65" fmla="*/ 180975 h 124"/>
              <a:gd name="T66" fmla="*/ 50800 w 32"/>
              <a:gd name="T67" fmla="*/ 179388 h 124"/>
              <a:gd name="T68" fmla="*/ 50800 w 32"/>
              <a:gd name="T69" fmla="*/ 6350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"/>
              <a:gd name="T106" fmla="*/ 0 h 124"/>
              <a:gd name="T107" fmla="*/ 32 w 32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" h="124">
                <a:moveTo>
                  <a:pt x="32" y="4"/>
                </a:moveTo>
                <a:lnTo>
                  <a:pt x="32" y="3"/>
                </a:lnTo>
                <a:lnTo>
                  <a:pt x="31" y="3"/>
                </a:lnTo>
                <a:lnTo>
                  <a:pt x="29" y="3"/>
                </a:lnTo>
                <a:lnTo>
                  <a:pt x="27" y="2"/>
                </a:lnTo>
                <a:lnTo>
                  <a:pt x="26" y="2"/>
                </a:lnTo>
                <a:lnTo>
                  <a:pt x="24" y="0"/>
                </a:lnTo>
                <a:lnTo>
                  <a:pt x="22" y="0"/>
                </a:lnTo>
                <a:lnTo>
                  <a:pt x="20" y="0"/>
                </a:lnTo>
                <a:lnTo>
                  <a:pt x="18" y="0"/>
                </a:lnTo>
                <a:lnTo>
                  <a:pt x="14" y="0"/>
                </a:lnTo>
                <a:lnTo>
                  <a:pt x="12" y="2"/>
                </a:lnTo>
                <a:lnTo>
                  <a:pt x="10" y="2"/>
                </a:lnTo>
                <a:lnTo>
                  <a:pt x="6" y="3"/>
                </a:lnTo>
                <a:lnTo>
                  <a:pt x="4" y="4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3" y="124"/>
                </a:lnTo>
                <a:lnTo>
                  <a:pt x="4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1" y="122"/>
                </a:lnTo>
                <a:lnTo>
                  <a:pt x="13" y="122"/>
                </a:lnTo>
                <a:lnTo>
                  <a:pt x="15" y="121"/>
                </a:lnTo>
                <a:lnTo>
                  <a:pt x="18" y="120"/>
                </a:lnTo>
                <a:lnTo>
                  <a:pt x="21" y="118"/>
                </a:lnTo>
                <a:lnTo>
                  <a:pt x="24" y="117"/>
                </a:lnTo>
                <a:lnTo>
                  <a:pt x="26" y="116"/>
                </a:lnTo>
                <a:lnTo>
                  <a:pt x="29" y="114"/>
                </a:lnTo>
                <a:lnTo>
                  <a:pt x="32" y="113"/>
                </a:lnTo>
                <a:lnTo>
                  <a:pt x="32" y="4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2" name="Freeform 265"/>
          <p:cNvSpPr>
            <a:spLocks/>
          </p:cNvSpPr>
          <p:nvPr/>
        </p:nvSpPr>
        <p:spPr bwMode="auto">
          <a:xfrm>
            <a:off x="2117625" y="3821237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8 w 27"/>
              <a:gd name="T9" fmla="*/ 1588 h 104"/>
              <a:gd name="T10" fmla="*/ 38100 w 27"/>
              <a:gd name="T11" fmla="*/ 1588 h 104"/>
              <a:gd name="T12" fmla="*/ 36513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6988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5875 w 27"/>
              <a:gd name="T25" fmla="*/ 0 h 104"/>
              <a:gd name="T26" fmla="*/ 14288 w 27"/>
              <a:gd name="T27" fmla="*/ 1588 h 104"/>
              <a:gd name="T28" fmla="*/ 7938 w 27"/>
              <a:gd name="T29" fmla="*/ 3175 h 104"/>
              <a:gd name="T30" fmla="*/ 4763 w 27"/>
              <a:gd name="T31" fmla="*/ 4763 h 104"/>
              <a:gd name="T32" fmla="*/ 0 w 27"/>
              <a:gd name="T33" fmla="*/ 6350 h 104"/>
              <a:gd name="T34" fmla="*/ 0 w 27"/>
              <a:gd name="T35" fmla="*/ 165100 h 104"/>
              <a:gd name="T36" fmla="*/ 0 w 27"/>
              <a:gd name="T37" fmla="*/ 165100 h 104"/>
              <a:gd name="T38" fmla="*/ 3175 w 27"/>
              <a:gd name="T39" fmla="*/ 165100 h 104"/>
              <a:gd name="T40" fmla="*/ 3175 w 27"/>
              <a:gd name="T41" fmla="*/ 165100 h 104"/>
              <a:gd name="T42" fmla="*/ 4763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3 w 27"/>
              <a:gd name="T49" fmla="*/ 161925 h 104"/>
              <a:gd name="T50" fmla="*/ 15875 w 27"/>
              <a:gd name="T51" fmla="*/ 161925 h 104"/>
              <a:gd name="T52" fmla="*/ 17463 w 27"/>
              <a:gd name="T53" fmla="*/ 160338 h 104"/>
              <a:gd name="T54" fmla="*/ 20638 w 27"/>
              <a:gd name="T55" fmla="*/ 160338 h 104"/>
              <a:gd name="T56" fmla="*/ 25400 w 27"/>
              <a:gd name="T57" fmla="*/ 158750 h 104"/>
              <a:gd name="T58" fmla="*/ 28575 w 27"/>
              <a:gd name="T59" fmla="*/ 157163 h 104"/>
              <a:gd name="T60" fmla="*/ 31750 w 27"/>
              <a:gd name="T61" fmla="*/ 155575 h 104"/>
              <a:gd name="T62" fmla="*/ 36513 w 27"/>
              <a:gd name="T63" fmla="*/ 153988 h 104"/>
              <a:gd name="T64" fmla="*/ 39688 w 27"/>
              <a:gd name="T65" fmla="*/ 150813 h 104"/>
              <a:gd name="T66" fmla="*/ 42863 w 27"/>
              <a:gd name="T67" fmla="*/ 147638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4" y="1"/>
                </a:lnTo>
                <a:lnTo>
                  <a:pt x="23" y="0"/>
                </a:lnTo>
                <a:lnTo>
                  <a:pt x="20" y="0"/>
                </a:lnTo>
                <a:lnTo>
                  <a:pt x="19" y="0"/>
                </a:lnTo>
                <a:lnTo>
                  <a:pt x="17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9" y="1"/>
                </a:lnTo>
                <a:lnTo>
                  <a:pt x="5" y="2"/>
                </a:lnTo>
                <a:lnTo>
                  <a:pt x="3" y="3"/>
                </a:lnTo>
                <a:lnTo>
                  <a:pt x="0" y="4"/>
                </a:lnTo>
                <a:lnTo>
                  <a:pt x="0" y="104"/>
                </a:lnTo>
                <a:lnTo>
                  <a:pt x="2" y="104"/>
                </a:lnTo>
                <a:lnTo>
                  <a:pt x="3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2"/>
                </a:lnTo>
                <a:lnTo>
                  <a:pt x="10" y="102"/>
                </a:lnTo>
                <a:lnTo>
                  <a:pt x="11" y="101"/>
                </a:lnTo>
                <a:lnTo>
                  <a:pt x="13" y="101"/>
                </a:lnTo>
                <a:lnTo>
                  <a:pt x="16" y="100"/>
                </a:lnTo>
                <a:lnTo>
                  <a:pt x="18" y="99"/>
                </a:lnTo>
                <a:lnTo>
                  <a:pt x="20" y="98"/>
                </a:lnTo>
                <a:lnTo>
                  <a:pt x="23" y="97"/>
                </a:lnTo>
                <a:lnTo>
                  <a:pt x="25" y="95"/>
                </a:lnTo>
                <a:lnTo>
                  <a:pt x="27" y="93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3" name="Freeform 266"/>
          <p:cNvSpPr>
            <a:spLocks/>
          </p:cNvSpPr>
          <p:nvPr/>
        </p:nvSpPr>
        <p:spPr bwMode="auto">
          <a:xfrm>
            <a:off x="2120800" y="3822824"/>
            <a:ext cx="34925" cy="133350"/>
          </a:xfrm>
          <a:custGeom>
            <a:avLst/>
            <a:gdLst>
              <a:gd name="T0" fmla="*/ 34925 w 22"/>
              <a:gd name="T1" fmla="*/ 3175 h 84"/>
              <a:gd name="T2" fmla="*/ 34925 w 22"/>
              <a:gd name="T3" fmla="*/ 3175 h 84"/>
              <a:gd name="T4" fmla="*/ 33338 w 22"/>
              <a:gd name="T5" fmla="*/ 1588 h 84"/>
              <a:gd name="T6" fmla="*/ 33338 w 22"/>
              <a:gd name="T7" fmla="*/ 1588 h 84"/>
              <a:gd name="T8" fmla="*/ 30163 w 22"/>
              <a:gd name="T9" fmla="*/ 1588 h 84"/>
              <a:gd name="T10" fmla="*/ 28575 w 22"/>
              <a:gd name="T11" fmla="*/ 1588 h 84"/>
              <a:gd name="T12" fmla="*/ 26988 w 22"/>
              <a:gd name="T13" fmla="*/ 0 h 84"/>
              <a:gd name="T14" fmla="*/ 25400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7463 w 22"/>
              <a:gd name="T21" fmla="*/ 0 h 84"/>
              <a:gd name="T22" fmla="*/ 14288 w 22"/>
              <a:gd name="T23" fmla="*/ 0 h 84"/>
              <a:gd name="T24" fmla="*/ 12700 w 22"/>
              <a:gd name="T25" fmla="*/ 0 h 84"/>
              <a:gd name="T26" fmla="*/ 7938 w 22"/>
              <a:gd name="T27" fmla="*/ 1588 h 84"/>
              <a:gd name="T28" fmla="*/ 4762 w 22"/>
              <a:gd name="T29" fmla="*/ 1588 h 84"/>
              <a:gd name="T30" fmla="*/ 3175 w 22"/>
              <a:gd name="T31" fmla="*/ 3175 h 84"/>
              <a:gd name="T32" fmla="*/ 0 w 22"/>
              <a:gd name="T33" fmla="*/ 4762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3175 w 22"/>
              <a:gd name="T43" fmla="*/ 133350 h 84"/>
              <a:gd name="T44" fmla="*/ 4762 w 22"/>
              <a:gd name="T45" fmla="*/ 133350 h 84"/>
              <a:gd name="T46" fmla="*/ 6350 w 22"/>
              <a:gd name="T47" fmla="*/ 133350 h 84"/>
              <a:gd name="T48" fmla="*/ 7938 w 22"/>
              <a:gd name="T49" fmla="*/ 133350 h 84"/>
              <a:gd name="T50" fmla="*/ 11112 w 22"/>
              <a:gd name="T51" fmla="*/ 131763 h 84"/>
              <a:gd name="T52" fmla="*/ 14288 w 22"/>
              <a:gd name="T53" fmla="*/ 131763 h 84"/>
              <a:gd name="T54" fmla="*/ 15875 w 22"/>
              <a:gd name="T55" fmla="*/ 130175 h 84"/>
              <a:gd name="T56" fmla="*/ 19050 w 22"/>
              <a:gd name="T57" fmla="*/ 130175 h 84"/>
              <a:gd name="T58" fmla="*/ 22225 w 22"/>
              <a:gd name="T59" fmla="*/ 127000 h 84"/>
              <a:gd name="T60" fmla="*/ 25400 w 22"/>
              <a:gd name="T61" fmla="*/ 125413 h 84"/>
              <a:gd name="T62" fmla="*/ 28575 w 22"/>
              <a:gd name="T63" fmla="*/ 123825 h 84"/>
              <a:gd name="T64" fmla="*/ 30163 w 22"/>
              <a:gd name="T65" fmla="*/ 122238 h 84"/>
              <a:gd name="T66" fmla="*/ 34925 w 22"/>
              <a:gd name="T67" fmla="*/ 120650 h 84"/>
              <a:gd name="T68" fmla="*/ 34925 w 22"/>
              <a:gd name="T69" fmla="*/ 3175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2"/>
                </a:moveTo>
                <a:lnTo>
                  <a:pt x="22" y="2"/>
                </a:lnTo>
                <a:lnTo>
                  <a:pt x="21" y="1"/>
                </a:lnTo>
                <a:lnTo>
                  <a:pt x="19" y="1"/>
                </a:lnTo>
                <a:lnTo>
                  <a:pt x="18" y="1"/>
                </a:lnTo>
                <a:lnTo>
                  <a:pt x="17" y="0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5" y="1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84"/>
                </a:lnTo>
                <a:lnTo>
                  <a:pt x="1" y="84"/>
                </a:lnTo>
                <a:lnTo>
                  <a:pt x="2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7" y="83"/>
                </a:lnTo>
                <a:lnTo>
                  <a:pt x="9" y="83"/>
                </a:lnTo>
                <a:lnTo>
                  <a:pt x="10" y="82"/>
                </a:lnTo>
                <a:lnTo>
                  <a:pt x="12" y="82"/>
                </a:lnTo>
                <a:lnTo>
                  <a:pt x="14" y="80"/>
                </a:lnTo>
                <a:lnTo>
                  <a:pt x="16" y="79"/>
                </a:lnTo>
                <a:lnTo>
                  <a:pt x="18" y="78"/>
                </a:lnTo>
                <a:lnTo>
                  <a:pt x="19" y="77"/>
                </a:lnTo>
                <a:lnTo>
                  <a:pt x="22" y="76"/>
                </a:lnTo>
                <a:lnTo>
                  <a:pt x="22" y="2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4" name="Freeform 267"/>
          <p:cNvSpPr>
            <a:spLocks/>
          </p:cNvSpPr>
          <p:nvPr/>
        </p:nvSpPr>
        <p:spPr bwMode="auto">
          <a:xfrm>
            <a:off x="2122388" y="3824412"/>
            <a:ext cx="26987" cy="103187"/>
          </a:xfrm>
          <a:custGeom>
            <a:avLst/>
            <a:gdLst>
              <a:gd name="T0" fmla="*/ 26987 w 17"/>
              <a:gd name="T1" fmla="*/ 1587 h 65"/>
              <a:gd name="T2" fmla="*/ 26987 w 17"/>
              <a:gd name="T3" fmla="*/ 1587 h 65"/>
              <a:gd name="T4" fmla="*/ 25400 w 17"/>
              <a:gd name="T5" fmla="*/ 1587 h 65"/>
              <a:gd name="T6" fmla="*/ 22225 w 17"/>
              <a:gd name="T7" fmla="*/ 0 h 65"/>
              <a:gd name="T8" fmla="*/ 17462 w 17"/>
              <a:gd name="T9" fmla="*/ 0 h 65"/>
              <a:gd name="T10" fmla="*/ 14287 w 17"/>
              <a:gd name="T11" fmla="*/ 0 h 65"/>
              <a:gd name="T12" fmla="*/ 9525 w 17"/>
              <a:gd name="T13" fmla="*/ 0 h 65"/>
              <a:gd name="T14" fmla="*/ 3175 w 17"/>
              <a:gd name="T15" fmla="*/ 1587 h 65"/>
              <a:gd name="T16" fmla="*/ 0 w 17"/>
              <a:gd name="T17" fmla="*/ 3175 h 65"/>
              <a:gd name="T18" fmla="*/ 0 w 17"/>
              <a:gd name="T19" fmla="*/ 103187 h 65"/>
              <a:gd name="T20" fmla="*/ 0 w 17"/>
              <a:gd name="T21" fmla="*/ 103187 h 65"/>
              <a:gd name="T22" fmla="*/ 1587 w 17"/>
              <a:gd name="T23" fmla="*/ 103187 h 65"/>
              <a:gd name="T24" fmla="*/ 4762 w 17"/>
              <a:gd name="T25" fmla="*/ 101600 h 65"/>
              <a:gd name="T26" fmla="*/ 9525 w 17"/>
              <a:gd name="T27" fmla="*/ 101600 h 65"/>
              <a:gd name="T28" fmla="*/ 12700 w 17"/>
              <a:gd name="T29" fmla="*/ 100012 h 65"/>
              <a:gd name="T30" fmla="*/ 17462 w 17"/>
              <a:gd name="T31" fmla="*/ 98425 h 65"/>
              <a:gd name="T32" fmla="*/ 22225 w 17"/>
              <a:gd name="T33" fmla="*/ 96837 h 65"/>
              <a:gd name="T34" fmla="*/ 26987 w 17"/>
              <a:gd name="T35" fmla="*/ 92075 h 65"/>
              <a:gd name="T36" fmla="*/ 26987 w 17"/>
              <a:gd name="T37" fmla="*/ 1587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7"/>
              <a:gd name="T58" fmla="*/ 0 h 65"/>
              <a:gd name="T59" fmla="*/ 17 w 17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7" h="65">
                <a:moveTo>
                  <a:pt x="17" y="1"/>
                </a:moveTo>
                <a:lnTo>
                  <a:pt x="17" y="1"/>
                </a:lnTo>
                <a:lnTo>
                  <a:pt x="16" y="1"/>
                </a:lnTo>
                <a:lnTo>
                  <a:pt x="14" y="0"/>
                </a:lnTo>
                <a:lnTo>
                  <a:pt x="11" y="0"/>
                </a:lnTo>
                <a:lnTo>
                  <a:pt x="9" y="0"/>
                </a:lnTo>
                <a:lnTo>
                  <a:pt x="6" y="0"/>
                </a:lnTo>
                <a:lnTo>
                  <a:pt x="2" y="1"/>
                </a:lnTo>
                <a:lnTo>
                  <a:pt x="0" y="2"/>
                </a:lnTo>
                <a:lnTo>
                  <a:pt x="0" y="65"/>
                </a:lnTo>
                <a:lnTo>
                  <a:pt x="1" y="65"/>
                </a:lnTo>
                <a:lnTo>
                  <a:pt x="3" y="64"/>
                </a:lnTo>
                <a:lnTo>
                  <a:pt x="6" y="64"/>
                </a:lnTo>
                <a:lnTo>
                  <a:pt x="8" y="63"/>
                </a:lnTo>
                <a:lnTo>
                  <a:pt x="11" y="62"/>
                </a:lnTo>
                <a:lnTo>
                  <a:pt x="14" y="61"/>
                </a:lnTo>
                <a:lnTo>
                  <a:pt x="17" y="58"/>
                </a:lnTo>
                <a:lnTo>
                  <a:pt x="17" y="1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5" name="Freeform 268"/>
          <p:cNvSpPr>
            <a:spLocks/>
          </p:cNvSpPr>
          <p:nvPr/>
        </p:nvSpPr>
        <p:spPr bwMode="auto">
          <a:xfrm>
            <a:off x="2122388" y="3825999"/>
            <a:ext cx="22225" cy="73025"/>
          </a:xfrm>
          <a:custGeom>
            <a:avLst/>
            <a:gdLst>
              <a:gd name="T0" fmla="*/ 22225 w 14"/>
              <a:gd name="T1" fmla="*/ 1588 h 46"/>
              <a:gd name="T2" fmla="*/ 22225 w 14"/>
              <a:gd name="T3" fmla="*/ 0 h 46"/>
              <a:gd name="T4" fmla="*/ 20638 w 14"/>
              <a:gd name="T5" fmla="*/ 0 h 46"/>
              <a:gd name="T6" fmla="*/ 17463 w 14"/>
              <a:gd name="T7" fmla="*/ 0 h 46"/>
              <a:gd name="T8" fmla="*/ 14288 w 14"/>
              <a:gd name="T9" fmla="*/ 0 h 46"/>
              <a:gd name="T10" fmla="*/ 12700 w 14"/>
              <a:gd name="T11" fmla="*/ 0 h 46"/>
              <a:gd name="T12" fmla="*/ 9525 w 14"/>
              <a:gd name="T13" fmla="*/ 0 h 46"/>
              <a:gd name="T14" fmla="*/ 3175 w 14"/>
              <a:gd name="T15" fmla="*/ 0 h 46"/>
              <a:gd name="T16" fmla="*/ 0 w 14"/>
              <a:gd name="T17" fmla="*/ 3175 h 46"/>
              <a:gd name="T18" fmla="*/ 0 w 14"/>
              <a:gd name="T19" fmla="*/ 73025 h 46"/>
              <a:gd name="T20" fmla="*/ 1588 w 14"/>
              <a:gd name="T21" fmla="*/ 73025 h 46"/>
              <a:gd name="T22" fmla="*/ 1588 w 14"/>
              <a:gd name="T23" fmla="*/ 73025 h 46"/>
              <a:gd name="T24" fmla="*/ 4763 w 14"/>
              <a:gd name="T25" fmla="*/ 73025 h 46"/>
              <a:gd name="T26" fmla="*/ 6350 w 14"/>
              <a:gd name="T27" fmla="*/ 69850 h 46"/>
              <a:gd name="T28" fmla="*/ 11113 w 14"/>
              <a:gd name="T29" fmla="*/ 69850 h 46"/>
              <a:gd name="T30" fmla="*/ 14288 w 14"/>
              <a:gd name="T31" fmla="*/ 68263 h 46"/>
              <a:gd name="T32" fmla="*/ 17463 w 14"/>
              <a:gd name="T33" fmla="*/ 66675 h 46"/>
              <a:gd name="T34" fmla="*/ 22225 w 14"/>
              <a:gd name="T35" fmla="*/ 65088 h 46"/>
              <a:gd name="T36" fmla="*/ 22225 w 14"/>
              <a:gd name="T37" fmla="*/ 1588 h 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6"/>
              <a:gd name="T59" fmla="*/ 14 w 14"/>
              <a:gd name="T60" fmla="*/ 46 h 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6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2" y="0"/>
                </a:lnTo>
                <a:lnTo>
                  <a:pt x="0" y="2"/>
                </a:lnTo>
                <a:lnTo>
                  <a:pt x="0" y="46"/>
                </a:lnTo>
                <a:lnTo>
                  <a:pt x="1" y="46"/>
                </a:lnTo>
                <a:lnTo>
                  <a:pt x="3" y="46"/>
                </a:lnTo>
                <a:lnTo>
                  <a:pt x="4" y="44"/>
                </a:lnTo>
                <a:lnTo>
                  <a:pt x="7" y="44"/>
                </a:lnTo>
                <a:lnTo>
                  <a:pt x="9" y="43"/>
                </a:lnTo>
                <a:lnTo>
                  <a:pt x="11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6" name="Freeform 269"/>
          <p:cNvSpPr>
            <a:spLocks/>
          </p:cNvSpPr>
          <p:nvPr/>
        </p:nvSpPr>
        <p:spPr bwMode="auto">
          <a:xfrm>
            <a:off x="2123975" y="3825999"/>
            <a:ext cx="14288" cy="42863"/>
          </a:xfrm>
          <a:custGeom>
            <a:avLst/>
            <a:gdLst>
              <a:gd name="T0" fmla="*/ 14288 w 9"/>
              <a:gd name="T1" fmla="*/ 1588 h 27"/>
              <a:gd name="T2" fmla="*/ 14288 w 9"/>
              <a:gd name="T3" fmla="*/ 1588 h 27"/>
              <a:gd name="T4" fmla="*/ 12700 w 9"/>
              <a:gd name="T5" fmla="*/ 1588 h 27"/>
              <a:gd name="T6" fmla="*/ 11113 w 9"/>
              <a:gd name="T7" fmla="*/ 1588 h 27"/>
              <a:gd name="T8" fmla="*/ 9525 w 9"/>
              <a:gd name="T9" fmla="*/ 0 h 27"/>
              <a:gd name="T10" fmla="*/ 7938 w 9"/>
              <a:gd name="T11" fmla="*/ 0 h 27"/>
              <a:gd name="T12" fmla="*/ 4763 w 9"/>
              <a:gd name="T13" fmla="*/ 1588 h 27"/>
              <a:gd name="T14" fmla="*/ 1588 w 9"/>
              <a:gd name="T15" fmla="*/ 1588 h 27"/>
              <a:gd name="T16" fmla="*/ 0 w 9"/>
              <a:gd name="T17" fmla="*/ 3175 h 27"/>
              <a:gd name="T18" fmla="*/ 0 w 9"/>
              <a:gd name="T19" fmla="*/ 42863 h 27"/>
              <a:gd name="T20" fmla="*/ 0 w 9"/>
              <a:gd name="T21" fmla="*/ 42863 h 27"/>
              <a:gd name="T22" fmla="*/ 1588 w 9"/>
              <a:gd name="T23" fmla="*/ 42863 h 27"/>
              <a:gd name="T24" fmla="*/ 3175 w 9"/>
              <a:gd name="T25" fmla="*/ 42863 h 27"/>
              <a:gd name="T26" fmla="*/ 4763 w 9"/>
              <a:gd name="T27" fmla="*/ 42863 h 27"/>
              <a:gd name="T28" fmla="*/ 7938 w 9"/>
              <a:gd name="T29" fmla="*/ 42863 h 27"/>
              <a:gd name="T30" fmla="*/ 9525 w 9"/>
              <a:gd name="T31" fmla="*/ 41275 h 27"/>
              <a:gd name="T32" fmla="*/ 12700 w 9"/>
              <a:gd name="T33" fmla="*/ 39688 h 27"/>
              <a:gd name="T34" fmla="*/ 14288 w 9"/>
              <a:gd name="T35" fmla="*/ 36513 h 27"/>
              <a:gd name="T36" fmla="*/ 14288 w 9"/>
              <a:gd name="T37" fmla="*/ 1588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6" y="0"/>
                </a:lnTo>
                <a:lnTo>
                  <a:pt x="5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5" y="27"/>
                </a:lnTo>
                <a:lnTo>
                  <a:pt x="6" y="26"/>
                </a:lnTo>
                <a:lnTo>
                  <a:pt x="8" y="25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7" name="Freeform 270"/>
          <p:cNvSpPr>
            <a:spLocks/>
          </p:cNvSpPr>
          <p:nvPr/>
        </p:nvSpPr>
        <p:spPr bwMode="auto">
          <a:xfrm>
            <a:off x="2300188" y="3948237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2700 w 14"/>
              <a:gd name="T3" fmla="*/ 22225 h 14"/>
              <a:gd name="T4" fmla="*/ 14288 w 14"/>
              <a:gd name="T5" fmla="*/ 20638 h 14"/>
              <a:gd name="T6" fmla="*/ 15875 w 14"/>
              <a:gd name="T7" fmla="*/ 20638 h 14"/>
              <a:gd name="T8" fmla="*/ 17463 w 14"/>
              <a:gd name="T9" fmla="*/ 19050 h 14"/>
              <a:gd name="T10" fmla="*/ 20638 w 14"/>
              <a:gd name="T11" fmla="*/ 17463 h 14"/>
              <a:gd name="T12" fmla="*/ 20638 w 14"/>
              <a:gd name="T13" fmla="*/ 15875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7938 h 14"/>
              <a:gd name="T22" fmla="*/ 20638 w 14"/>
              <a:gd name="T23" fmla="*/ 6350 h 14"/>
              <a:gd name="T24" fmla="*/ 17463 w 14"/>
              <a:gd name="T25" fmla="*/ 4763 h 14"/>
              <a:gd name="T26" fmla="*/ 15875 w 14"/>
              <a:gd name="T27" fmla="*/ 1588 h 14"/>
              <a:gd name="T28" fmla="*/ 14288 w 14"/>
              <a:gd name="T29" fmla="*/ 0 h 14"/>
              <a:gd name="T30" fmla="*/ 12700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6350 w 14"/>
              <a:gd name="T37" fmla="*/ 0 h 14"/>
              <a:gd name="T38" fmla="*/ 4763 w 14"/>
              <a:gd name="T39" fmla="*/ 1588 h 14"/>
              <a:gd name="T40" fmla="*/ 3175 w 14"/>
              <a:gd name="T41" fmla="*/ 4763 h 14"/>
              <a:gd name="T42" fmla="*/ 1588 w 14"/>
              <a:gd name="T43" fmla="*/ 6350 h 14"/>
              <a:gd name="T44" fmla="*/ 1588 w 14"/>
              <a:gd name="T45" fmla="*/ 7938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1588 w 14"/>
              <a:gd name="T53" fmla="*/ 15875 h 14"/>
              <a:gd name="T54" fmla="*/ 1588 w 14"/>
              <a:gd name="T55" fmla="*/ 17463 h 14"/>
              <a:gd name="T56" fmla="*/ 3175 w 14"/>
              <a:gd name="T57" fmla="*/ 19050 h 14"/>
              <a:gd name="T58" fmla="*/ 4763 w 14"/>
              <a:gd name="T59" fmla="*/ 20638 h 14"/>
              <a:gd name="T60" fmla="*/ 6350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8" y="14"/>
                </a:lnTo>
                <a:lnTo>
                  <a:pt x="9" y="13"/>
                </a:lnTo>
                <a:lnTo>
                  <a:pt x="10" y="13"/>
                </a:lnTo>
                <a:lnTo>
                  <a:pt x="11" y="12"/>
                </a:lnTo>
                <a:lnTo>
                  <a:pt x="13" y="11"/>
                </a:lnTo>
                <a:lnTo>
                  <a:pt x="13" y="10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5"/>
                </a:lnTo>
                <a:lnTo>
                  <a:pt x="13" y="4"/>
                </a:lnTo>
                <a:lnTo>
                  <a:pt x="11" y="3"/>
                </a:lnTo>
                <a:lnTo>
                  <a:pt x="10" y="1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0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1" y="4"/>
                </a:lnTo>
                <a:lnTo>
                  <a:pt x="1" y="5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1" y="10"/>
                </a:lnTo>
                <a:lnTo>
                  <a:pt x="1" y="11"/>
                </a:lnTo>
                <a:lnTo>
                  <a:pt x="2" y="12"/>
                </a:lnTo>
                <a:lnTo>
                  <a:pt x="3" y="13"/>
                </a:lnTo>
                <a:lnTo>
                  <a:pt x="4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8" name="Freeform 271"/>
          <p:cNvSpPr>
            <a:spLocks/>
          </p:cNvSpPr>
          <p:nvPr/>
        </p:nvSpPr>
        <p:spPr bwMode="auto">
          <a:xfrm>
            <a:off x="2235100" y="3948237"/>
            <a:ext cx="11113" cy="11112"/>
          </a:xfrm>
          <a:custGeom>
            <a:avLst/>
            <a:gdLst>
              <a:gd name="T0" fmla="*/ 4763 w 7"/>
              <a:gd name="T1" fmla="*/ 11112 h 7"/>
              <a:gd name="T2" fmla="*/ 7938 w 7"/>
              <a:gd name="T3" fmla="*/ 11112 h 7"/>
              <a:gd name="T4" fmla="*/ 9525 w 7"/>
              <a:gd name="T5" fmla="*/ 9525 h 7"/>
              <a:gd name="T6" fmla="*/ 9525 w 7"/>
              <a:gd name="T7" fmla="*/ 7937 h 7"/>
              <a:gd name="T8" fmla="*/ 11113 w 7"/>
              <a:gd name="T9" fmla="*/ 6350 h 7"/>
              <a:gd name="T10" fmla="*/ 9525 w 7"/>
              <a:gd name="T11" fmla="*/ 4762 h 7"/>
              <a:gd name="T12" fmla="*/ 9525 w 7"/>
              <a:gd name="T13" fmla="*/ 1587 h 7"/>
              <a:gd name="T14" fmla="*/ 7938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7 h 7"/>
              <a:gd name="T22" fmla="*/ 0 w 7"/>
              <a:gd name="T23" fmla="*/ 4762 h 7"/>
              <a:gd name="T24" fmla="*/ 0 w 7"/>
              <a:gd name="T25" fmla="*/ 6350 h 7"/>
              <a:gd name="T26" fmla="*/ 0 w 7"/>
              <a:gd name="T27" fmla="*/ 7937 h 7"/>
              <a:gd name="T28" fmla="*/ 1588 w 7"/>
              <a:gd name="T29" fmla="*/ 9525 h 7"/>
              <a:gd name="T30" fmla="*/ 3175 w 7"/>
              <a:gd name="T31" fmla="*/ 11112 h 7"/>
              <a:gd name="T32" fmla="*/ 4763 w 7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5" y="7"/>
                </a:lnTo>
                <a:lnTo>
                  <a:pt x="6" y="6"/>
                </a:lnTo>
                <a:lnTo>
                  <a:pt x="6" y="5"/>
                </a:lnTo>
                <a:lnTo>
                  <a:pt x="7" y="4"/>
                </a:lnTo>
                <a:lnTo>
                  <a:pt x="6" y="3"/>
                </a:lnTo>
                <a:lnTo>
                  <a:pt x="6" y="1"/>
                </a:lnTo>
                <a:lnTo>
                  <a:pt x="5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5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39" name="Freeform 272"/>
          <p:cNvSpPr>
            <a:spLocks/>
          </p:cNvSpPr>
          <p:nvPr/>
        </p:nvSpPr>
        <p:spPr bwMode="auto">
          <a:xfrm>
            <a:off x="2254150" y="3948237"/>
            <a:ext cx="7938" cy="11112"/>
          </a:xfrm>
          <a:custGeom>
            <a:avLst/>
            <a:gdLst>
              <a:gd name="T0" fmla="*/ 4763 w 5"/>
              <a:gd name="T1" fmla="*/ 11112 h 7"/>
              <a:gd name="T2" fmla="*/ 6350 w 5"/>
              <a:gd name="T3" fmla="*/ 11112 h 7"/>
              <a:gd name="T4" fmla="*/ 7938 w 5"/>
              <a:gd name="T5" fmla="*/ 11112 h 7"/>
              <a:gd name="T6" fmla="*/ 7938 w 5"/>
              <a:gd name="T7" fmla="*/ 9525 h 7"/>
              <a:gd name="T8" fmla="*/ 7938 w 5"/>
              <a:gd name="T9" fmla="*/ 6350 h 7"/>
              <a:gd name="T10" fmla="*/ 7938 w 5"/>
              <a:gd name="T11" fmla="*/ 4762 h 7"/>
              <a:gd name="T12" fmla="*/ 7938 w 5"/>
              <a:gd name="T13" fmla="*/ 1587 h 7"/>
              <a:gd name="T14" fmla="*/ 6350 w 5"/>
              <a:gd name="T15" fmla="*/ 1587 h 7"/>
              <a:gd name="T16" fmla="*/ 4763 w 5"/>
              <a:gd name="T17" fmla="*/ 0 h 7"/>
              <a:gd name="T18" fmla="*/ 3175 w 5"/>
              <a:gd name="T19" fmla="*/ 1587 h 7"/>
              <a:gd name="T20" fmla="*/ 1588 w 5"/>
              <a:gd name="T21" fmla="*/ 1587 h 7"/>
              <a:gd name="T22" fmla="*/ 0 w 5"/>
              <a:gd name="T23" fmla="*/ 4762 h 7"/>
              <a:gd name="T24" fmla="*/ 0 w 5"/>
              <a:gd name="T25" fmla="*/ 6350 h 7"/>
              <a:gd name="T26" fmla="*/ 0 w 5"/>
              <a:gd name="T27" fmla="*/ 9525 h 7"/>
              <a:gd name="T28" fmla="*/ 1588 w 5"/>
              <a:gd name="T29" fmla="*/ 11112 h 7"/>
              <a:gd name="T30" fmla="*/ 3175 w 5"/>
              <a:gd name="T31" fmla="*/ 11112 h 7"/>
              <a:gd name="T32" fmla="*/ 4763 w 5"/>
              <a:gd name="T33" fmla="*/ 11112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7"/>
              <a:gd name="T53" fmla="*/ 5 w 5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7">
                <a:moveTo>
                  <a:pt x="3" y="7"/>
                </a:moveTo>
                <a:lnTo>
                  <a:pt x="4" y="7"/>
                </a:lnTo>
                <a:lnTo>
                  <a:pt x="5" y="7"/>
                </a:lnTo>
                <a:lnTo>
                  <a:pt x="5" y="6"/>
                </a:lnTo>
                <a:lnTo>
                  <a:pt x="5" y="4"/>
                </a:lnTo>
                <a:lnTo>
                  <a:pt x="5" y="3"/>
                </a:lnTo>
                <a:lnTo>
                  <a:pt x="5" y="1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1"/>
                </a:lnTo>
                <a:lnTo>
                  <a:pt x="0" y="3"/>
                </a:lnTo>
                <a:lnTo>
                  <a:pt x="0" y="4"/>
                </a:lnTo>
                <a:lnTo>
                  <a:pt x="0" y="6"/>
                </a:lnTo>
                <a:lnTo>
                  <a:pt x="1" y="7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0" name="Freeform 273"/>
          <p:cNvSpPr>
            <a:spLocks/>
          </p:cNvSpPr>
          <p:nvPr/>
        </p:nvSpPr>
        <p:spPr bwMode="auto">
          <a:xfrm>
            <a:off x="2181125" y="3802187"/>
            <a:ext cx="30163" cy="146050"/>
          </a:xfrm>
          <a:custGeom>
            <a:avLst/>
            <a:gdLst>
              <a:gd name="T0" fmla="*/ 9525 w 19"/>
              <a:gd name="T1" fmla="*/ 1588 h 92"/>
              <a:gd name="T2" fmla="*/ 9525 w 19"/>
              <a:gd name="T3" fmla="*/ 4762 h 92"/>
              <a:gd name="T4" fmla="*/ 6350 w 19"/>
              <a:gd name="T5" fmla="*/ 12700 h 92"/>
              <a:gd name="T6" fmla="*/ 3175 w 19"/>
              <a:gd name="T7" fmla="*/ 25400 h 92"/>
              <a:gd name="T8" fmla="*/ 1588 w 19"/>
              <a:gd name="T9" fmla="*/ 44450 h 92"/>
              <a:gd name="T10" fmla="*/ 0 w 19"/>
              <a:gd name="T11" fmla="*/ 65088 h 92"/>
              <a:gd name="T12" fmla="*/ 0 w 19"/>
              <a:gd name="T13" fmla="*/ 90487 h 92"/>
              <a:gd name="T14" fmla="*/ 1588 w 19"/>
              <a:gd name="T15" fmla="*/ 115888 h 92"/>
              <a:gd name="T16" fmla="*/ 7938 w 19"/>
              <a:gd name="T17" fmla="*/ 146050 h 92"/>
              <a:gd name="T18" fmla="*/ 30163 w 19"/>
              <a:gd name="T19" fmla="*/ 146050 h 92"/>
              <a:gd name="T20" fmla="*/ 28575 w 19"/>
              <a:gd name="T21" fmla="*/ 141288 h 92"/>
              <a:gd name="T22" fmla="*/ 25400 w 19"/>
              <a:gd name="T23" fmla="*/ 130175 h 92"/>
              <a:gd name="T24" fmla="*/ 23813 w 19"/>
              <a:gd name="T25" fmla="*/ 111125 h 92"/>
              <a:gd name="T26" fmla="*/ 22225 w 19"/>
              <a:gd name="T27" fmla="*/ 90487 h 92"/>
              <a:gd name="T28" fmla="*/ 20638 w 19"/>
              <a:gd name="T29" fmla="*/ 66675 h 92"/>
              <a:gd name="T30" fmla="*/ 20638 w 19"/>
              <a:gd name="T31" fmla="*/ 42862 h 92"/>
              <a:gd name="T32" fmla="*/ 23813 w 19"/>
              <a:gd name="T33" fmla="*/ 20637 h 92"/>
              <a:gd name="T34" fmla="*/ 30163 w 19"/>
              <a:gd name="T35" fmla="*/ 1588 h 92"/>
              <a:gd name="T36" fmla="*/ 30163 w 19"/>
              <a:gd name="T37" fmla="*/ 1588 h 92"/>
              <a:gd name="T38" fmla="*/ 30163 w 19"/>
              <a:gd name="T39" fmla="*/ 0 h 92"/>
              <a:gd name="T40" fmla="*/ 30163 w 19"/>
              <a:gd name="T41" fmla="*/ 0 h 92"/>
              <a:gd name="T42" fmla="*/ 28575 w 19"/>
              <a:gd name="T43" fmla="*/ 0 h 92"/>
              <a:gd name="T44" fmla="*/ 25400 w 19"/>
              <a:gd name="T45" fmla="*/ 0 h 92"/>
              <a:gd name="T46" fmla="*/ 22225 w 19"/>
              <a:gd name="T47" fmla="*/ 0 h 92"/>
              <a:gd name="T48" fmla="*/ 17463 w 19"/>
              <a:gd name="T49" fmla="*/ 0 h 92"/>
              <a:gd name="T50" fmla="*/ 9525 w 19"/>
              <a:gd name="T51" fmla="*/ 1588 h 9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9"/>
              <a:gd name="T79" fmla="*/ 0 h 92"/>
              <a:gd name="T80" fmla="*/ 19 w 19"/>
              <a:gd name="T81" fmla="*/ 92 h 9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9" h="92">
                <a:moveTo>
                  <a:pt x="6" y="1"/>
                </a:moveTo>
                <a:lnTo>
                  <a:pt x="6" y="3"/>
                </a:lnTo>
                <a:lnTo>
                  <a:pt x="4" y="8"/>
                </a:lnTo>
                <a:lnTo>
                  <a:pt x="2" y="16"/>
                </a:lnTo>
                <a:lnTo>
                  <a:pt x="1" y="28"/>
                </a:lnTo>
                <a:lnTo>
                  <a:pt x="0" y="41"/>
                </a:lnTo>
                <a:lnTo>
                  <a:pt x="0" y="57"/>
                </a:lnTo>
                <a:lnTo>
                  <a:pt x="1" y="73"/>
                </a:lnTo>
                <a:lnTo>
                  <a:pt x="5" y="92"/>
                </a:lnTo>
                <a:lnTo>
                  <a:pt x="19" y="92"/>
                </a:lnTo>
                <a:lnTo>
                  <a:pt x="18" y="89"/>
                </a:lnTo>
                <a:lnTo>
                  <a:pt x="16" y="82"/>
                </a:lnTo>
                <a:lnTo>
                  <a:pt x="15" y="70"/>
                </a:lnTo>
                <a:lnTo>
                  <a:pt x="14" y="57"/>
                </a:lnTo>
                <a:lnTo>
                  <a:pt x="13" y="42"/>
                </a:lnTo>
                <a:lnTo>
                  <a:pt x="13" y="27"/>
                </a:lnTo>
                <a:lnTo>
                  <a:pt x="15" y="13"/>
                </a:lnTo>
                <a:lnTo>
                  <a:pt x="19" y="1"/>
                </a:lnTo>
                <a:lnTo>
                  <a:pt x="19" y="0"/>
                </a:lnTo>
                <a:lnTo>
                  <a:pt x="18" y="0"/>
                </a:lnTo>
                <a:lnTo>
                  <a:pt x="16" y="0"/>
                </a:lnTo>
                <a:lnTo>
                  <a:pt x="14" y="0"/>
                </a:lnTo>
                <a:lnTo>
                  <a:pt x="11" y="0"/>
                </a:lnTo>
                <a:lnTo>
                  <a:pt x="6" y="1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1" name="Freeform 274"/>
          <p:cNvSpPr>
            <a:spLocks/>
          </p:cNvSpPr>
          <p:nvPr/>
        </p:nvSpPr>
        <p:spPr bwMode="auto">
          <a:xfrm>
            <a:off x="2336700" y="3783137"/>
            <a:ext cx="42863" cy="165100"/>
          </a:xfrm>
          <a:custGeom>
            <a:avLst/>
            <a:gdLst>
              <a:gd name="T0" fmla="*/ 42863 w 27"/>
              <a:gd name="T1" fmla="*/ 0 h 104"/>
              <a:gd name="T2" fmla="*/ 41275 w 27"/>
              <a:gd name="T3" fmla="*/ 1588 h 104"/>
              <a:gd name="T4" fmla="*/ 39688 w 27"/>
              <a:gd name="T5" fmla="*/ 6350 h 104"/>
              <a:gd name="T6" fmla="*/ 34925 w 27"/>
              <a:gd name="T7" fmla="*/ 15875 h 104"/>
              <a:gd name="T8" fmla="*/ 31750 w 27"/>
              <a:gd name="T9" fmla="*/ 30163 h 104"/>
              <a:gd name="T10" fmla="*/ 28575 w 27"/>
              <a:gd name="T11" fmla="*/ 50800 h 104"/>
              <a:gd name="T12" fmla="*/ 25400 w 27"/>
              <a:gd name="T13" fmla="*/ 77788 h 104"/>
              <a:gd name="T14" fmla="*/ 28575 w 27"/>
              <a:gd name="T15" fmla="*/ 117475 h 104"/>
              <a:gd name="T16" fmla="*/ 31750 w 27"/>
              <a:gd name="T17" fmla="*/ 165100 h 104"/>
              <a:gd name="T18" fmla="*/ 7938 w 27"/>
              <a:gd name="T19" fmla="*/ 165100 h 104"/>
              <a:gd name="T20" fmla="*/ 7938 w 27"/>
              <a:gd name="T21" fmla="*/ 160338 h 104"/>
              <a:gd name="T22" fmla="*/ 6350 w 27"/>
              <a:gd name="T23" fmla="*/ 146050 h 104"/>
              <a:gd name="T24" fmla="*/ 3175 w 27"/>
              <a:gd name="T25" fmla="*/ 127000 h 104"/>
              <a:gd name="T26" fmla="*/ 1588 w 27"/>
              <a:gd name="T27" fmla="*/ 101600 h 104"/>
              <a:gd name="T28" fmla="*/ 0 w 27"/>
              <a:gd name="T29" fmla="*/ 74613 h 104"/>
              <a:gd name="T30" fmla="*/ 1588 w 27"/>
              <a:gd name="T31" fmla="*/ 49212 h 104"/>
              <a:gd name="T32" fmla="*/ 6350 w 27"/>
              <a:gd name="T33" fmla="*/ 22225 h 104"/>
              <a:gd name="T34" fmla="*/ 14288 w 27"/>
              <a:gd name="T35" fmla="*/ 0 h 104"/>
              <a:gd name="T36" fmla="*/ 42863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6" y="1"/>
                </a:lnTo>
                <a:lnTo>
                  <a:pt x="25" y="4"/>
                </a:lnTo>
                <a:lnTo>
                  <a:pt x="22" y="10"/>
                </a:lnTo>
                <a:lnTo>
                  <a:pt x="20" y="19"/>
                </a:lnTo>
                <a:lnTo>
                  <a:pt x="18" y="32"/>
                </a:lnTo>
                <a:lnTo>
                  <a:pt x="16" y="49"/>
                </a:lnTo>
                <a:lnTo>
                  <a:pt x="18" y="74"/>
                </a:lnTo>
                <a:lnTo>
                  <a:pt x="20" y="104"/>
                </a:lnTo>
                <a:lnTo>
                  <a:pt x="5" y="104"/>
                </a:lnTo>
                <a:lnTo>
                  <a:pt x="5" y="101"/>
                </a:lnTo>
                <a:lnTo>
                  <a:pt x="4" y="92"/>
                </a:lnTo>
                <a:lnTo>
                  <a:pt x="2" y="80"/>
                </a:lnTo>
                <a:lnTo>
                  <a:pt x="1" y="64"/>
                </a:lnTo>
                <a:lnTo>
                  <a:pt x="0" y="47"/>
                </a:lnTo>
                <a:lnTo>
                  <a:pt x="1" y="31"/>
                </a:lnTo>
                <a:lnTo>
                  <a:pt x="4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2" name="Freeform 275"/>
          <p:cNvSpPr>
            <a:spLocks/>
          </p:cNvSpPr>
          <p:nvPr/>
        </p:nvSpPr>
        <p:spPr bwMode="auto">
          <a:xfrm>
            <a:off x="2181125" y="3810124"/>
            <a:ext cx="28575" cy="128588"/>
          </a:xfrm>
          <a:custGeom>
            <a:avLst/>
            <a:gdLst>
              <a:gd name="T0" fmla="*/ 9525 w 18"/>
              <a:gd name="T1" fmla="*/ 3175 h 81"/>
              <a:gd name="T2" fmla="*/ 9525 w 18"/>
              <a:gd name="T3" fmla="*/ 4763 h 81"/>
              <a:gd name="T4" fmla="*/ 7937 w 18"/>
              <a:gd name="T5" fmla="*/ 12700 h 81"/>
              <a:gd name="T6" fmla="*/ 3175 w 18"/>
              <a:gd name="T7" fmla="*/ 23813 h 81"/>
              <a:gd name="T8" fmla="*/ 1588 w 18"/>
              <a:gd name="T9" fmla="*/ 39688 h 81"/>
              <a:gd name="T10" fmla="*/ 0 w 18"/>
              <a:gd name="T11" fmla="*/ 58738 h 81"/>
              <a:gd name="T12" fmla="*/ 1588 w 18"/>
              <a:gd name="T13" fmla="*/ 79375 h 81"/>
              <a:gd name="T14" fmla="*/ 3175 w 18"/>
              <a:gd name="T15" fmla="*/ 103188 h 81"/>
              <a:gd name="T16" fmla="*/ 7937 w 18"/>
              <a:gd name="T17" fmla="*/ 128588 h 81"/>
              <a:gd name="T18" fmla="*/ 25400 w 18"/>
              <a:gd name="T19" fmla="*/ 127000 h 81"/>
              <a:gd name="T20" fmla="*/ 25400 w 18"/>
              <a:gd name="T21" fmla="*/ 123825 h 81"/>
              <a:gd name="T22" fmla="*/ 23812 w 18"/>
              <a:gd name="T23" fmla="*/ 114300 h 81"/>
              <a:gd name="T24" fmla="*/ 22225 w 18"/>
              <a:gd name="T25" fmla="*/ 96838 h 81"/>
              <a:gd name="T26" fmla="*/ 20637 w 18"/>
              <a:gd name="T27" fmla="*/ 79375 h 81"/>
              <a:gd name="T28" fmla="*/ 19050 w 18"/>
              <a:gd name="T29" fmla="*/ 58738 h 81"/>
              <a:gd name="T30" fmla="*/ 19050 w 18"/>
              <a:gd name="T31" fmla="*/ 38100 h 81"/>
              <a:gd name="T32" fmla="*/ 22225 w 18"/>
              <a:gd name="T33" fmla="*/ 17463 h 81"/>
              <a:gd name="T34" fmla="*/ 28575 w 18"/>
              <a:gd name="T35" fmla="*/ 1588 h 81"/>
              <a:gd name="T36" fmla="*/ 28575 w 18"/>
              <a:gd name="T37" fmla="*/ 1588 h 81"/>
              <a:gd name="T38" fmla="*/ 28575 w 18"/>
              <a:gd name="T39" fmla="*/ 1588 h 81"/>
              <a:gd name="T40" fmla="*/ 28575 w 18"/>
              <a:gd name="T41" fmla="*/ 1588 h 81"/>
              <a:gd name="T42" fmla="*/ 25400 w 18"/>
              <a:gd name="T43" fmla="*/ 0 h 81"/>
              <a:gd name="T44" fmla="*/ 23812 w 18"/>
              <a:gd name="T45" fmla="*/ 0 h 81"/>
              <a:gd name="T46" fmla="*/ 20637 w 18"/>
              <a:gd name="T47" fmla="*/ 1588 h 81"/>
              <a:gd name="T48" fmla="*/ 14288 w 18"/>
              <a:gd name="T49" fmla="*/ 1588 h 81"/>
              <a:gd name="T50" fmla="*/ 9525 w 18"/>
              <a:gd name="T51" fmla="*/ 3175 h 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81"/>
              <a:gd name="T80" fmla="*/ 18 w 18"/>
              <a:gd name="T81" fmla="*/ 81 h 8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81">
                <a:moveTo>
                  <a:pt x="6" y="2"/>
                </a:moveTo>
                <a:lnTo>
                  <a:pt x="6" y="3"/>
                </a:lnTo>
                <a:lnTo>
                  <a:pt x="5" y="8"/>
                </a:lnTo>
                <a:lnTo>
                  <a:pt x="2" y="15"/>
                </a:lnTo>
                <a:lnTo>
                  <a:pt x="1" y="25"/>
                </a:lnTo>
                <a:lnTo>
                  <a:pt x="0" y="37"/>
                </a:lnTo>
                <a:lnTo>
                  <a:pt x="1" y="50"/>
                </a:lnTo>
                <a:lnTo>
                  <a:pt x="2" y="65"/>
                </a:lnTo>
                <a:lnTo>
                  <a:pt x="5" y="81"/>
                </a:lnTo>
                <a:lnTo>
                  <a:pt x="16" y="80"/>
                </a:lnTo>
                <a:lnTo>
                  <a:pt x="16" y="78"/>
                </a:lnTo>
                <a:lnTo>
                  <a:pt x="15" y="72"/>
                </a:lnTo>
                <a:lnTo>
                  <a:pt x="14" y="61"/>
                </a:lnTo>
                <a:lnTo>
                  <a:pt x="13" y="50"/>
                </a:lnTo>
                <a:lnTo>
                  <a:pt x="12" y="37"/>
                </a:lnTo>
                <a:lnTo>
                  <a:pt x="12" y="24"/>
                </a:lnTo>
                <a:lnTo>
                  <a:pt x="14" y="11"/>
                </a:lnTo>
                <a:lnTo>
                  <a:pt x="18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3" name="Freeform 276"/>
          <p:cNvSpPr>
            <a:spLocks/>
          </p:cNvSpPr>
          <p:nvPr/>
        </p:nvSpPr>
        <p:spPr bwMode="auto">
          <a:xfrm>
            <a:off x="2182713" y="3818062"/>
            <a:ext cx="22225" cy="109537"/>
          </a:xfrm>
          <a:custGeom>
            <a:avLst/>
            <a:gdLst>
              <a:gd name="T0" fmla="*/ 7938 w 14"/>
              <a:gd name="T1" fmla="*/ 3175 h 69"/>
              <a:gd name="T2" fmla="*/ 7938 w 14"/>
              <a:gd name="T3" fmla="*/ 4762 h 69"/>
              <a:gd name="T4" fmla="*/ 6350 w 14"/>
              <a:gd name="T5" fmla="*/ 11112 h 69"/>
              <a:gd name="T6" fmla="*/ 4763 w 14"/>
              <a:gd name="T7" fmla="*/ 20637 h 69"/>
              <a:gd name="T8" fmla="*/ 1588 w 14"/>
              <a:gd name="T9" fmla="*/ 33337 h 69"/>
              <a:gd name="T10" fmla="*/ 0 w 14"/>
              <a:gd name="T11" fmla="*/ 50800 h 69"/>
              <a:gd name="T12" fmla="*/ 0 w 14"/>
              <a:gd name="T13" fmla="*/ 69850 h 69"/>
              <a:gd name="T14" fmla="*/ 1588 w 14"/>
              <a:gd name="T15" fmla="*/ 88900 h 69"/>
              <a:gd name="T16" fmla="*/ 6350 w 14"/>
              <a:gd name="T17" fmla="*/ 109537 h 69"/>
              <a:gd name="T18" fmla="*/ 22225 w 14"/>
              <a:gd name="T19" fmla="*/ 109537 h 69"/>
              <a:gd name="T20" fmla="*/ 20638 w 14"/>
              <a:gd name="T21" fmla="*/ 106362 h 69"/>
              <a:gd name="T22" fmla="*/ 20638 w 14"/>
              <a:gd name="T23" fmla="*/ 96837 h 69"/>
              <a:gd name="T24" fmla="*/ 19050 w 14"/>
              <a:gd name="T25" fmla="*/ 84137 h 69"/>
              <a:gd name="T26" fmla="*/ 17463 w 14"/>
              <a:gd name="T27" fmla="*/ 69850 h 69"/>
              <a:gd name="T28" fmla="*/ 15875 w 14"/>
              <a:gd name="T29" fmla="*/ 50800 h 69"/>
              <a:gd name="T30" fmla="*/ 15875 w 14"/>
              <a:gd name="T31" fmla="*/ 31750 h 69"/>
              <a:gd name="T32" fmla="*/ 19050 w 14"/>
              <a:gd name="T33" fmla="*/ 15875 h 69"/>
              <a:gd name="T34" fmla="*/ 22225 w 14"/>
              <a:gd name="T35" fmla="*/ 3175 h 69"/>
              <a:gd name="T36" fmla="*/ 22225 w 14"/>
              <a:gd name="T37" fmla="*/ 3175 h 69"/>
              <a:gd name="T38" fmla="*/ 22225 w 14"/>
              <a:gd name="T39" fmla="*/ 3175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7463 w 14"/>
              <a:gd name="T47" fmla="*/ 0 h 69"/>
              <a:gd name="T48" fmla="*/ 12700 w 14"/>
              <a:gd name="T49" fmla="*/ 3175 h 69"/>
              <a:gd name="T50" fmla="*/ 7938 w 14"/>
              <a:gd name="T51" fmla="*/ 3175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2"/>
                </a:moveTo>
                <a:lnTo>
                  <a:pt x="5" y="3"/>
                </a:lnTo>
                <a:lnTo>
                  <a:pt x="4" y="7"/>
                </a:lnTo>
                <a:lnTo>
                  <a:pt x="3" y="13"/>
                </a:lnTo>
                <a:lnTo>
                  <a:pt x="1" y="21"/>
                </a:lnTo>
                <a:lnTo>
                  <a:pt x="0" y="32"/>
                </a:lnTo>
                <a:lnTo>
                  <a:pt x="0" y="44"/>
                </a:lnTo>
                <a:lnTo>
                  <a:pt x="1" y="56"/>
                </a:lnTo>
                <a:lnTo>
                  <a:pt x="4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1" y="44"/>
                </a:lnTo>
                <a:lnTo>
                  <a:pt x="10" y="32"/>
                </a:lnTo>
                <a:lnTo>
                  <a:pt x="10" y="20"/>
                </a:lnTo>
                <a:lnTo>
                  <a:pt x="12" y="10"/>
                </a:lnTo>
                <a:lnTo>
                  <a:pt x="14" y="2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8" y="2"/>
                </a:lnTo>
                <a:lnTo>
                  <a:pt x="5" y="2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4" name="Freeform 277"/>
          <p:cNvSpPr>
            <a:spLocks/>
          </p:cNvSpPr>
          <p:nvPr/>
        </p:nvSpPr>
        <p:spPr bwMode="auto">
          <a:xfrm>
            <a:off x="2184300" y="3827587"/>
            <a:ext cx="19050" cy="90487"/>
          </a:xfrm>
          <a:custGeom>
            <a:avLst/>
            <a:gdLst>
              <a:gd name="T0" fmla="*/ 6350 w 12"/>
              <a:gd name="T1" fmla="*/ 1587 h 57"/>
              <a:gd name="T2" fmla="*/ 4763 w 12"/>
              <a:gd name="T3" fmla="*/ 4762 h 57"/>
              <a:gd name="T4" fmla="*/ 4763 w 12"/>
              <a:gd name="T5" fmla="*/ 7937 h 57"/>
              <a:gd name="T6" fmla="*/ 3175 w 12"/>
              <a:gd name="T7" fmla="*/ 17462 h 57"/>
              <a:gd name="T8" fmla="*/ 0 w 12"/>
              <a:gd name="T9" fmla="*/ 28575 h 57"/>
              <a:gd name="T10" fmla="*/ 0 w 12"/>
              <a:gd name="T11" fmla="*/ 41275 h 57"/>
              <a:gd name="T12" fmla="*/ 0 w 12"/>
              <a:gd name="T13" fmla="*/ 55562 h 57"/>
              <a:gd name="T14" fmla="*/ 3175 w 12"/>
              <a:gd name="T15" fmla="*/ 73025 h 57"/>
              <a:gd name="T16" fmla="*/ 4763 w 12"/>
              <a:gd name="T17" fmla="*/ 90487 h 57"/>
              <a:gd name="T18" fmla="*/ 17463 w 12"/>
              <a:gd name="T19" fmla="*/ 88900 h 57"/>
              <a:gd name="T20" fmla="*/ 17463 w 12"/>
              <a:gd name="T21" fmla="*/ 87312 h 57"/>
              <a:gd name="T22" fmla="*/ 15875 w 12"/>
              <a:gd name="T23" fmla="*/ 79375 h 57"/>
              <a:gd name="T24" fmla="*/ 15875 w 12"/>
              <a:gd name="T25" fmla="*/ 68262 h 57"/>
              <a:gd name="T26" fmla="*/ 14288 w 12"/>
              <a:gd name="T27" fmla="*/ 55562 h 57"/>
              <a:gd name="T28" fmla="*/ 11112 w 12"/>
              <a:gd name="T29" fmla="*/ 41275 h 57"/>
              <a:gd name="T30" fmla="*/ 14288 w 12"/>
              <a:gd name="T31" fmla="*/ 26987 h 57"/>
              <a:gd name="T32" fmla="*/ 15875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5875 w 12"/>
              <a:gd name="T45" fmla="*/ 0 h 57"/>
              <a:gd name="T46" fmla="*/ 14288 w 12"/>
              <a:gd name="T47" fmla="*/ 0 h 57"/>
              <a:gd name="T48" fmla="*/ 9525 w 12"/>
              <a:gd name="T49" fmla="*/ 0 h 57"/>
              <a:gd name="T50" fmla="*/ 6350 w 12"/>
              <a:gd name="T51" fmla="*/ 1587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3" y="3"/>
                </a:lnTo>
                <a:lnTo>
                  <a:pt x="3" y="5"/>
                </a:lnTo>
                <a:lnTo>
                  <a:pt x="2" y="11"/>
                </a:lnTo>
                <a:lnTo>
                  <a:pt x="0" y="18"/>
                </a:lnTo>
                <a:lnTo>
                  <a:pt x="0" y="26"/>
                </a:lnTo>
                <a:lnTo>
                  <a:pt x="0" y="35"/>
                </a:lnTo>
                <a:lnTo>
                  <a:pt x="2" y="46"/>
                </a:lnTo>
                <a:lnTo>
                  <a:pt x="3" y="57"/>
                </a:lnTo>
                <a:lnTo>
                  <a:pt x="11" y="56"/>
                </a:lnTo>
                <a:lnTo>
                  <a:pt x="11" y="55"/>
                </a:lnTo>
                <a:lnTo>
                  <a:pt x="10" y="50"/>
                </a:lnTo>
                <a:lnTo>
                  <a:pt x="10" y="43"/>
                </a:lnTo>
                <a:lnTo>
                  <a:pt x="9" y="35"/>
                </a:lnTo>
                <a:lnTo>
                  <a:pt x="7" y="26"/>
                </a:lnTo>
                <a:lnTo>
                  <a:pt x="9" y="17"/>
                </a:lnTo>
                <a:lnTo>
                  <a:pt x="10" y="8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5" name="Freeform 278"/>
          <p:cNvSpPr>
            <a:spLocks/>
          </p:cNvSpPr>
          <p:nvPr/>
        </p:nvSpPr>
        <p:spPr bwMode="auto">
          <a:xfrm>
            <a:off x="2184300" y="3835524"/>
            <a:ext cx="15875" cy="71438"/>
          </a:xfrm>
          <a:custGeom>
            <a:avLst/>
            <a:gdLst>
              <a:gd name="T0" fmla="*/ 6350 w 10"/>
              <a:gd name="T1" fmla="*/ 1588 h 45"/>
              <a:gd name="T2" fmla="*/ 4762 w 10"/>
              <a:gd name="T3" fmla="*/ 3175 h 45"/>
              <a:gd name="T4" fmla="*/ 4762 w 10"/>
              <a:gd name="T5" fmla="*/ 7938 h 45"/>
              <a:gd name="T6" fmla="*/ 3175 w 10"/>
              <a:gd name="T7" fmla="*/ 14288 h 45"/>
              <a:gd name="T8" fmla="*/ 3175 w 10"/>
              <a:gd name="T9" fmla="*/ 22225 h 45"/>
              <a:gd name="T10" fmla="*/ 0 w 10"/>
              <a:gd name="T11" fmla="*/ 33338 h 45"/>
              <a:gd name="T12" fmla="*/ 0 w 10"/>
              <a:gd name="T13" fmla="*/ 44450 h 45"/>
              <a:gd name="T14" fmla="*/ 3175 w 10"/>
              <a:gd name="T15" fmla="*/ 58738 h 45"/>
              <a:gd name="T16" fmla="*/ 4762 w 10"/>
              <a:gd name="T17" fmla="*/ 71438 h 45"/>
              <a:gd name="T18" fmla="*/ 15875 w 10"/>
              <a:gd name="T19" fmla="*/ 71438 h 45"/>
              <a:gd name="T20" fmla="*/ 15875 w 10"/>
              <a:gd name="T21" fmla="*/ 69850 h 45"/>
              <a:gd name="T22" fmla="*/ 14288 w 10"/>
              <a:gd name="T23" fmla="*/ 65088 h 45"/>
              <a:gd name="T24" fmla="*/ 11112 w 10"/>
              <a:gd name="T25" fmla="*/ 55563 h 45"/>
              <a:gd name="T26" fmla="*/ 11112 w 10"/>
              <a:gd name="T27" fmla="*/ 44450 h 45"/>
              <a:gd name="T28" fmla="*/ 9525 w 10"/>
              <a:gd name="T29" fmla="*/ 33338 h 45"/>
              <a:gd name="T30" fmla="*/ 11112 w 10"/>
              <a:gd name="T31" fmla="*/ 22225 h 45"/>
              <a:gd name="T32" fmla="*/ 11112 w 10"/>
              <a:gd name="T33" fmla="*/ 11113 h 45"/>
              <a:gd name="T34" fmla="*/ 15875 w 10"/>
              <a:gd name="T35" fmla="*/ 1588 h 45"/>
              <a:gd name="T36" fmla="*/ 15875 w 10"/>
              <a:gd name="T37" fmla="*/ 1588 h 45"/>
              <a:gd name="T38" fmla="*/ 15875 w 10"/>
              <a:gd name="T39" fmla="*/ 1588 h 45"/>
              <a:gd name="T40" fmla="*/ 15875 w 10"/>
              <a:gd name="T41" fmla="*/ 1588 h 45"/>
              <a:gd name="T42" fmla="*/ 15875 w 10"/>
              <a:gd name="T43" fmla="*/ 0 h 45"/>
              <a:gd name="T44" fmla="*/ 14288 w 10"/>
              <a:gd name="T45" fmla="*/ 0 h 45"/>
              <a:gd name="T46" fmla="*/ 11112 w 10"/>
              <a:gd name="T47" fmla="*/ 1588 h 45"/>
              <a:gd name="T48" fmla="*/ 9525 w 10"/>
              <a:gd name="T49" fmla="*/ 1588 h 45"/>
              <a:gd name="T50" fmla="*/ 6350 w 10"/>
              <a:gd name="T51" fmla="*/ 1588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"/>
              <a:gd name="T79" fmla="*/ 0 h 45"/>
              <a:gd name="T80" fmla="*/ 10 w 10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" h="45">
                <a:moveTo>
                  <a:pt x="4" y="1"/>
                </a:moveTo>
                <a:lnTo>
                  <a:pt x="3" y="2"/>
                </a:lnTo>
                <a:lnTo>
                  <a:pt x="3" y="5"/>
                </a:lnTo>
                <a:lnTo>
                  <a:pt x="2" y="9"/>
                </a:lnTo>
                <a:lnTo>
                  <a:pt x="2" y="14"/>
                </a:lnTo>
                <a:lnTo>
                  <a:pt x="0" y="21"/>
                </a:lnTo>
                <a:lnTo>
                  <a:pt x="0" y="28"/>
                </a:lnTo>
                <a:lnTo>
                  <a:pt x="2" y="37"/>
                </a:lnTo>
                <a:lnTo>
                  <a:pt x="3" y="45"/>
                </a:lnTo>
                <a:lnTo>
                  <a:pt x="10" y="45"/>
                </a:lnTo>
                <a:lnTo>
                  <a:pt x="10" y="44"/>
                </a:lnTo>
                <a:lnTo>
                  <a:pt x="9" y="41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10" y="1"/>
                </a:lnTo>
                <a:lnTo>
                  <a:pt x="10" y="0"/>
                </a:lnTo>
                <a:lnTo>
                  <a:pt x="9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6" name="Freeform 279"/>
          <p:cNvSpPr>
            <a:spLocks/>
          </p:cNvSpPr>
          <p:nvPr/>
        </p:nvSpPr>
        <p:spPr bwMode="auto">
          <a:xfrm>
            <a:off x="2187475" y="3845049"/>
            <a:ext cx="11113" cy="53975"/>
          </a:xfrm>
          <a:custGeom>
            <a:avLst/>
            <a:gdLst>
              <a:gd name="T0" fmla="*/ 3175 w 7"/>
              <a:gd name="T1" fmla="*/ 1588 h 34"/>
              <a:gd name="T2" fmla="*/ 1588 w 7"/>
              <a:gd name="T3" fmla="*/ 1588 h 34"/>
              <a:gd name="T4" fmla="*/ 1588 w 7"/>
              <a:gd name="T5" fmla="*/ 4762 h 34"/>
              <a:gd name="T6" fmla="*/ 0 w 7"/>
              <a:gd name="T7" fmla="*/ 9525 h 34"/>
              <a:gd name="T8" fmla="*/ 0 w 7"/>
              <a:gd name="T9" fmla="*/ 15875 h 34"/>
              <a:gd name="T10" fmla="*/ 0 w 7"/>
              <a:gd name="T11" fmla="*/ 23812 h 34"/>
              <a:gd name="T12" fmla="*/ 0 w 7"/>
              <a:gd name="T13" fmla="*/ 33337 h 34"/>
              <a:gd name="T14" fmla="*/ 0 w 7"/>
              <a:gd name="T15" fmla="*/ 42862 h 34"/>
              <a:gd name="T16" fmla="*/ 1588 w 7"/>
              <a:gd name="T17" fmla="*/ 53975 h 34"/>
              <a:gd name="T18" fmla="*/ 7938 w 7"/>
              <a:gd name="T19" fmla="*/ 53975 h 34"/>
              <a:gd name="T20" fmla="*/ 7938 w 7"/>
              <a:gd name="T21" fmla="*/ 50800 h 34"/>
              <a:gd name="T22" fmla="*/ 7938 w 7"/>
              <a:gd name="T23" fmla="*/ 46037 h 34"/>
              <a:gd name="T24" fmla="*/ 6350 w 7"/>
              <a:gd name="T25" fmla="*/ 39687 h 34"/>
              <a:gd name="T26" fmla="*/ 6350 w 7"/>
              <a:gd name="T27" fmla="*/ 33337 h 34"/>
              <a:gd name="T28" fmla="*/ 6350 w 7"/>
              <a:gd name="T29" fmla="*/ 23812 h 34"/>
              <a:gd name="T30" fmla="*/ 6350 w 7"/>
              <a:gd name="T31" fmla="*/ 15875 h 34"/>
              <a:gd name="T32" fmla="*/ 6350 w 7"/>
              <a:gd name="T33" fmla="*/ 6350 h 34"/>
              <a:gd name="T34" fmla="*/ 11113 w 7"/>
              <a:gd name="T35" fmla="*/ 1588 h 34"/>
              <a:gd name="T36" fmla="*/ 11113 w 7"/>
              <a:gd name="T37" fmla="*/ 1588 h 34"/>
              <a:gd name="T38" fmla="*/ 11113 w 7"/>
              <a:gd name="T39" fmla="*/ 0 h 34"/>
              <a:gd name="T40" fmla="*/ 7938 w 7"/>
              <a:gd name="T41" fmla="*/ 0 h 34"/>
              <a:gd name="T42" fmla="*/ 7938 w 7"/>
              <a:gd name="T43" fmla="*/ 0 h 34"/>
              <a:gd name="T44" fmla="*/ 7938 w 7"/>
              <a:gd name="T45" fmla="*/ 0 h 34"/>
              <a:gd name="T46" fmla="*/ 6350 w 7"/>
              <a:gd name="T47" fmla="*/ 0 h 34"/>
              <a:gd name="T48" fmla="*/ 4763 w 7"/>
              <a:gd name="T49" fmla="*/ 0 h 34"/>
              <a:gd name="T50" fmla="*/ 3175 w 7"/>
              <a:gd name="T51" fmla="*/ 1588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2" y="1"/>
                </a:moveTo>
                <a:lnTo>
                  <a:pt x="1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5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5" y="34"/>
                </a:lnTo>
                <a:lnTo>
                  <a:pt x="5" y="32"/>
                </a:lnTo>
                <a:lnTo>
                  <a:pt x="5" y="29"/>
                </a:lnTo>
                <a:lnTo>
                  <a:pt x="4" y="25"/>
                </a:lnTo>
                <a:lnTo>
                  <a:pt x="4" y="21"/>
                </a:lnTo>
                <a:lnTo>
                  <a:pt x="4" y="15"/>
                </a:lnTo>
                <a:lnTo>
                  <a:pt x="4" y="10"/>
                </a:lnTo>
                <a:lnTo>
                  <a:pt x="4" y="4"/>
                </a:lnTo>
                <a:lnTo>
                  <a:pt x="7" y="1"/>
                </a:lnTo>
                <a:lnTo>
                  <a:pt x="7" y="0"/>
                </a:lnTo>
                <a:lnTo>
                  <a:pt x="5" y="0"/>
                </a:lnTo>
                <a:lnTo>
                  <a:pt x="4" y="0"/>
                </a:lnTo>
                <a:lnTo>
                  <a:pt x="3" y="0"/>
                </a:lnTo>
                <a:lnTo>
                  <a:pt x="2" y="1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7" name="Freeform 280"/>
          <p:cNvSpPr>
            <a:spLocks/>
          </p:cNvSpPr>
          <p:nvPr/>
        </p:nvSpPr>
        <p:spPr bwMode="auto">
          <a:xfrm>
            <a:off x="2338288" y="3792662"/>
            <a:ext cx="38100" cy="144462"/>
          </a:xfrm>
          <a:custGeom>
            <a:avLst/>
            <a:gdLst>
              <a:gd name="T0" fmla="*/ 38100 w 24"/>
              <a:gd name="T1" fmla="*/ 1587 h 91"/>
              <a:gd name="T2" fmla="*/ 34925 w 24"/>
              <a:gd name="T3" fmla="*/ 1587 h 91"/>
              <a:gd name="T4" fmla="*/ 33338 w 24"/>
              <a:gd name="T5" fmla="*/ 6350 h 91"/>
              <a:gd name="T6" fmla="*/ 30163 w 24"/>
              <a:gd name="T7" fmla="*/ 12700 h 91"/>
              <a:gd name="T8" fmla="*/ 26988 w 24"/>
              <a:gd name="T9" fmla="*/ 25400 h 91"/>
              <a:gd name="T10" fmla="*/ 23812 w 24"/>
              <a:gd name="T11" fmla="*/ 44450 h 91"/>
              <a:gd name="T12" fmla="*/ 22225 w 24"/>
              <a:gd name="T13" fmla="*/ 68262 h 91"/>
              <a:gd name="T14" fmla="*/ 23812 w 24"/>
              <a:gd name="T15" fmla="*/ 101600 h 91"/>
              <a:gd name="T16" fmla="*/ 28575 w 24"/>
              <a:gd name="T17" fmla="*/ 144462 h 91"/>
              <a:gd name="T18" fmla="*/ 7938 w 24"/>
              <a:gd name="T19" fmla="*/ 144462 h 91"/>
              <a:gd name="T20" fmla="*/ 6350 w 24"/>
              <a:gd name="T21" fmla="*/ 139700 h 91"/>
              <a:gd name="T22" fmla="*/ 4763 w 24"/>
              <a:gd name="T23" fmla="*/ 128587 h 91"/>
              <a:gd name="T24" fmla="*/ 1588 w 24"/>
              <a:gd name="T25" fmla="*/ 111125 h 91"/>
              <a:gd name="T26" fmla="*/ 0 w 24"/>
              <a:gd name="T27" fmla="*/ 88900 h 91"/>
              <a:gd name="T28" fmla="*/ 0 w 24"/>
              <a:gd name="T29" fmla="*/ 66675 h 91"/>
              <a:gd name="T30" fmla="*/ 1588 w 24"/>
              <a:gd name="T31" fmla="*/ 42862 h 91"/>
              <a:gd name="T32" fmla="*/ 6350 w 24"/>
              <a:gd name="T33" fmla="*/ 20637 h 91"/>
              <a:gd name="T34" fmla="*/ 11112 w 24"/>
              <a:gd name="T35" fmla="*/ 0 h 91"/>
              <a:gd name="T36" fmla="*/ 38100 w 24"/>
              <a:gd name="T37" fmla="*/ 1587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"/>
              <a:gd name="T58" fmla="*/ 0 h 91"/>
              <a:gd name="T59" fmla="*/ 24 w 24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" h="91">
                <a:moveTo>
                  <a:pt x="24" y="1"/>
                </a:moveTo>
                <a:lnTo>
                  <a:pt x="22" y="1"/>
                </a:lnTo>
                <a:lnTo>
                  <a:pt x="21" y="4"/>
                </a:lnTo>
                <a:lnTo>
                  <a:pt x="19" y="8"/>
                </a:lnTo>
                <a:lnTo>
                  <a:pt x="17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8" y="91"/>
                </a:lnTo>
                <a:lnTo>
                  <a:pt x="5" y="91"/>
                </a:lnTo>
                <a:lnTo>
                  <a:pt x="4" y="88"/>
                </a:lnTo>
                <a:lnTo>
                  <a:pt x="3" y="81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4" y="13"/>
                </a:lnTo>
                <a:lnTo>
                  <a:pt x="7" y="0"/>
                </a:lnTo>
                <a:lnTo>
                  <a:pt x="24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8" name="Freeform 281"/>
          <p:cNvSpPr>
            <a:spLocks/>
          </p:cNvSpPr>
          <p:nvPr/>
        </p:nvSpPr>
        <p:spPr bwMode="auto">
          <a:xfrm>
            <a:off x="2339875" y="3803774"/>
            <a:ext cx="30163" cy="122238"/>
          </a:xfrm>
          <a:custGeom>
            <a:avLst/>
            <a:gdLst>
              <a:gd name="T0" fmla="*/ 30163 w 19"/>
              <a:gd name="T1" fmla="*/ 0 h 77"/>
              <a:gd name="T2" fmla="*/ 30163 w 19"/>
              <a:gd name="T3" fmla="*/ 1588 h 77"/>
              <a:gd name="T4" fmla="*/ 28575 w 19"/>
              <a:gd name="T5" fmla="*/ 3175 h 77"/>
              <a:gd name="T6" fmla="*/ 26988 w 19"/>
              <a:gd name="T7" fmla="*/ 11113 h 77"/>
              <a:gd name="T8" fmla="*/ 22225 w 19"/>
              <a:gd name="T9" fmla="*/ 20638 h 77"/>
              <a:gd name="T10" fmla="*/ 20638 w 19"/>
              <a:gd name="T11" fmla="*/ 36513 h 77"/>
              <a:gd name="T12" fmla="*/ 19050 w 19"/>
              <a:gd name="T13" fmla="*/ 57150 h 77"/>
              <a:gd name="T14" fmla="*/ 20638 w 19"/>
              <a:gd name="T15" fmla="*/ 85725 h 77"/>
              <a:gd name="T16" fmla="*/ 22225 w 19"/>
              <a:gd name="T17" fmla="*/ 122238 h 77"/>
              <a:gd name="T18" fmla="*/ 6350 w 19"/>
              <a:gd name="T19" fmla="*/ 122238 h 77"/>
              <a:gd name="T20" fmla="*/ 6350 w 19"/>
              <a:gd name="T21" fmla="*/ 119063 h 77"/>
              <a:gd name="T22" fmla="*/ 4763 w 19"/>
              <a:gd name="T23" fmla="*/ 109538 h 77"/>
              <a:gd name="T24" fmla="*/ 3175 w 19"/>
              <a:gd name="T25" fmla="*/ 95250 h 77"/>
              <a:gd name="T26" fmla="*/ 0 w 19"/>
              <a:gd name="T27" fmla="*/ 76200 h 77"/>
              <a:gd name="T28" fmla="*/ 0 w 19"/>
              <a:gd name="T29" fmla="*/ 55563 h 77"/>
              <a:gd name="T30" fmla="*/ 0 w 19"/>
              <a:gd name="T31" fmla="*/ 34925 h 77"/>
              <a:gd name="T32" fmla="*/ 4763 w 19"/>
              <a:gd name="T33" fmla="*/ 17463 h 77"/>
              <a:gd name="T34" fmla="*/ 9525 w 19"/>
              <a:gd name="T35" fmla="*/ 0 h 77"/>
              <a:gd name="T36" fmla="*/ 30163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7" y="7"/>
                </a:lnTo>
                <a:lnTo>
                  <a:pt x="14" y="13"/>
                </a:lnTo>
                <a:lnTo>
                  <a:pt x="13" y="23"/>
                </a:lnTo>
                <a:lnTo>
                  <a:pt x="12" y="36"/>
                </a:lnTo>
                <a:lnTo>
                  <a:pt x="13" y="54"/>
                </a:lnTo>
                <a:lnTo>
                  <a:pt x="14" y="77"/>
                </a:lnTo>
                <a:lnTo>
                  <a:pt x="4" y="77"/>
                </a:lnTo>
                <a:lnTo>
                  <a:pt x="4" y="75"/>
                </a:lnTo>
                <a:lnTo>
                  <a:pt x="3" y="69"/>
                </a:lnTo>
                <a:lnTo>
                  <a:pt x="2" y="60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3" y="11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49" name="Freeform 282"/>
          <p:cNvSpPr>
            <a:spLocks/>
          </p:cNvSpPr>
          <p:nvPr/>
        </p:nvSpPr>
        <p:spPr bwMode="auto">
          <a:xfrm>
            <a:off x="2343050" y="3813299"/>
            <a:ext cx="23813" cy="101600"/>
          </a:xfrm>
          <a:custGeom>
            <a:avLst/>
            <a:gdLst>
              <a:gd name="T0" fmla="*/ 23813 w 15"/>
              <a:gd name="T1" fmla="*/ 0 h 64"/>
              <a:gd name="T2" fmla="*/ 23813 w 15"/>
              <a:gd name="T3" fmla="*/ 1588 h 64"/>
              <a:gd name="T4" fmla="*/ 22225 w 15"/>
              <a:gd name="T5" fmla="*/ 3175 h 64"/>
              <a:gd name="T6" fmla="*/ 19050 w 15"/>
              <a:gd name="T7" fmla="*/ 9525 h 64"/>
              <a:gd name="T8" fmla="*/ 17463 w 15"/>
              <a:gd name="T9" fmla="*/ 19050 h 64"/>
              <a:gd name="T10" fmla="*/ 15875 w 15"/>
              <a:gd name="T11" fmla="*/ 31750 h 64"/>
              <a:gd name="T12" fmla="*/ 14288 w 15"/>
              <a:gd name="T13" fmla="*/ 47625 h 64"/>
              <a:gd name="T14" fmla="*/ 15875 w 15"/>
              <a:gd name="T15" fmla="*/ 71437 h 64"/>
              <a:gd name="T16" fmla="*/ 17463 w 15"/>
              <a:gd name="T17" fmla="*/ 101600 h 64"/>
              <a:gd name="T18" fmla="*/ 3175 w 15"/>
              <a:gd name="T19" fmla="*/ 101600 h 64"/>
              <a:gd name="T20" fmla="*/ 3175 w 15"/>
              <a:gd name="T21" fmla="*/ 98425 h 64"/>
              <a:gd name="T22" fmla="*/ 1588 w 15"/>
              <a:gd name="T23" fmla="*/ 90487 h 64"/>
              <a:gd name="T24" fmla="*/ 0 w 15"/>
              <a:gd name="T25" fmla="*/ 77787 h 64"/>
              <a:gd name="T26" fmla="*/ 0 w 15"/>
              <a:gd name="T27" fmla="*/ 63500 h 64"/>
              <a:gd name="T28" fmla="*/ 0 w 15"/>
              <a:gd name="T29" fmla="*/ 46037 h 64"/>
              <a:gd name="T30" fmla="*/ 0 w 15"/>
              <a:gd name="T31" fmla="*/ 30162 h 64"/>
              <a:gd name="T32" fmla="*/ 1588 w 15"/>
              <a:gd name="T33" fmla="*/ 12700 h 64"/>
              <a:gd name="T34" fmla="*/ 6350 w 15"/>
              <a:gd name="T35" fmla="*/ 0 h 64"/>
              <a:gd name="T36" fmla="*/ 23813 w 15"/>
              <a:gd name="T37" fmla="*/ 0 h 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4"/>
              <a:gd name="T59" fmla="*/ 15 w 15"/>
              <a:gd name="T60" fmla="*/ 64 h 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4">
                <a:moveTo>
                  <a:pt x="15" y="0"/>
                </a:moveTo>
                <a:lnTo>
                  <a:pt x="15" y="1"/>
                </a:lnTo>
                <a:lnTo>
                  <a:pt x="14" y="2"/>
                </a:lnTo>
                <a:lnTo>
                  <a:pt x="12" y="6"/>
                </a:lnTo>
                <a:lnTo>
                  <a:pt x="11" y="12"/>
                </a:lnTo>
                <a:lnTo>
                  <a:pt x="10" y="20"/>
                </a:lnTo>
                <a:lnTo>
                  <a:pt x="9" y="30"/>
                </a:lnTo>
                <a:lnTo>
                  <a:pt x="10" y="45"/>
                </a:lnTo>
                <a:lnTo>
                  <a:pt x="11" y="64"/>
                </a:lnTo>
                <a:lnTo>
                  <a:pt x="2" y="64"/>
                </a:lnTo>
                <a:lnTo>
                  <a:pt x="2" y="62"/>
                </a:lnTo>
                <a:lnTo>
                  <a:pt x="1" y="57"/>
                </a:lnTo>
                <a:lnTo>
                  <a:pt x="0" y="49"/>
                </a:lnTo>
                <a:lnTo>
                  <a:pt x="0" y="40"/>
                </a:lnTo>
                <a:lnTo>
                  <a:pt x="0" y="29"/>
                </a:lnTo>
                <a:lnTo>
                  <a:pt x="0" y="19"/>
                </a:lnTo>
                <a:lnTo>
                  <a:pt x="1" y="8"/>
                </a:lnTo>
                <a:lnTo>
                  <a:pt x="4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0" name="Freeform 283"/>
          <p:cNvSpPr>
            <a:spLocks/>
          </p:cNvSpPr>
          <p:nvPr/>
        </p:nvSpPr>
        <p:spPr bwMode="auto">
          <a:xfrm>
            <a:off x="2343050" y="3822824"/>
            <a:ext cx="19050" cy="80963"/>
          </a:xfrm>
          <a:custGeom>
            <a:avLst/>
            <a:gdLst>
              <a:gd name="T0" fmla="*/ 19050 w 12"/>
              <a:gd name="T1" fmla="*/ 1588 h 51"/>
              <a:gd name="T2" fmla="*/ 19050 w 12"/>
              <a:gd name="T3" fmla="*/ 1588 h 51"/>
              <a:gd name="T4" fmla="*/ 17463 w 12"/>
              <a:gd name="T5" fmla="*/ 3175 h 51"/>
              <a:gd name="T6" fmla="*/ 15875 w 12"/>
              <a:gd name="T7" fmla="*/ 6350 h 51"/>
              <a:gd name="T8" fmla="*/ 14288 w 12"/>
              <a:gd name="T9" fmla="*/ 14288 h 51"/>
              <a:gd name="T10" fmla="*/ 14288 w 12"/>
              <a:gd name="T11" fmla="*/ 25400 h 51"/>
              <a:gd name="T12" fmla="*/ 12700 w 12"/>
              <a:gd name="T13" fmla="*/ 38100 h 51"/>
              <a:gd name="T14" fmla="*/ 12700 w 12"/>
              <a:gd name="T15" fmla="*/ 57150 h 51"/>
              <a:gd name="T16" fmla="*/ 14288 w 12"/>
              <a:gd name="T17" fmla="*/ 80963 h 51"/>
              <a:gd name="T18" fmla="*/ 3175 w 12"/>
              <a:gd name="T19" fmla="*/ 80963 h 51"/>
              <a:gd name="T20" fmla="*/ 3175 w 12"/>
              <a:gd name="T21" fmla="*/ 79375 h 51"/>
              <a:gd name="T22" fmla="*/ 3175 w 12"/>
              <a:gd name="T23" fmla="*/ 71438 h 51"/>
              <a:gd name="T24" fmla="*/ 1588 w 12"/>
              <a:gd name="T25" fmla="*/ 61913 h 51"/>
              <a:gd name="T26" fmla="*/ 1588 w 12"/>
              <a:gd name="T27" fmla="*/ 49213 h 51"/>
              <a:gd name="T28" fmla="*/ 0 w 12"/>
              <a:gd name="T29" fmla="*/ 36513 h 51"/>
              <a:gd name="T30" fmla="*/ 1588 w 12"/>
              <a:gd name="T31" fmla="*/ 23813 h 51"/>
              <a:gd name="T32" fmla="*/ 3175 w 12"/>
              <a:gd name="T33" fmla="*/ 11113 h 51"/>
              <a:gd name="T34" fmla="*/ 6350 w 12"/>
              <a:gd name="T35" fmla="*/ 0 h 51"/>
              <a:gd name="T36" fmla="*/ 19050 w 12"/>
              <a:gd name="T37" fmla="*/ 1588 h 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"/>
              <a:gd name="T58" fmla="*/ 0 h 51"/>
              <a:gd name="T59" fmla="*/ 12 w 12"/>
              <a:gd name="T60" fmla="*/ 51 h 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" h="51">
                <a:moveTo>
                  <a:pt x="12" y="1"/>
                </a:moveTo>
                <a:lnTo>
                  <a:pt x="12" y="1"/>
                </a:lnTo>
                <a:lnTo>
                  <a:pt x="11" y="2"/>
                </a:lnTo>
                <a:lnTo>
                  <a:pt x="10" y="4"/>
                </a:lnTo>
                <a:lnTo>
                  <a:pt x="9" y="9"/>
                </a:lnTo>
                <a:lnTo>
                  <a:pt x="9" y="16"/>
                </a:lnTo>
                <a:lnTo>
                  <a:pt x="8" y="24"/>
                </a:lnTo>
                <a:lnTo>
                  <a:pt x="8" y="36"/>
                </a:lnTo>
                <a:lnTo>
                  <a:pt x="9" y="51"/>
                </a:lnTo>
                <a:lnTo>
                  <a:pt x="2" y="51"/>
                </a:lnTo>
                <a:lnTo>
                  <a:pt x="2" y="50"/>
                </a:lnTo>
                <a:lnTo>
                  <a:pt x="2" y="45"/>
                </a:lnTo>
                <a:lnTo>
                  <a:pt x="1" y="39"/>
                </a:lnTo>
                <a:lnTo>
                  <a:pt x="1" y="31"/>
                </a:lnTo>
                <a:lnTo>
                  <a:pt x="0" y="23"/>
                </a:lnTo>
                <a:lnTo>
                  <a:pt x="1" y="15"/>
                </a:lnTo>
                <a:lnTo>
                  <a:pt x="2" y="7"/>
                </a:lnTo>
                <a:lnTo>
                  <a:pt x="4" y="0"/>
                </a:lnTo>
                <a:lnTo>
                  <a:pt x="12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1" name="Freeform 284"/>
          <p:cNvSpPr>
            <a:spLocks/>
          </p:cNvSpPr>
          <p:nvPr/>
        </p:nvSpPr>
        <p:spPr bwMode="auto">
          <a:xfrm>
            <a:off x="2344638" y="3833937"/>
            <a:ext cx="14287" cy="58737"/>
          </a:xfrm>
          <a:custGeom>
            <a:avLst/>
            <a:gdLst>
              <a:gd name="T0" fmla="*/ 14287 w 9"/>
              <a:gd name="T1" fmla="*/ 0 h 37"/>
              <a:gd name="T2" fmla="*/ 14287 w 9"/>
              <a:gd name="T3" fmla="*/ 0 h 37"/>
              <a:gd name="T4" fmla="*/ 12700 w 9"/>
              <a:gd name="T5" fmla="*/ 1587 h 37"/>
              <a:gd name="T6" fmla="*/ 12700 w 9"/>
              <a:gd name="T7" fmla="*/ 4762 h 37"/>
              <a:gd name="T8" fmla="*/ 11112 w 9"/>
              <a:gd name="T9" fmla="*/ 9525 h 37"/>
              <a:gd name="T10" fmla="*/ 9525 w 9"/>
              <a:gd name="T11" fmla="*/ 15875 h 37"/>
              <a:gd name="T12" fmla="*/ 9525 w 9"/>
              <a:gd name="T13" fmla="*/ 26987 h 37"/>
              <a:gd name="T14" fmla="*/ 9525 w 9"/>
              <a:gd name="T15" fmla="*/ 39687 h 37"/>
              <a:gd name="T16" fmla="*/ 11112 w 9"/>
              <a:gd name="T17" fmla="*/ 58737 h 37"/>
              <a:gd name="T18" fmla="*/ 3175 w 9"/>
              <a:gd name="T19" fmla="*/ 58737 h 37"/>
              <a:gd name="T20" fmla="*/ 1587 w 9"/>
              <a:gd name="T21" fmla="*/ 57150 h 37"/>
              <a:gd name="T22" fmla="*/ 1587 w 9"/>
              <a:gd name="T23" fmla="*/ 50800 h 37"/>
              <a:gd name="T24" fmla="*/ 1587 w 9"/>
              <a:gd name="T25" fmla="*/ 44450 h 37"/>
              <a:gd name="T26" fmla="*/ 0 w 9"/>
              <a:gd name="T27" fmla="*/ 36512 h 37"/>
              <a:gd name="T28" fmla="*/ 0 w 9"/>
              <a:gd name="T29" fmla="*/ 25400 h 37"/>
              <a:gd name="T30" fmla="*/ 0 w 9"/>
              <a:gd name="T31" fmla="*/ 15875 h 37"/>
              <a:gd name="T32" fmla="*/ 1587 w 9"/>
              <a:gd name="T33" fmla="*/ 6350 h 37"/>
              <a:gd name="T34" fmla="*/ 4762 w 9"/>
              <a:gd name="T35" fmla="*/ 0 h 37"/>
              <a:gd name="T36" fmla="*/ 14287 w 9"/>
              <a:gd name="T37" fmla="*/ 0 h 3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37"/>
              <a:gd name="T59" fmla="*/ 9 w 9"/>
              <a:gd name="T60" fmla="*/ 37 h 3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37">
                <a:moveTo>
                  <a:pt x="9" y="0"/>
                </a:moveTo>
                <a:lnTo>
                  <a:pt x="9" y="0"/>
                </a:lnTo>
                <a:lnTo>
                  <a:pt x="8" y="1"/>
                </a:lnTo>
                <a:lnTo>
                  <a:pt x="8" y="3"/>
                </a:lnTo>
                <a:lnTo>
                  <a:pt x="7" y="6"/>
                </a:lnTo>
                <a:lnTo>
                  <a:pt x="6" y="10"/>
                </a:lnTo>
                <a:lnTo>
                  <a:pt x="6" y="17"/>
                </a:lnTo>
                <a:lnTo>
                  <a:pt x="6" y="25"/>
                </a:lnTo>
                <a:lnTo>
                  <a:pt x="7" y="37"/>
                </a:lnTo>
                <a:lnTo>
                  <a:pt x="2" y="37"/>
                </a:lnTo>
                <a:lnTo>
                  <a:pt x="1" y="36"/>
                </a:lnTo>
                <a:lnTo>
                  <a:pt x="1" y="32"/>
                </a:lnTo>
                <a:lnTo>
                  <a:pt x="1" y="28"/>
                </a:lnTo>
                <a:lnTo>
                  <a:pt x="0" y="23"/>
                </a:lnTo>
                <a:lnTo>
                  <a:pt x="0" y="16"/>
                </a:lnTo>
                <a:lnTo>
                  <a:pt x="0" y="10"/>
                </a:lnTo>
                <a:lnTo>
                  <a:pt x="1" y="4"/>
                </a:lnTo>
                <a:lnTo>
                  <a:pt x="3" y="0"/>
                </a:lnTo>
                <a:lnTo>
                  <a:pt x="9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2" name="Rectangle 285"/>
          <p:cNvSpPr>
            <a:spLocks noChangeArrowheads="1"/>
          </p:cNvSpPr>
          <p:nvPr/>
        </p:nvSpPr>
        <p:spPr bwMode="auto">
          <a:xfrm>
            <a:off x="2149375" y="3818062"/>
            <a:ext cx="6350" cy="1873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3" name="Freeform 286"/>
          <p:cNvSpPr>
            <a:spLocks/>
          </p:cNvSpPr>
          <p:nvPr/>
        </p:nvSpPr>
        <p:spPr bwMode="auto">
          <a:xfrm>
            <a:off x="2216050" y="3814887"/>
            <a:ext cx="73025" cy="87312"/>
          </a:xfrm>
          <a:custGeom>
            <a:avLst/>
            <a:gdLst>
              <a:gd name="T0" fmla="*/ 6350 w 46"/>
              <a:gd name="T1" fmla="*/ 9525 h 55"/>
              <a:gd name="T2" fmla="*/ 6350 w 46"/>
              <a:gd name="T3" fmla="*/ 11112 h 55"/>
              <a:gd name="T4" fmla="*/ 4762 w 46"/>
              <a:gd name="T5" fmla="*/ 14287 h 55"/>
              <a:gd name="T6" fmla="*/ 1588 w 46"/>
              <a:gd name="T7" fmla="*/ 22225 h 55"/>
              <a:gd name="T8" fmla="*/ 0 w 46"/>
              <a:gd name="T9" fmla="*/ 33337 h 55"/>
              <a:gd name="T10" fmla="*/ 0 w 46"/>
              <a:gd name="T11" fmla="*/ 44450 h 55"/>
              <a:gd name="T12" fmla="*/ 0 w 46"/>
              <a:gd name="T13" fmla="*/ 57150 h 55"/>
              <a:gd name="T14" fmla="*/ 0 w 46"/>
              <a:gd name="T15" fmla="*/ 73025 h 55"/>
              <a:gd name="T16" fmla="*/ 4762 w 46"/>
              <a:gd name="T17" fmla="*/ 87312 h 55"/>
              <a:gd name="T18" fmla="*/ 4762 w 46"/>
              <a:gd name="T19" fmla="*/ 87312 h 55"/>
              <a:gd name="T20" fmla="*/ 4762 w 46"/>
              <a:gd name="T21" fmla="*/ 85725 h 55"/>
              <a:gd name="T22" fmla="*/ 4762 w 46"/>
              <a:gd name="T23" fmla="*/ 80962 h 55"/>
              <a:gd name="T24" fmla="*/ 4762 w 46"/>
              <a:gd name="T25" fmla="*/ 77787 h 55"/>
              <a:gd name="T26" fmla="*/ 4762 w 46"/>
              <a:gd name="T27" fmla="*/ 73025 h 55"/>
              <a:gd name="T28" fmla="*/ 6350 w 46"/>
              <a:gd name="T29" fmla="*/ 68262 h 55"/>
              <a:gd name="T30" fmla="*/ 6350 w 46"/>
              <a:gd name="T31" fmla="*/ 61912 h 55"/>
              <a:gd name="T32" fmla="*/ 7938 w 46"/>
              <a:gd name="T33" fmla="*/ 55562 h 55"/>
              <a:gd name="T34" fmla="*/ 9525 w 46"/>
              <a:gd name="T35" fmla="*/ 50800 h 55"/>
              <a:gd name="T36" fmla="*/ 11112 w 46"/>
              <a:gd name="T37" fmla="*/ 44450 h 55"/>
              <a:gd name="T38" fmla="*/ 12700 w 46"/>
              <a:gd name="T39" fmla="*/ 39687 h 55"/>
              <a:gd name="T40" fmla="*/ 17463 w 46"/>
              <a:gd name="T41" fmla="*/ 33337 h 55"/>
              <a:gd name="T42" fmla="*/ 22225 w 46"/>
              <a:gd name="T43" fmla="*/ 30162 h 55"/>
              <a:gd name="T44" fmla="*/ 26988 w 46"/>
              <a:gd name="T45" fmla="*/ 25400 h 55"/>
              <a:gd name="T46" fmla="*/ 33338 w 46"/>
              <a:gd name="T47" fmla="*/ 23812 h 55"/>
              <a:gd name="T48" fmla="*/ 41275 w 46"/>
              <a:gd name="T49" fmla="*/ 22225 h 55"/>
              <a:gd name="T50" fmla="*/ 41275 w 46"/>
              <a:gd name="T51" fmla="*/ 20637 h 55"/>
              <a:gd name="T52" fmla="*/ 41275 w 46"/>
              <a:gd name="T53" fmla="*/ 20637 h 55"/>
              <a:gd name="T54" fmla="*/ 44450 w 46"/>
              <a:gd name="T55" fmla="*/ 19050 h 55"/>
              <a:gd name="T56" fmla="*/ 46037 w 46"/>
              <a:gd name="T57" fmla="*/ 17462 h 55"/>
              <a:gd name="T58" fmla="*/ 52388 w 46"/>
              <a:gd name="T59" fmla="*/ 14287 h 55"/>
              <a:gd name="T60" fmla="*/ 57150 w 46"/>
              <a:gd name="T61" fmla="*/ 11112 h 55"/>
              <a:gd name="T62" fmla="*/ 65088 w 46"/>
              <a:gd name="T63" fmla="*/ 7937 h 55"/>
              <a:gd name="T64" fmla="*/ 73025 w 46"/>
              <a:gd name="T65" fmla="*/ 3175 h 55"/>
              <a:gd name="T66" fmla="*/ 73025 w 46"/>
              <a:gd name="T67" fmla="*/ 3175 h 55"/>
              <a:gd name="T68" fmla="*/ 71438 w 46"/>
              <a:gd name="T69" fmla="*/ 3175 h 55"/>
              <a:gd name="T70" fmla="*/ 68263 w 46"/>
              <a:gd name="T71" fmla="*/ 3175 h 55"/>
              <a:gd name="T72" fmla="*/ 66675 w 46"/>
              <a:gd name="T73" fmla="*/ 3175 h 55"/>
              <a:gd name="T74" fmla="*/ 63500 w 46"/>
              <a:gd name="T75" fmla="*/ 1587 h 55"/>
              <a:gd name="T76" fmla="*/ 60325 w 46"/>
              <a:gd name="T77" fmla="*/ 1587 h 55"/>
              <a:gd name="T78" fmla="*/ 55563 w 46"/>
              <a:gd name="T79" fmla="*/ 1587 h 55"/>
              <a:gd name="T80" fmla="*/ 50800 w 46"/>
              <a:gd name="T81" fmla="*/ 1587 h 55"/>
              <a:gd name="T82" fmla="*/ 44450 w 46"/>
              <a:gd name="T83" fmla="*/ 0 h 55"/>
              <a:gd name="T84" fmla="*/ 41275 w 46"/>
              <a:gd name="T85" fmla="*/ 1587 h 55"/>
              <a:gd name="T86" fmla="*/ 34925 w 46"/>
              <a:gd name="T87" fmla="*/ 1587 h 55"/>
              <a:gd name="T88" fmla="*/ 30163 w 46"/>
              <a:gd name="T89" fmla="*/ 1587 h 55"/>
              <a:gd name="T90" fmla="*/ 22225 w 46"/>
              <a:gd name="T91" fmla="*/ 3175 h 55"/>
              <a:gd name="T92" fmla="*/ 17463 w 46"/>
              <a:gd name="T93" fmla="*/ 3175 h 55"/>
              <a:gd name="T94" fmla="*/ 11112 w 46"/>
              <a:gd name="T95" fmla="*/ 6350 h 55"/>
              <a:gd name="T96" fmla="*/ 6350 w 46"/>
              <a:gd name="T97" fmla="*/ 9525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"/>
              <a:gd name="T148" fmla="*/ 0 h 55"/>
              <a:gd name="T149" fmla="*/ 46 w 46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" h="55">
                <a:moveTo>
                  <a:pt x="4" y="6"/>
                </a:moveTo>
                <a:lnTo>
                  <a:pt x="4" y="7"/>
                </a:lnTo>
                <a:lnTo>
                  <a:pt x="3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6"/>
                </a:lnTo>
                <a:lnTo>
                  <a:pt x="3" y="55"/>
                </a:lnTo>
                <a:lnTo>
                  <a:pt x="3" y="54"/>
                </a:lnTo>
                <a:lnTo>
                  <a:pt x="3" y="51"/>
                </a:lnTo>
                <a:lnTo>
                  <a:pt x="3" y="49"/>
                </a:lnTo>
                <a:lnTo>
                  <a:pt x="3" y="46"/>
                </a:lnTo>
                <a:lnTo>
                  <a:pt x="4" y="43"/>
                </a:lnTo>
                <a:lnTo>
                  <a:pt x="4" y="39"/>
                </a:lnTo>
                <a:lnTo>
                  <a:pt x="5" y="35"/>
                </a:lnTo>
                <a:lnTo>
                  <a:pt x="6" y="32"/>
                </a:lnTo>
                <a:lnTo>
                  <a:pt x="7" y="28"/>
                </a:lnTo>
                <a:lnTo>
                  <a:pt x="8" y="25"/>
                </a:lnTo>
                <a:lnTo>
                  <a:pt x="11" y="21"/>
                </a:lnTo>
                <a:lnTo>
                  <a:pt x="14" y="19"/>
                </a:lnTo>
                <a:lnTo>
                  <a:pt x="17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2"/>
                </a:lnTo>
                <a:lnTo>
                  <a:pt x="29" y="11"/>
                </a:lnTo>
                <a:lnTo>
                  <a:pt x="33" y="9"/>
                </a:lnTo>
                <a:lnTo>
                  <a:pt x="36" y="7"/>
                </a:lnTo>
                <a:lnTo>
                  <a:pt x="41" y="5"/>
                </a:lnTo>
                <a:lnTo>
                  <a:pt x="46" y="2"/>
                </a:lnTo>
                <a:lnTo>
                  <a:pt x="45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8" y="1"/>
                </a:lnTo>
                <a:lnTo>
                  <a:pt x="35" y="1"/>
                </a:lnTo>
                <a:lnTo>
                  <a:pt x="32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1" y="2"/>
                </a:lnTo>
                <a:lnTo>
                  <a:pt x="7" y="4"/>
                </a:lnTo>
                <a:lnTo>
                  <a:pt x="4" y="6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4" name="Freeform 287"/>
          <p:cNvSpPr>
            <a:spLocks/>
          </p:cNvSpPr>
          <p:nvPr/>
        </p:nvSpPr>
        <p:spPr bwMode="auto">
          <a:xfrm>
            <a:off x="2114450" y="3879974"/>
            <a:ext cx="58738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9525 h 10"/>
              <a:gd name="T6" fmla="*/ 1588 w 37"/>
              <a:gd name="T7" fmla="*/ 9525 h 10"/>
              <a:gd name="T8" fmla="*/ 1588 w 37"/>
              <a:gd name="T9" fmla="*/ 7938 h 10"/>
              <a:gd name="T10" fmla="*/ 3175 w 37"/>
              <a:gd name="T11" fmla="*/ 4762 h 10"/>
              <a:gd name="T12" fmla="*/ 6350 w 37"/>
              <a:gd name="T13" fmla="*/ 4762 h 10"/>
              <a:gd name="T14" fmla="*/ 7938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9050 w 37"/>
              <a:gd name="T21" fmla="*/ 0 h 10"/>
              <a:gd name="T22" fmla="*/ 23813 w 37"/>
              <a:gd name="T23" fmla="*/ 0 h 10"/>
              <a:gd name="T24" fmla="*/ 30163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50800 w 37"/>
              <a:gd name="T31" fmla="*/ 3175 h 10"/>
              <a:gd name="T32" fmla="*/ 58738 w 37"/>
              <a:gd name="T33" fmla="*/ 4762 h 10"/>
              <a:gd name="T34" fmla="*/ 58738 w 37"/>
              <a:gd name="T35" fmla="*/ 9525 h 10"/>
              <a:gd name="T36" fmla="*/ 57150 w 37"/>
              <a:gd name="T37" fmla="*/ 9525 h 10"/>
              <a:gd name="T38" fmla="*/ 57150 w 37"/>
              <a:gd name="T39" fmla="*/ 9525 h 10"/>
              <a:gd name="T40" fmla="*/ 53975 w 37"/>
              <a:gd name="T41" fmla="*/ 7938 h 10"/>
              <a:gd name="T42" fmla="*/ 52388 w 37"/>
              <a:gd name="T43" fmla="*/ 7938 h 10"/>
              <a:gd name="T44" fmla="*/ 47625 w 37"/>
              <a:gd name="T45" fmla="*/ 4762 h 10"/>
              <a:gd name="T46" fmla="*/ 44450 w 37"/>
              <a:gd name="T47" fmla="*/ 4762 h 10"/>
              <a:gd name="T48" fmla="*/ 39688 w 37"/>
              <a:gd name="T49" fmla="*/ 4762 h 10"/>
              <a:gd name="T50" fmla="*/ 34925 w 37"/>
              <a:gd name="T51" fmla="*/ 3175 h 10"/>
              <a:gd name="T52" fmla="*/ 30163 w 37"/>
              <a:gd name="T53" fmla="*/ 3175 h 10"/>
              <a:gd name="T54" fmla="*/ 23813 w 37"/>
              <a:gd name="T55" fmla="*/ 3175 h 10"/>
              <a:gd name="T56" fmla="*/ 20638 w 37"/>
              <a:gd name="T57" fmla="*/ 4762 h 10"/>
              <a:gd name="T58" fmla="*/ 14288 w 37"/>
              <a:gd name="T59" fmla="*/ 4762 h 10"/>
              <a:gd name="T60" fmla="*/ 11113 w 37"/>
              <a:gd name="T61" fmla="*/ 7938 h 10"/>
              <a:gd name="T62" fmla="*/ 7938 w 37"/>
              <a:gd name="T63" fmla="*/ 9525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3"/>
                </a:lnTo>
                <a:lnTo>
                  <a:pt x="4" y="3"/>
                </a:lnTo>
                <a:lnTo>
                  <a:pt x="5" y="2"/>
                </a:lnTo>
                <a:lnTo>
                  <a:pt x="7" y="1"/>
                </a:lnTo>
                <a:lnTo>
                  <a:pt x="9" y="1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1"/>
                </a:lnTo>
                <a:lnTo>
                  <a:pt x="32" y="2"/>
                </a:lnTo>
                <a:lnTo>
                  <a:pt x="37" y="3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3"/>
                </a:lnTo>
                <a:lnTo>
                  <a:pt x="28" y="3"/>
                </a:lnTo>
                <a:lnTo>
                  <a:pt x="25" y="3"/>
                </a:lnTo>
                <a:lnTo>
                  <a:pt x="22" y="2"/>
                </a:lnTo>
                <a:lnTo>
                  <a:pt x="19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5"/>
                </a:lnTo>
                <a:lnTo>
                  <a:pt x="5" y="6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5" name="Freeform 288"/>
          <p:cNvSpPr>
            <a:spLocks/>
          </p:cNvSpPr>
          <p:nvPr/>
        </p:nvSpPr>
        <p:spPr bwMode="auto">
          <a:xfrm>
            <a:off x="2114450" y="3840287"/>
            <a:ext cx="58738" cy="17462"/>
          </a:xfrm>
          <a:custGeom>
            <a:avLst/>
            <a:gdLst>
              <a:gd name="T0" fmla="*/ 0 w 37"/>
              <a:gd name="T1" fmla="*/ 11112 h 11"/>
              <a:gd name="T2" fmla="*/ 0 w 37"/>
              <a:gd name="T3" fmla="*/ 11112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7 h 11"/>
              <a:gd name="T10" fmla="*/ 3175 w 37"/>
              <a:gd name="T11" fmla="*/ 6350 h 11"/>
              <a:gd name="T12" fmla="*/ 6350 w 37"/>
              <a:gd name="T13" fmla="*/ 6350 h 11"/>
              <a:gd name="T14" fmla="*/ 7938 w 37"/>
              <a:gd name="T15" fmla="*/ 4762 h 11"/>
              <a:gd name="T16" fmla="*/ 11113 w 37"/>
              <a:gd name="T17" fmla="*/ 3175 h 11"/>
              <a:gd name="T18" fmla="*/ 14288 w 37"/>
              <a:gd name="T19" fmla="*/ 3175 h 11"/>
              <a:gd name="T20" fmla="*/ 19050 w 37"/>
              <a:gd name="T21" fmla="*/ 0 h 11"/>
              <a:gd name="T22" fmla="*/ 23813 w 37"/>
              <a:gd name="T23" fmla="*/ 0 h 11"/>
              <a:gd name="T24" fmla="*/ 30163 w 37"/>
              <a:gd name="T25" fmla="*/ 0 h 11"/>
              <a:gd name="T26" fmla="*/ 34925 w 37"/>
              <a:gd name="T27" fmla="*/ 0 h 11"/>
              <a:gd name="T28" fmla="*/ 42863 w 37"/>
              <a:gd name="T29" fmla="*/ 3175 h 11"/>
              <a:gd name="T30" fmla="*/ 50800 w 37"/>
              <a:gd name="T31" fmla="*/ 4762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7 h 11"/>
              <a:gd name="T42" fmla="*/ 52388 w 37"/>
              <a:gd name="T43" fmla="*/ 7937 h 11"/>
              <a:gd name="T44" fmla="*/ 47625 w 37"/>
              <a:gd name="T45" fmla="*/ 7937 h 11"/>
              <a:gd name="T46" fmla="*/ 44450 w 37"/>
              <a:gd name="T47" fmla="*/ 6350 h 11"/>
              <a:gd name="T48" fmla="*/ 39688 w 37"/>
              <a:gd name="T49" fmla="*/ 6350 h 11"/>
              <a:gd name="T50" fmla="*/ 34925 w 37"/>
              <a:gd name="T51" fmla="*/ 4762 h 11"/>
              <a:gd name="T52" fmla="*/ 30163 w 37"/>
              <a:gd name="T53" fmla="*/ 4762 h 11"/>
              <a:gd name="T54" fmla="*/ 23813 w 37"/>
              <a:gd name="T55" fmla="*/ 4762 h 11"/>
              <a:gd name="T56" fmla="*/ 20638 w 37"/>
              <a:gd name="T57" fmla="*/ 6350 h 11"/>
              <a:gd name="T58" fmla="*/ 14288 w 37"/>
              <a:gd name="T59" fmla="*/ 6350 h 11"/>
              <a:gd name="T60" fmla="*/ 11113 w 37"/>
              <a:gd name="T61" fmla="*/ 7937 h 11"/>
              <a:gd name="T62" fmla="*/ 7938 w 37"/>
              <a:gd name="T63" fmla="*/ 9525 h 11"/>
              <a:gd name="T64" fmla="*/ 3175 w 37"/>
              <a:gd name="T65" fmla="*/ 14287 h 11"/>
              <a:gd name="T66" fmla="*/ 0 w 37"/>
              <a:gd name="T67" fmla="*/ 17462 h 11"/>
              <a:gd name="T68" fmla="*/ 0 w 37"/>
              <a:gd name="T69" fmla="*/ 11112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4" y="4"/>
                </a:lnTo>
                <a:lnTo>
                  <a:pt x="5" y="3"/>
                </a:lnTo>
                <a:lnTo>
                  <a:pt x="7" y="2"/>
                </a:lnTo>
                <a:lnTo>
                  <a:pt x="9" y="2"/>
                </a:lnTo>
                <a:lnTo>
                  <a:pt x="12" y="0"/>
                </a:lnTo>
                <a:lnTo>
                  <a:pt x="15" y="0"/>
                </a:lnTo>
                <a:lnTo>
                  <a:pt x="19" y="0"/>
                </a:lnTo>
                <a:lnTo>
                  <a:pt x="22" y="0"/>
                </a:lnTo>
                <a:lnTo>
                  <a:pt x="27" y="2"/>
                </a:lnTo>
                <a:lnTo>
                  <a:pt x="32" y="3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3" y="5"/>
                </a:lnTo>
                <a:lnTo>
                  <a:pt x="30" y="5"/>
                </a:lnTo>
                <a:lnTo>
                  <a:pt x="28" y="4"/>
                </a:lnTo>
                <a:lnTo>
                  <a:pt x="25" y="4"/>
                </a:lnTo>
                <a:lnTo>
                  <a:pt x="22" y="3"/>
                </a:lnTo>
                <a:lnTo>
                  <a:pt x="19" y="3"/>
                </a:lnTo>
                <a:lnTo>
                  <a:pt x="15" y="3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5" y="6"/>
                </a:lnTo>
                <a:lnTo>
                  <a:pt x="2" y="9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6" name="Freeform 289"/>
          <p:cNvSpPr>
            <a:spLocks/>
          </p:cNvSpPr>
          <p:nvPr/>
        </p:nvSpPr>
        <p:spPr bwMode="auto">
          <a:xfrm>
            <a:off x="2170013" y="3822824"/>
            <a:ext cx="96837" cy="179388"/>
          </a:xfrm>
          <a:custGeom>
            <a:avLst/>
            <a:gdLst>
              <a:gd name="T0" fmla="*/ 0 w 61"/>
              <a:gd name="T1" fmla="*/ 0 h 113"/>
              <a:gd name="T2" fmla="*/ 0 w 61"/>
              <a:gd name="T3" fmla="*/ 174625 h 113"/>
              <a:gd name="T4" fmla="*/ 30162 w 61"/>
              <a:gd name="T5" fmla="*/ 179388 h 113"/>
              <a:gd name="T6" fmla="*/ 28575 w 61"/>
              <a:gd name="T7" fmla="*/ 155575 h 113"/>
              <a:gd name="T8" fmla="*/ 96837 w 61"/>
              <a:gd name="T9" fmla="*/ 166688 h 113"/>
              <a:gd name="T10" fmla="*/ 96837 w 61"/>
              <a:gd name="T11" fmla="*/ 157163 h 113"/>
              <a:gd name="T12" fmla="*/ 47625 w 61"/>
              <a:gd name="T13" fmla="*/ 152400 h 113"/>
              <a:gd name="T14" fmla="*/ 46037 w 61"/>
              <a:gd name="T15" fmla="*/ 131763 h 113"/>
              <a:gd name="T16" fmla="*/ 14287 w 61"/>
              <a:gd name="T17" fmla="*/ 131763 h 113"/>
              <a:gd name="T18" fmla="*/ 12700 w 61"/>
              <a:gd name="T19" fmla="*/ 127000 h 113"/>
              <a:gd name="T20" fmla="*/ 11112 w 61"/>
              <a:gd name="T21" fmla="*/ 120650 h 113"/>
              <a:gd name="T22" fmla="*/ 9525 w 61"/>
              <a:gd name="T23" fmla="*/ 109538 h 113"/>
              <a:gd name="T24" fmla="*/ 6350 w 61"/>
              <a:gd name="T25" fmla="*/ 93663 h 113"/>
              <a:gd name="T26" fmla="*/ 3175 w 61"/>
              <a:gd name="T27" fmla="*/ 76200 h 113"/>
              <a:gd name="T28" fmla="*/ 1587 w 61"/>
              <a:gd name="T29" fmla="*/ 53975 h 113"/>
              <a:gd name="T30" fmla="*/ 3175 w 61"/>
              <a:gd name="T31" fmla="*/ 31750 h 113"/>
              <a:gd name="T32" fmla="*/ 9525 w 61"/>
              <a:gd name="T33" fmla="*/ 4763 h 113"/>
              <a:gd name="T34" fmla="*/ 0 w 61"/>
              <a:gd name="T35" fmla="*/ 0 h 1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"/>
              <a:gd name="T55" fmla="*/ 0 h 113"/>
              <a:gd name="T56" fmla="*/ 61 w 61"/>
              <a:gd name="T57" fmla="*/ 113 h 1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" h="113">
                <a:moveTo>
                  <a:pt x="0" y="0"/>
                </a:moveTo>
                <a:lnTo>
                  <a:pt x="0" y="110"/>
                </a:lnTo>
                <a:lnTo>
                  <a:pt x="19" y="113"/>
                </a:lnTo>
                <a:lnTo>
                  <a:pt x="18" y="98"/>
                </a:lnTo>
                <a:lnTo>
                  <a:pt x="61" y="105"/>
                </a:lnTo>
                <a:lnTo>
                  <a:pt x="61" y="99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0"/>
                </a:lnTo>
                <a:lnTo>
                  <a:pt x="7" y="76"/>
                </a:lnTo>
                <a:lnTo>
                  <a:pt x="6" y="69"/>
                </a:lnTo>
                <a:lnTo>
                  <a:pt x="4" y="59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7" name="Freeform 290"/>
          <p:cNvSpPr>
            <a:spLocks/>
          </p:cNvSpPr>
          <p:nvPr/>
        </p:nvSpPr>
        <p:spPr bwMode="auto">
          <a:xfrm>
            <a:off x="2217638" y="3781549"/>
            <a:ext cx="125412" cy="23813"/>
          </a:xfrm>
          <a:custGeom>
            <a:avLst/>
            <a:gdLst>
              <a:gd name="T0" fmla="*/ 0 w 79"/>
              <a:gd name="T1" fmla="*/ 23813 h 15"/>
              <a:gd name="T2" fmla="*/ 0 w 79"/>
              <a:gd name="T3" fmla="*/ 23813 h 15"/>
              <a:gd name="T4" fmla="*/ 4762 w 79"/>
              <a:gd name="T5" fmla="*/ 22225 h 15"/>
              <a:gd name="T6" fmla="*/ 6350 w 79"/>
              <a:gd name="T7" fmla="*/ 22225 h 15"/>
              <a:gd name="T8" fmla="*/ 11112 w 79"/>
              <a:gd name="T9" fmla="*/ 20638 h 15"/>
              <a:gd name="T10" fmla="*/ 17462 w 79"/>
              <a:gd name="T11" fmla="*/ 19050 h 15"/>
              <a:gd name="T12" fmla="*/ 22225 w 79"/>
              <a:gd name="T13" fmla="*/ 17463 h 15"/>
              <a:gd name="T14" fmla="*/ 30162 w 79"/>
              <a:gd name="T15" fmla="*/ 14288 h 15"/>
              <a:gd name="T16" fmla="*/ 38100 w 79"/>
              <a:gd name="T17" fmla="*/ 12700 h 15"/>
              <a:gd name="T18" fmla="*/ 47625 w 79"/>
              <a:gd name="T19" fmla="*/ 12700 h 15"/>
              <a:gd name="T20" fmla="*/ 55562 w 79"/>
              <a:gd name="T21" fmla="*/ 11113 h 15"/>
              <a:gd name="T22" fmla="*/ 66675 w 79"/>
              <a:gd name="T23" fmla="*/ 11113 h 15"/>
              <a:gd name="T24" fmla="*/ 76200 w 79"/>
              <a:gd name="T25" fmla="*/ 9525 h 15"/>
              <a:gd name="T26" fmla="*/ 87312 w 79"/>
              <a:gd name="T27" fmla="*/ 11113 h 15"/>
              <a:gd name="T28" fmla="*/ 98425 w 79"/>
              <a:gd name="T29" fmla="*/ 11113 h 15"/>
              <a:gd name="T30" fmla="*/ 109537 w 79"/>
              <a:gd name="T31" fmla="*/ 12700 h 15"/>
              <a:gd name="T32" fmla="*/ 120650 w 79"/>
              <a:gd name="T33" fmla="*/ 14288 h 15"/>
              <a:gd name="T34" fmla="*/ 125412 w 79"/>
              <a:gd name="T35" fmla="*/ 0 h 15"/>
              <a:gd name="T36" fmla="*/ 125412 w 79"/>
              <a:gd name="T37" fmla="*/ 0 h 15"/>
              <a:gd name="T38" fmla="*/ 120650 w 79"/>
              <a:gd name="T39" fmla="*/ 0 h 15"/>
              <a:gd name="T40" fmla="*/ 117475 w 79"/>
              <a:gd name="T41" fmla="*/ 0 h 15"/>
              <a:gd name="T42" fmla="*/ 111125 w 79"/>
              <a:gd name="T43" fmla="*/ 0 h 15"/>
              <a:gd name="T44" fmla="*/ 104775 w 79"/>
              <a:gd name="T45" fmla="*/ 0 h 15"/>
              <a:gd name="T46" fmla="*/ 96837 w 79"/>
              <a:gd name="T47" fmla="*/ 0 h 15"/>
              <a:gd name="T48" fmla="*/ 88900 w 79"/>
              <a:gd name="T49" fmla="*/ 0 h 15"/>
              <a:gd name="T50" fmla="*/ 80962 w 79"/>
              <a:gd name="T51" fmla="*/ 1588 h 15"/>
              <a:gd name="T52" fmla="*/ 69850 w 79"/>
              <a:gd name="T53" fmla="*/ 1588 h 15"/>
              <a:gd name="T54" fmla="*/ 60325 w 79"/>
              <a:gd name="T55" fmla="*/ 1588 h 15"/>
              <a:gd name="T56" fmla="*/ 49212 w 79"/>
              <a:gd name="T57" fmla="*/ 3175 h 15"/>
              <a:gd name="T58" fmla="*/ 39687 w 79"/>
              <a:gd name="T59" fmla="*/ 6350 h 15"/>
              <a:gd name="T60" fmla="*/ 28575 w 79"/>
              <a:gd name="T61" fmla="*/ 7938 h 15"/>
              <a:gd name="T62" fmla="*/ 19050 w 79"/>
              <a:gd name="T63" fmla="*/ 9525 h 15"/>
              <a:gd name="T64" fmla="*/ 9525 w 79"/>
              <a:gd name="T65" fmla="*/ 11113 h 15"/>
              <a:gd name="T66" fmla="*/ 0 w 79"/>
              <a:gd name="T67" fmla="*/ 12700 h 15"/>
              <a:gd name="T68" fmla="*/ 0 w 79"/>
              <a:gd name="T69" fmla="*/ 23813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9"/>
              <a:gd name="T106" fmla="*/ 0 h 15"/>
              <a:gd name="T107" fmla="*/ 79 w 79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9" h="15">
                <a:moveTo>
                  <a:pt x="0" y="15"/>
                </a:moveTo>
                <a:lnTo>
                  <a:pt x="0" y="15"/>
                </a:lnTo>
                <a:lnTo>
                  <a:pt x="3" y="14"/>
                </a:lnTo>
                <a:lnTo>
                  <a:pt x="4" y="14"/>
                </a:lnTo>
                <a:lnTo>
                  <a:pt x="7" y="13"/>
                </a:lnTo>
                <a:lnTo>
                  <a:pt x="11" y="12"/>
                </a:lnTo>
                <a:lnTo>
                  <a:pt x="14" y="11"/>
                </a:lnTo>
                <a:lnTo>
                  <a:pt x="19" y="9"/>
                </a:lnTo>
                <a:lnTo>
                  <a:pt x="24" y="8"/>
                </a:lnTo>
                <a:lnTo>
                  <a:pt x="30" y="8"/>
                </a:lnTo>
                <a:lnTo>
                  <a:pt x="35" y="7"/>
                </a:lnTo>
                <a:lnTo>
                  <a:pt x="42" y="7"/>
                </a:lnTo>
                <a:lnTo>
                  <a:pt x="48" y="6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9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6" y="0"/>
                </a:lnTo>
                <a:lnTo>
                  <a:pt x="61" y="0"/>
                </a:lnTo>
                <a:lnTo>
                  <a:pt x="56" y="0"/>
                </a:lnTo>
                <a:lnTo>
                  <a:pt x="51" y="1"/>
                </a:lnTo>
                <a:lnTo>
                  <a:pt x="44" y="1"/>
                </a:lnTo>
                <a:lnTo>
                  <a:pt x="38" y="1"/>
                </a:lnTo>
                <a:lnTo>
                  <a:pt x="31" y="2"/>
                </a:lnTo>
                <a:lnTo>
                  <a:pt x="25" y="4"/>
                </a:lnTo>
                <a:lnTo>
                  <a:pt x="18" y="5"/>
                </a:lnTo>
                <a:lnTo>
                  <a:pt x="12" y="6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8" name="Freeform 291"/>
          <p:cNvSpPr>
            <a:spLocks/>
          </p:cNvSpPr>
          <p:nvPr/>
        </p:nvSpPr>
        <p:spPr bwMode="auto">
          <a:xfrm>
            <a:off x="2146200" y="4005387"/>
            <a:ext cx="209550" cy="71437"/>
          </a:xfrm>
          <a:custGeom>
            <a:avLst/>
            <a:gdLst>
              <a:gd name="T0" fmla="*/ 87312 w 132"/>
              <a:gd name="T1" fmla="*/ 69850 h 45"/>
              <a:gd name="T2" fmla="*/ 88900 w 132"/>
              <a:gd name="T3" fmla="*/ 66675 h 45"/>
              <a:gd name="T4" fmla="*/ 88900 w 132"/>
              <a:gd name="T5" fmla="*/ 66675 h 45"/>
              <a:gd name="T6" fmla="*/ 90487 w 132"/>
              <a:gd name="T7" fmla="*/ 66675 h 45"/>
              <a:gd name="T8" fmla="*/ 93662 w 132"/>
              <a:gd name="T9" fmla="*/ 65087 h 45"/>
              <a:gd name="T10" fmla="*/ 96837 w 132"/>
              <a:gd name="T11" fmla="*/ 65087 h 45"/>
              <a:gd name="T12" fmla="*/ 100012 w 132"/>
              <a:gd name="T13" fmla="*/ 63500 h 45"/>
              <a:gd name="T14" fmla="*/ 103188 w 132"/>
              <a:gd name="T15" fmla="*/ 61912 h 45"/>
              <a:gd name="T16" fmla="*/ 107950 w 132"/>
              <a:gd name="T17" fmla="*/ 60325 h 45"/>
              <a:gd name="T18" fmla="*/ 112712 w 132"/>
              <a:gd name="T19" fmla="*/ 58737 h 45"/>
              <a:gd name="T20" fmla="*/ 115887 w 132"/>
              <a:gd name="T21" fmla="*/ 53975 h 45"/>
              <a:gd name="T22" fmla="*/ 120650 w 132"/>
              <a:gd name="T23" fmla="*/ 52387 h 45"/>
              <a:gd name="T24" fmla="*/ 123825 w 132"/>
              <a:gd name="T25" fmla="*/ 49212 h 45"/>
              <a:gd name="T26" fmla="*/ 127000 w 132"/>
              <a:gd name="T27" fmla="*/ 47625 h 45"/>
              <a:gd name="T28" fmla="*/ 130175 w 132"/>
              <a:gd name="T29" fmla="*/ 42862 h 45"/>
              <a:gd name="T30" fmla="*/ 133350 w 132"/>
              <a:gd name="T31" fmla="*/ 41275 h 45"/>
              <a:gd name="T32" fmla="*/ 134937 w 132"/>
              <a:gd name="T33" fmla="*/ 38100 h 45"/>
              <a:gd name="T34" fmla="*/ 0 w 132"/>
              <a:gd name="T35" fmla="*/ 4762 h 45"/>
              <a:gd name="T36" fmla="*/ 9525 w 132"/>
              <a:gd name="T37" fmla="*/ 0 h 45"/>
              <a:gd name="T38" fmla="*/ 209550 w 132"/>
              <a:gd name="T39" fmla="*/ 50800 h 45"/>
              <a:gd name="T40" fmla="*/ 200025 w 132"/>
              <a:gd name="T41" fmla="*/ 53975 h 45"/>
              <a:gd name="T42" fmla="*/ 142875 w 132"/>
              <a:gd name="T43" fmla="*/ 39687 h 45"/>
              <a:gd name="T44" fmla="*/ 142875 w 132"/>
              <a:gd name="T45" fmla="*/ 39687 h 45"/>
              <a:gd name="T46" fmla="*/ 142875 w 132"/>
              <a:gd name="T47" fmla="*/ 41275 h 45"/>
              <a:gd name="T48" fmla="*/ 141287 w 132"/>
              <a:gd name="T49" fmla="*/ 41275 h 45"/>
              <a:gd name="T50" fmla="*/ 141287 w 132"/>
              <a:gd name="T51" fmla="*/ 42862 h 45"/>
              <a:gd name="T52" fmla="*/ 138112 w 132"/>
              <a:gd name="T53" fmla="*/ 44450 h 45"/>
              <a:gd name="T54" fmla="*/ 136525 w 132"/>
              <a:gd name="T55" fmla="*/ 47625 h 45"/>
              <a:gd name="T56" fmla="*/ 134937 w 132"/>
              <a:gd name="T57" fmla="*/ 49212 h 45"/>
              <a:gd name="T58" fmla="*/ 131762 w 132"/>
              <a:gd name="T59" fmla="*/ 50800 h 45"/>
              <a:gd name="T60" fmla="*/ 127000 w 132"/>
              <a:gd name="T61" fmla="*/ 52387 h 45"/>
              <a:gd name="T62" fmla="*/ 123825 w 132"/>
              <a:gd name="T63" fmla="*/ 53975 h 45"/>
              <a:gd name="T64" fmla="*/ 120650 w 132"/>
              <a:gd name="T65" fmla="*/ 58737 h 45"/>
              <a:gd name="T66" fmla="*/ 114300 w 132"/>
              <a:gd name="T67" fmla="*/ 60325 h 45"/>
              <a:gd name="T68" fmla="*/ 111125 w 132"/>
              <a:gd name="T69" fmla="*/ 63500 h 45"/>
              <a:gd name="T70" fmla="*/ 103188 w 132"/>
              <a:gd name="T71" fmla="*/ 65087 h 45"/>
              <a:gd name="T72" fmla="*/ 98425 w 132"/>
              <a:gd name="T73" fmla="*/ 66675 h 45"/>
              <a:gd name="T74" fmla="*/ 90487 w 132"/>
              <a:gd name="T75" fmla="*/ 71437 h 45"/>
              <a:gd name="T76" fmla="*/ 87312 w 132"/>
              <a:gd name="T77" fmla="*/ 69850 h 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2"/>
              <a:gd name="T118" fmla="*/ 0 h 45"/>
              <a:gd name="T119" fmla="*/ 132 w 132"/>
              <a:gd name="T120" fmla="*/ 45 h 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2" h="45">
                <a:moveTo>
                  <a:pt x="55" y="44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1" y="41"/>
                </a:lnTo>
                <a:lnTo>
                  <a:pt x="63" y="40"/>
                </a:lnTo>
                <a:lnTo>
                  <a:pt x="65" y="39"/>
                </a:lnTo>
                <a:lnTo>
                  <a:pt x="68" y="38"/>
                </a:lnTo>
                <a:lnTo>
                  <a:pt x="71" y="37"/>
                </a:lnTo>
                <a:lnTo>
                  <a:pt x="73" y="34"/>
                </a:lnTo>
                <a:lnTo>
                  <a:pt x="76" y="33"/>
                </a:lnTo>
                <a:lnTo>
                  <a:pt x="78" y="31"/>
                </a:lnTo>
                <a:lnTo>
                  <a:pt x="80" y="30"/>
                </a:lnTo>
                <a:lnTo>
                  <a:pt x="82" y="27"/>
                </a:lnTo>
                <a:lnTo>
                  <a:pt x="84" y="26"/>
                </a:lnTo>
                <a:lnTo>
                  <a:pt x="85" y="24"/>
                </a:lnTo>
                <a:lnTo>
                  <a:pt x="0" y="3"/>
                </a:lnTo>
                <a:lnTo>
                  <a:pt x="6" y="0"/>
                </a:lnTo>
                <a:lnTo>
                  <a:pt x="132" y="32"/>
                </a:lnTo>
                <a:lnTo>
                  <a:pt x="126" y="34"/>
                </a:lnTo>
                <a:lnTo>
                  <a:pt x="90" y="25"/>
                </a:lnTo>
                <a:lnTo>
                  <a:pt x="90" y="26"/>
                </a:lnTo>
                <a:lnTo>
                  <a:pt x="89" y="26"/>
                </a:lnTo>
                <a:lnTo>
                  <a:pt x="89" y="27"/>
                </a:lnTo>
                <a:lnTo>
                  <a:pt x="87" y="28"/>
                </a:lnTo>
                <a:lnTo>
                  <a:pt x="86" y="30"/>
                </a:lnTo>
                <a:lnTo>
                  <a:pt x="85" y="31"/>
                </a:lnTo>
                <a:lnTo>
                  <a:pt x="83" y="32"/>
                </a:lnTo>
                <a:lnTo>
                  <a:pt x="80" y="33"/>
                </a:lnTo>
                <a:lnTo>
                  <a:pt x="78" y="34"/>
                </a:lnTo>
                <a:lnTo>
                  <a:pt x="76" y="37"/>
                </a:lnTo>
                <a:lnTo>
                  <a:pt x="72" y="38"/>
                </a:lnTo>
                <a:lnTo>
                  <a:pt x="70" y="40"/>
                </a:lnTo>
                <a:lnTo>
                  <a:pt x="65" y="41"/>
                </a:lnTo>
                <a:lnTo>
                  <a:pt x="62" y="42"/>
                </a:lnTo>
                <a:lnTo>
                  <a:pt x="57" y="45"/>
                </a:lnTo>
                <a:lnTo>
                  <a:pt x="55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59" name="Freeform 292"/>
          <p:cNvSpPr>
            <a:spLocks/>
          </p:cNvSpPr>
          <p:nvPr/>
        </p:nvSpPr>
        <p:spPr bwMode="auto">
          <a:xfrm>
            <a:off x="2101750" y="4024437"/>
            <a:ext cx="214313" cy="63500"/>
          </a:xfrm>
          <a:custGeom>
            <a:avLst/>
            <a:gdLst>
              <a:gd name="T0" fmla="*/ 0 w 135"/>
              <a:gd name="T1" fmla="*/ 0 h 40"/>
              <a:gd name="T2" fmla="*/ 209550 w 135"/>
              <a:gd name="T3" fmla="*/ 63500 h 40"/>
              <a:gd name="T4" fmla="*/ 214313 w 135"/>
              <a:gd name="T5" fmla="*/ 63500 h 40"/>
              <a:gd name="T6" fmla="*/ 7938 w 135"/>
              <a:gd name="T7" fmla="*/ 0 h 40"/>
              <a:gd name="T8" fmla="*/ 0 w 135"/>
              <a:gd name="T9" fmla="*/ 0 h 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40"/>
              <a:gd name="T17" fmla="*/ 135 w 135"/>
              <a:gd name="T18" fmla="*/ 40 h 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40">
                <a:moveTo>
                  <a:pt x="0" y="0"/>
                </a:moveTo>
                <a:lnTo>
                  <a:pt x="132" y="40"/>
                </a:lnTo>
                <a:lnTo>
                  <a:pt x="135" y="40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0" name="Freeform 293"/>
          <p:cNvSpPr>
            <a:spLocks/>
          </p:cNvSpPr>
          <p:nvPr/>
        </p:nvSpPr>
        <p:spPr bwMode="auto">
          <a:xfrm>
            <a:off x="2138263" y="4014912"/>
            <a:ext cx="209550" cy="57150"/>
          </a:xfrm>
          <a:custGeom>
            <a:avLst/>
            <a:gdLst>
              <a:gd name="T0" fmla="*/ 0 w 132"/>
              <a:gd name="T1" fmla="*/ 0 h 36"/>
              <a:gd name="T2" fmla="*/ 206375 w 132"/>
              <a:gd name="T3" fmla="*/ 57150 h 36"/>
              <a:gd name="T4" fmla="*/ 209550 w 132"/>
              <a:gd name="T5" fmla="*/ 55563 h 36"/>
              <a:gd name="T6" fmla="*/ 6350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30" y="36"/>
                </a:lnTo>
                <a:lnTo>
                  <a:pt x="132" y="35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1" name="Freeform 294"/>
          <p:cNvSpPr>
            <a:spLocks/>
          </p:cNvSpPr>
          <p:nvPr/>
        </p:nvSpPr>
        <p:spPr bwMode="auto">
          <a:xfrm>
            <a:off x="2122388" y="4019674"/>
            <a:ext cx="211137" cy="60325"/>
          </a:xfrm>
          <a:custGeom>
            <a:avLst/>
            <a:gdLst>
              <a:gd name="T0" fmla="*/ 0 w 133"/>
              <a:gd name="T1" fmla="*/ 0 h 38"/>
              <a:gd name="T2" fmla="*/ 206375 w 133"/>
              <a:gd name="T3" fmla="*/ 60325 h 38"/>
              <a:gd name="T4" fmla="*/ 211137 w 133"/>
              <a:gd name="T5" fmla="*/ 60325 h 38"/>
              <a:gd name="T6" fmla="*/ 4762 w 133"/>
              <a:gd name="T7" fmla="*/ 0 h 38"/>
              <a:gd name="T8" fmla="*/ 0 w 133"/>
              <a:gd name="T9" fmla="*/ 0 h 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8"/>
              <a:gd name="T17" fmla="*/ 133 w 133"/>
              <a:gd name="T18" fmla="*/ 38 h 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8">
                <a:moveTo>
                  <a:pt x="0" y="0"/>
                </a:moveTo>
                <a:lnTo>
                  <a:pt x="130" y="38"/>
                </a:lnTo>
                <a:lnTo>
                  <a:pt x="133" y="38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2" name="Freeform 295"/>
          <p:cNvSpPr>
            <a:spLocks/>
          </p:cNvSpPr>
          <p:nvPr/>
        </p:nvSpPr>
        <p:spPr bwMode="auto">
          <a:xfrm>
            <a:off x="3012975" y="3883149"/>
            <a:ext cx="395288" cy="331788"/>
          </a:xfrm>
          <a:custGeom>
            <a:avLst/>
            <a:gdLst>
              <a:gd name="T0" fmla="*/ 111125 w 249"/>
              <a:gd name="T1" fmla="*/ 22225 h 209"/>
              <a:gd name="T2" fmla="*/ 111125 w 249"/>
              <a:gd name="T3" fmla="*/ 22225 h 209"/>
              <a:gd name="T4" fmla="*/ 114300 w 249"/>
              <a:gd name="T5" fmla="*/ 22225 h 209"/>
              <a:gd name="T6" fmla="*/ 119063 w 249"/>
              <a:gd name="T7" fmla="*/ 20638 h 209"/>
              <a:gd name="T8" fmla="*/ 123825 w 249"/>
              <a:gd name="T9" fmla="*/ 19050 h 209"/>
              <a:gd name="T10" fmla="*/ 131763 w 249"/>
              <a:gd name="T11" fmla="*/ 17463 h 209"/>
              <a:gd name="T12" fmla="*/ 139700 w 249"/>
              <a:gd name="T13" fmla="*/ 15875 h 209"/>
              <a:gd name="T14" fmla="*/ 150813 w 249"/>
              <a:gd name="T15" fmla="*/ 12700 h 209"/>
              <a:gd name="T16" fmla="*/ 163513 w 249"/>
              <a:gd name="T17" fmla="*/ 9525 h 209"/>
              <a:gd name="T18" fmla="*/ 176213 w 249"/>
              <a:gd name="T19" fmla="*/ 7938 h 209"/>
              <a:gd name="T20" fmla="*/ 190500 w 249"/>
              <a:gd name="T21" fmla="*/ 6350 h 209"/>
              <a:gd name="T22" fmla="*/ 209550 w 249"/>
              <a:gd name="T23" fmla="*/ 4763 h 209"/>
              <a:gd name="T24" fmla="*/ 228600 w 249"/>
              <a:gd name="T25" fmla="*/ 1588 h 209"/>
              <a:gd name="T26" fmla="*/ 247650 w 249"/>
              <a:gd name="T27" fmla="*/ 0 h 209"/>
              <a:gd name="T28" fmla="*/ 268288 w 249"/>
              <a:gd name="T29" fmla="*/ 0 h 209"/>
              <a:gd name="T30" fmla="*/ 292100 w 249"/>
              <a:gd name="T31" fmla="*/ 0 h 209"/>
              <a:gd name="T32" fmla="*/ 319088 w 249"/>
              <a:gd name="T33" fmla="*/ 0 h 209"/>
              <a:gd name="T34" fmla="*/ 330200 w 249"/>
              <a:gd name="T35" fmla="*/ 44450 h 209"/>
              <a:gd name="T36" fmla="*/ 333375 w 249"/>
              <a:gd name="T37" fmla="*/ 46038 h 209"/>
              <a:gd name="T38" fmla="*/ 342900 w 249"/>
              <a:gd name="T39" fmla="*/ 53975 h 209"/>
              <a:gd name="T40" fmla="*/ 352425 w 249"/>
              <a:gd name="T41" fmla="*/ 63500 h 209"/>
              <a:gd name="T42" fmla="*/ 357188 w 249"/>
              <a:gd name="T43" fmla="*/ 80963 h 209"/>
              <a:gd name="T44" fmla="*/ 379413 w 249"/>
              <a:gd name="T45" fmla="*/ 185738 h 209"/>
              <a:gd name="T46" fmla="*/ 390525 w 249"/>
              <a:gd name="T47" fmla="*/ 230188 h 209"/>
              <a:gd name="T48" fmla="*/ 390525 w 249"/>
              <a:gd name="T49" fmla="*/ 231775 h 209"/>
              <a:gd name="T50" fmla="*/ 393700 w 249"/>
              <a:gd name="T51" fmla="*/ 241300 h 209"/>
              <a:gd name="T52" fmla="*/ 393700 w 249"/>
              <a:gd name="T53" fmla="*/ 254000 h 209"/>
              <a:gd name="T54" fmla="*/ 387350 w 249"/>
              <a:gd name="T55" fmla="*/ 271463 h 209"/>
              <a:gd name="T56" fmla="*/ 0 w 249"/>
              <a:gd name="T57" fmla="*/ 260350 h 209"/>
              <a:gd name="T58" fmla="*/ 39688 w 249"/>
              <a:gd name="T59" fmla="*/ 239713 h 209"/>
              <a:gd name="T60" fmla="*/ 39688 w 249"/>
              <a:gd name="T61" fmla="*/ 44450 h 209"/>
              <a:gd name="T62" fmla="*/ 41275 w 249"/>
              <a:gd name="T63" fmla="*/ 42863 h 209"/>
              <a:gd name="T64" fmla="*/ 44450 w 249"/>
              <a:gd name="T65" fmla="*/ 41275 h 209"/>
              <a:gd name="T66" fmla="*/ 50800 w 249"/>
              <a:gd name="T67" fmla="*/ 39688 h 209"/>
              <a:gd name="T68" fmla="*/ 57150 w 249"/>
              <a:gd name="T69" fmla="*/ 38100 h 209"/>
              <a:gd name="T70" fmla="*/ 66675 w 249"/>
              <a:gd name="T71" fmla="*/ 34925 h 209"/>
              <a:gd name="T72" fmla="*/ 77788 w 249"/>
              <a:gd name="T73" fmla="*/ 34925 h 209"/>
              <a:gd name="T74" fmla="*/ 90488 w 249"/>
              <a:gd name="T75" fmla="*/ 38100 h 209"/>
              <a:gd name="T76" fmla="*/ 107950 w 249"/>
              <a:gd name="T77" fmla="*/ 42863 h 2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49"/>
              <a:gd name="T118" fmla="*/ 0 h 209"/>
              <a:gd name="T119" fmla="*/ 249 w 249"/>
              <a:gd name="T120" fmla="*/ 209 h 2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49" h="209">
                <a:moveTo>
                  <a:pt x="68" y="27"/>
                </a:moveTo>
                <a:lnTo>
                  <a:pt x="70" y="14"/>
                </a:lnTo>
                <a:lnTo>
                  <a:pt x="71" y="14"/>
                </a:lnTo>
                <a:lnTo>
                  <a:pt x="72" y="14"/>
                </a:lnTo>
                <a:lnTo>
                  <a:pt x="74" y="13"/>
                </a:lnTo>
                <a:lnTo>
                  <a:pt x="75" y="13"/>
                </a:lnTo>
                <a:lnTo>
                  <a:pt x="76" y="13"/>
                </a:lnTo>
                <a:lnTo>
                  <a:pt x="78" y="12"/>
                </a:lnTo>
                <a:lnTo>
                  <a:pt x="81" y="12"/>
                </a:lnTo>
                <a:lnTo>
                  <a:pt x="83" y="11"/>
                </a:lnTo>
                <a:lnTo>
                  <a:pt x="85" y="11"/>
                </a:lnTo>
                <a:lnTo>
                  <a:pt x="88" y="10"/>
                </a:lnTo>
                <a:lnTo>
                  <a:pt x="91" y="8"/>
                </a:lnTo>
                <a:lnTo>
                  <a:pt x="95" y="8"/>
                </a:lnTo>
                <a:lnTo>
                  <a:pt x="98" y="7"/>
                </a:lnTo>
                <a:lnTo>
                  <a:pt x="103" y="6"/>
                </a:lnTo>
                <a:lnTo>
                  <a:pt x="106" y="6"/>
                </a:lnTo>
                <a:lnTo>
                  <a:pt x="111" y="5"/>
                </a:lnTo>
                <a:lnTo>
                  <a:pt x="116" y="5"/>
                </a:lnTo>
                <a:lnTo>
                  <a:pt x="120" y="4"/>
                </a:lnTo>
                <a:lnTo>
                  <a:pt x="126" y="3"/>
                </a:lnTo>
                <a:lnTo>
                  <a:pt x="132" y="3"/>
                </a:lnTo>
                <a:lnTo>
                  <a:pt x="137" y="1"/>
                </a:lnTo>
                <a:lnTo>
                  <a:pt x="144" y="1"/>
                </a:lnTo>
                <a:lnTo>
                  <a:pt x="149" y="1"/>
                </a:lnTo>
                <a:lnTo>
                  <a:pt x="156" y="0"/>
                </a:lnTo>
                <a:lnTo>
                  <a:pt x="162" y="0"/>
                </a:lnTo>
                <a:lnTo>
                  <a:pt x="169" y="0"/>
                </a:lnTo>
                <a:lnTo>
                  <a:pt x="177" y="0"/>
                </a:lnTo>
                <a:lnTo>
                  <a:pt x="184" y="0"/>
                </a:lnTo>
                <a:lnTo>
                  <a:pt x="193" y="0"/>
                </a:lnTo>
                <a:lnTo>
                  <a:pt x="201" y="0"/>
                </a:lnTo>
                <a:lnTo>
                  <a:pt x="210" y="5"/>
                </a:lnTo>
                <a:lnTo>
                  <a:pt x="208" y="28"/>
                </a:lnTo>
                <a:lnTo>
                  <a:pt x="208" y="29"/>
                </a:lnTo>
                <a:lnTo>
                  <a:pt x="210" y="29"/>
                </a:lnTo>
                <a:lnTo>
                  <a:pt x="212" y="32"/>
                </a:lnTo>
                <a:lnTo>
                  <a:pt x="216" y="34"/>
                </a:lnTo>
                <a:lnTo>
                  <a:pt x="219" y="37"/>
                </a:lnTo>
                <a:lnTo>
                  <a:pt x="222" y="40"/>
                </a:lnTo>
                <a:lnTo>
                  <a:pt x="224" y="45"/>
                </a:lnTo>
                <a:lnTo>
                  <a:pt x="225" y="51"/>
                </a:lnTo>
                <a:lnTo>
                  <a:pt x="245" y="69"/>
                </a:lnTo>
                <a:lnTo>
                  <a:pt x="239" y="117"/>
                </a:lnTo>
                <a:lnTo>
                  <a:pt x="208" y="133"/>
                </a:lnTo>
                <a:lnTo>
                  <a:pt x="246" y="145"/>
                </a:lnTo>
                <a:lnTo>
                  <a:pt x="246" y="146"/>
                </a:lnTo>
                <a:lnTo>
                  <a:pt x="248" y="149"/>
                </a:lnTo>
                <a:lnTo>
                  <a:pt x="248" y="152"/>
                </a:lnTo>
                <a:lnTo>
                  <a:pt x="249" y="156"/>
                </a:lnTo>
                <a:lnTo>
                  <a:pt x="248" y="160"/>
                </a:lnTo>
                <a:lnTo>
                  <a:pt x="246" y="165"/>
                </a:lnTo>
                <a:lnTo>
                  <a:pt x="244" y="171"/>
                </a:lnTo>
                <a:lnTo>
                  <a:pt x="144" y="209"/>
                </a:lnTo>
                <a:lnTo>
                  <a:pt x="0" y="164"/>
                </a:lnTo>
                <a:lnTo>
                  <a:pt x="2" y="159"/>
                </a:lnTo>
                <a:lnTo>
                  <a:pt x="25" y="151"/>
                </a:lnTo>
                <a:lnTo>
                  <a:pt x="25" y="28"/>
                </a:lnTo>
                <a:lnTo>
                  <a:pt x="26" y="27"/>
                </a:lnTo>
                <a:lnTo>
                  <a:pt x="27" y="27"/>
                </a:lnTo>
                <a:lnTo>
                  <a:pt x="28" y="26"/>
                </a:lnTo>
                <a:lnTo>
                  <a:pt x="30" y="26"/>
                </a:lnTo>
                <a:lnTo>
                  <a:pt x="32" y="25"/>
                </a:lnTo>
                <a:lnTo>
                  <a:pt x="34" y="24"/>
                </a:lnTo>
                <a:lnTo>
                  <a:pt x="36" y="24"/>
                </a:lnTo>
                <a:lnTo>
                  <a:pt x="40" y="22"/>
                </a:lnTo>
                <a:lnTo>
                  <a:pt x="42" y="22"/>
                </a:lnTo>
                <a:lnTo>
                  <a:pt x="46" y="22"/>
                </a:lnTo>
                <a:lnTo>
                  <a:pt x="49" y="22"/>
                </a:lnTo>
                <a:lnTo>
                  <a:pt x="53" y="22"/>
                </a:lnTo>
                <a:lnTo>
                  <a:pt x="57" y="24"/>
                </a:lnTo>
                <a:lnTo>
                  <a:pt x="61" y="25"/>
                </a:lnTo>
                <a:lnTo>
                  <a:pt x="68" y="2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3" name="Freeform 296"/>
          <p:cNvSpPr>
            <a:spLocks/>
          </p:cNvSpPr>
          <p:nvPr/>
        </p:nvSpPr>
        <p:spPr bwMode="auto">
          <a:xfrm>
            <a:off x="3149500" y="3906962"/>
            <a:ext cx="127000" cy="146050"/>
          </a:xfrm>
          <a:custGeom>
            <a:avLst/>
            <a:gdLst>
              <a:gd name="T0" fmla="*/ 125413 w 80"/>
              <a:gd name="T1" fmla="*/ 6350 h 92"/>
              <a:gd name="T2" fmla="*/ 125413 w 80"/>
              <a:gd name="T3" fmla="*/ 6350 h 92"/>
              <a:gd name="T4" fmla="*/ 122238 w 80"/>
              <a:gd name="T5" fmla="*/ 6350 h 92"/>
              <a:gd name="T6" fmla="*/ 119063 w 80"/>
              <a:gd name="T7" fmla="*/ 4762 h 92"/>
              <a:gd name="T8" fmla="*/ 115888 w 80"/>
              <a:gd name="T9" fmla="*/ 4762 h 92"/>
              <a:gd name="T10" fmla="*/ 109538 w 80"/>
              <a:gd name="T11" fmla="*/ 3175 h 92"/>
              <a:gd name="T12" fmla="*/ 104775 w 80"/>
              <a:gd name="T13" fmla="*/ 3175 h 92"/>
              <a:gd name="T14" fmla="*/ 96837 w 80"/>
              <a:gd name="T15" fmla="*/ 3175 h 92"/>
              <a:gd name="T16" fmla="*/ 88900 w 80"/>
              <a:gd name="T17" fmla="*/ 0 h 92"/>
              <a:gd name="T18" fmla="*/ 80962 w 80"/>
              <a:gd name="T19" fmla="*/ 0 h 92"/>
              <a:gd name="T20" fmla="*/ 71437 w 80"/>
              <a:gd name="T21" fmla="*/ 3175 h 92"/>
              <a:gd name="T22" fmla="*/ 61913 w 80"/>
              <a:gd name="T23" fmla="*/ 3175 h 92"/>
              <a:gd name="T24" fmla="*/ 50800 w 80"/>
              <a:gd name="T25" fmla="*/ 4762 h 92"/>
              <a:gd name="T26" fmla="*/ 41275 w 80"/>
              <a:gd name="T27" fmla="*/ 6350 h 92"/>
              <a:gd name="T28" fmla="*/ 30163 w 80"/>
              <a:gd name="T29" fmla="*/ 9525 h 92"/>
              <a:gd name="T30" fmla="*/ 19050 w 80"/>
              <a:gd name="T31" fmla="*/ 14288 h 92"/>
              <a:gd name="T32" fmla="*/ 7938 w 80"/>
              <a:gd name="T33" fmla="*/ 19050 h 92"/>
              <a:gd name="T34" fmla="*/ 7938 w 80"/>
              <a:gd name="T35" fmla="*/ 20637 h 92"/>
              <a:gd name="T36" fmla="*/ 6350 w 80"/>
              <a:gd name="T37" fmla="*/ 28575 h 92"/>
              <a:gd name="T38" fmla="*/ 3175 w 80"/>
              <a:gd name="T39" fmla="*/ 41275 h 92"/>
              <a:gd name="T40" fmla="*/ 0 w 80"/>
              <a:gd name="T41" fmla="*/ 57150 h 92"/>
              <a:gd name="T42" fmla="*/ 0 w 80"/>
              <a:gd name="T43" fmla="*/ 74612 h 92"/>
              <a:gd name="T44" fmla="*/ 0 w 80"/>
              <a:gd name="T45" fmla="*/ 96837 h 92"/>
              <a:gd name="T46" fmla="*/ 4762 w 80"/>
              <a:gd name="T47" fmla="*/ 119063 h 92"/>
              <a:gd name="T48" fmla="*/ 9525 w 80"/>
              <a:gd name="T49" fmla="*/ 141288 h 92"/>
              <a:gd name="T50" fmla="*/ 11112 w 80"/>
              <a:gd name="T51" fmla="*/ 141288 h 92"/>
              <a:gd name="T52" fmla="*/ 14288 w 80"/>
              <a:gd name="T53" fmla="*/ 141288 h 92"/>
              <a:gd name="T54" fmla="*/ 15875 w 80"/>
              <a:gd name="T55" fmla="*/ 141288 h 92"/>
              <a:gd name="T56" fmla="*/ 19050 w 80"/>
              <a:gd name="T57" fmla="*/ 141288 h 92"/>
              <a:gd name="T58" fmla="*/ 25400 w 80"/>
              <a:gd name="T59" fmla="*/ 139700 h 92"/>
              <a:gd name="T60" fmla="*/ 30163 w 80"/>
              <a:gd name="T61" fmla="*/ 139700 h 92"/>
              <a:gd name="T62" fmla="*/ 36512 w 80"/>
              <a:gd name="T63" fmla="*/ 139700 h 92"/>
              <a:gd name="T64" fmla="*/ 42862 w 80"/>
              <a:gd name="T65" fmla="*/ 139700 h 92"/>
              <a:gd name="T66" fmla="*/ 52388 w 80"/>
              <a:gd name="T67" fmla="*/ 139700 h 92"/>
              <a:gd name="T68" fmla="*/ 61913 w 80"/>
              <a:gd name="T69" fmla="*/ 139700 h 92"/>
              <a:gd name="T70" fmla="*/ 71437 w 80"/>
              <a:gd name="T71" fmla="*/ 139700 h 92"/>
              <a:gd name="T72" fmla="*/ 80962 w 80"/>
              <a:gd name="T73" fmla="*/ 139700 h 92"/>
              <a:gd name="T74" fmla="*/ 92075 w 80"/>
              <a:gd name="T75" fmla="*/ 141288 h 92"/>
              <a:gd name="T76" fmla="*/ 103188 w 80"/>
              <a:gd name="T77" fmla="*/ 141288 h 92"/>
              <a:gd name="T78" fmla="*/ 114300 w 80"/>
              <a:gd name="T79" fmla="*/ 142875 h 92"/>
              <a:gd name="T80" fmla="*/ 127000 w 80"/>
              <a:gd name="T81" fmla="*/ 146050 h 92"/>
              <a:gd name="T82" fmla="*/ 127000 w 80"/>
              <a:gd name="T83" fmla="*/ 141288 h 92"/>
              <a:gd name="T84" fmla="*/ 125413 w 80"/>
              <a:gd name="T85" fmla="*/ 130175 h 92"/>
              <a:gd name="T86" fmla="*/ 122238 w 80"/>
              <a:gd name="T87" fmla="*/ 112713 h 92"/>
              <a:gd name="T88" fmla="*/ 120650 w 80"/>
              <a:gd name="T89" fmla="*/ 92075 h 92"/>
              <a:gd name="T90" fmla="*/ 120650 w 80"/>
              <a:gd name="T91" fmla="*/ 69850 h 92"/>
              <a:gd name="T92" fmla="*/ 120650 w 80"/>
              <a:gd name="T93" fmla="*/ 47625 h 92"/>
              <a:gd name="T94" fmla="*/ 122238 w 80"/>
              <a:gd name="T95" fmla="*/ 25400 h 92"/>
              <a:gd name="T96" fmla="*/ 125413 w 80"/>
              <a:gd name="T97" fmla="*/ 6350 h 9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0"/>
              <a:gd name="T148" fmla="*/ 0 h 92"/>
              <a:gd name="T149" fmla="*/ 80 w 80"/>
              <a:gd name="T150" fmla="*/ 92 h 9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0" h="92">
                <a:moveTo>
                  <a:pt x="79" y="4"/>
                </a:moveTo>
                <a:lnTo>
                  <a:pt x="79" y="4"/>
                </a:lnTo>
                <a:lnTo>
                  <a:pt x="77" y="4"/>
                </a:lnTo>
                <a:lnTo>
                  <a:pt x="75" y="3"/>
                </a:lnTo>
                <a:lnTo>
                  <a:pt x="73" y="3"/>
                </a:lnTo>
                <a:lnTo>
                  <a:pt x="69" y="2"/>
                </a:lnTo>
                <a:lnTo>
                  <a:pt x="66" y="2"/>
                </a:lnTo>
                <a:lnTo>
                  <a:pt x="61" y="2"/>
                </a:lnTo>
                <a:lnTo>
                  <a:pt x="56" y="0"/>
                </a:lnTo>
                <a:lnTo>
                  <a:pt x="51" y="0"/>
                </a:lnTo>
                <a:lnTo>
                  <a:pt x="45" y="2"/>
                </a:lnTo>
                <a:lnTo>
                  <a:pt x="39" y="2"/>
                </a:lnTo>
                <a:lnTo>
                  <a:pt x="32" y="3"/>
                </a:lnTo>
                <a:lnTo>
                  <a:pt x="26" y="4"/>
                </a:lnTo>
                <a:lnTo>
                  <a:pt x="19" y="6"/>
                </a:lnTo>
                <a:lnTo>
                  <a:pt x="12" y="9"/>
                </a:lnTo>
                <a:lnTo>
                  <a:pt x="5" y="12"/>
                </a:lnTo>
                <a:lnTo>
                  <a:pt x="5" y="13"/>
                </a:lnTo>
                <a:lnTo>
                  <a:pt x="4" y="18"/>
                </a:lnTo>
                <a:lnTo>
                  <a:pt x="2" y="26"/>
                </a:lnTo>
                <a:lnTo>
                  <a:pt x="0" y="36"/>
                </a:lnTo>
                <a:lnTo>
                  <a:pt x="0" y="47"/>
                </a:lnTo>
                <a:lnTo>
                  <a:pt x="0" y="61"/>
                </a:lnTo>
                <a:lnTo>
                  <a:pt x="3" y="75"/>
                </a:lnTo>
                <a:lnTo>
                  <a:pt x="6" y="89"/>
                </a:lnTo>
                <a:lnTo>
                  <a:pt x="7" y="89"/>
                </a:lnTo>
                <a:lnTo>
                  <a:pt x="9" y="89"/>
                </a:lnTo>
                <a:lnTo>
                  <a:pt x="10" y="89"/>
                </a:lnTo>
                <a:lnTo>
                  <a:pt x="12" y="89"/>
                </a:lnTo>
                <a:lnTo>
                  <a:pt x="16" y="88"/>
                </a:lnTo>
                <a:lnTo>
                  <a:pt x="19" y="88"/>
                </a:lnTo>
                <a:lnTo>
                  <a:pt x="23" y="88"/>
                </a:lnTo>
                <a:lnTo>
                  <a:pt x="27" y="88"/>
                </a:lnTo>
                <a:lnTo>
                  <a:pt x="33" y="88"/>
                </a:lnTo>
                <a:lnTo>
                  <a:pt x="39" y="88"/>
                </a:lnTo>
                <a:lnTo>
                  <a:pt x="45" y="88"/>
                </a:lnTo>
                <a:lnTo>
                  <a:pt x="51" y="88"/>
                </a:lnTo>
                <a:lnTo>
                  <a:pt x="58" y="89"/>
                </a:lnTo>
                <a:lnTo>
                  <a:pt x="65" y="89"/>
                </a:lnTo>
                <a:lnTo>
                  <a:pt x="72" y="90"/>
                </a:lnTo>
                <a:lnTo>
                  <a:pt x="80" y="92"/>
                </a:lnTo>
                <a:lnTo>
                  <a:pt x="80" y="89"/>
                </a:lnTo>
                <a:lnTo>
                  <a:pt x="79" y="82"/>
                </a:lnTo>
                <a:lnTo>
                  <a:pt x="77" y="71"/>
                </a:lnTo>
                <a:lnTo>
                  <a:pt x="76" y="58"/>
                </a:lnTo>
                <a:lnTo>
                  <a:pt x="76" y="44"/>
                </a:lnTo>
                <a:lnTo>
                  <a:pt x="76" y="30"/>
                </a:lnTo>
                <a:lnTo>
                  <a:pt x="77" y="16"/>
                </a:lnTo>
                <a:lnTo>
                  <a:pt x="79" y="4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4" name="Freeform 297"/>
          <p:cNvSpPr>
            <a:spLocks/>
          </p:cNvSpPr>
          <p:nvPr/>
        </p:nvSpPr>
        <p:spPr bwMode="auto">
          <a:xfrm>
            <a:off x="3163788" y="3948237"/>
            <a:ext cx="207962" cy="142875"/>
          </a:xfrm>
          <a:custGeom>
            <a:avLst/>
            <a:gdLst>
              <a:gd name="T0" fmla="*/ 1587 w 131"/>
              <a:gd name="T1" fmla="*/ 107950 h 90"/>
              <a:gd name="T2" fmla="*/ 0 w 131"/>
              <a:gd name="T3" fmla="*/ 123825 h 90"/>
              <a:gd name="T4" fmla="*/ 136525 w 131"/>
              <a:gd name="T5" fmla="*/ 142875 h 90"/>
              <a:gd name="T6" fmla="*/ 136525 w 131"/>
              <a:gd name="T7" fmla="*/ 142875 h 90"/>
              <a:gd name="T8" fmla="*/ 139700 w 131"/>
              <a:gd name="T9" fmla="*/ 141288 h 90"/>
              <a:gd name="T10" fmla="*/ 144462 w 131"/>
              <a:gd name="T11" fmla="*/ 139700 h 90"/>
              <a:gd name="T12" fmla="*/ 149225 w 131"/>
              <a:gd name="T13" fmla="*/ 134938 h 90"/>
              <a:gd name="T14" fmla="*/ 155575 w 131"/>
              <a:gd name="T15" fmla="*/ 131763 h 90"/>
              <a:gd name="T16" fmla="*/ 161925 w 131"/>
              <a:gd name="T17" fmla="*/ 127000 h 90"/>
              <a:gd name="T18" fmla="*/ 169862 w 131"/>
              <a:gd name="T19" fmla="*/ 119063 h 90"/>
              <a:gd name="T20" fmla="*/ 177800 w 131"/>
              <a:gd name="T21" fmla="*/ 112713 h 90"/>
              <a:gd name="T22" fmla="*/ 184150 w 131"/>
              <a:gd name="T23" fmla="*/ 104775 h 90"/>
              <a:gd name="T24" fmla="*/ 192087 w 131"/>
              <a:gd name="T25" fmla="*/ 95250 h 90"/>
              <a:gd name="T26" fmla="*/ 196849 w 131"/>
              <a:gd name="T27" fmla="*/ 85725 h 90"/>
              <a:gd name="T28" fmla="*/ 203200 w 131"/>
              <a:gd name="T29" fmla="*/ 74612 h 90"/>
              <a:gd name="T30" fmla="*/ 206375 w 131"/>
              <a:gd name="T31" fmla="*/ 63500 h 90"/>
              <a:gd name="T32" fmla="*/ 207962 w 131"/>
              <a:gd name="T33" fmla="*/ 50800 h 90"/>
              <a:gd name="T34" fmla="*/ 207962 w 131"/>
              <a:gd name="T35" fmla="*/ 34925 h 90"/>
              <a:gd name="T36" fmla="*/ 204787 w 131"/>
              <a:gd name="T37" fmla="*/ 20637 h 90"/>
              <a:gd name="T38" fmla="*/ 204787 w 131"/>
              <a:gd name="T39" fmla="*/ 20637 h 90"/>
              <a:gd name="T40" fmla="*/ 203200 w 131"/>
              <a:gd name="T41" fmla="*/ 17463 h 90"/>
              <a:gd name="T42" fmla="*/ 201612 w 131"/>
              <a:gd name="T43" fmla="*/ 15875 h 90"/>
              <a:gd name="T44" fmla="*/ 200024 w 131"/>
              <a:gd name="T45" fmla="*/ 11112 h 90"/>
              <a:gd name="T46" fmla="*/ 195262 w 131"/>
              <a:gd name="T47" fmla="*/ 6350 h 90"/>
              <a:gd name="T48" fmla="*/ 190500 w 131"/>
              <a:gd name="T49" fmla="*/ 4762 h 90"/>
              <a:gd name="T50" fmla="*/ 184150 w 131"/>
              <a:gd name="T51" fmla="*/ 0 h 90"/>
              <a:gd name="T52" fmla="*/ 179387 w 131"/>
              <a:gd name="T53" fmla="*/ 0 h 90"/>
              <a:gd name="T54" fmla="*/ 179387 w 131"/>
              <a:gd name="T55" fmla="*/ 1588 h 90"/>
              <a:gd name="T56" fmla="*/ 180975 w 131"/>
              <a:gd name="T57" fmla="*/ 7938 h 90"/>
              <a:gd name="T58" fmla="*/ 184150 w 131"/>
              <a:gd name="T59" fmla="*/ 19050 h 90"/>
              <a:gd name="T60" fmla="*/ 185737 w 131"/>
              <a:gd name="T61" fmla="*/ 30163 h 90"/>
              <a:gd name="T62" fmla="*/ 185737 w 131"/>
              <a:gd name="T63" fmla="*/ 46037 h 90"/>
              <a:gd name="T64" fmla="*/ 184150 w 131"/>
              <a:gd name="T65" fmla="*/ 63500 h 90"/>
              <a:gd name="T66" fmla="*/ 180975 w 131"/>
              <a:gd name="T67" fmla="*/ 82550 h 90"/>
              <a:gd name="T68" fmla="*/ 171450 w 131"/>
              <a:gd name="T69" fmla="*/ 100012 h 90"/>
              <a:gd name="T70" fmla="*/ 171450 w 131"/>
              <a:gd name="T71" fmla="*/ 100012 h 90"/>
              <a:gd name="T72" fmla="*/ 171450 w 131"/>
              <a:gd name="T73" fmla="*/ 101600 h 90"/>
              <a:gd name="T74" fmla="*/ 169862 w 131"/>
              <a:gd name="T75" fmla="*/ 101600 h 90"/>
              <a:gd name="T76" fmla="*/ 168275 w 131"/>
              <a:gd name="T77" fmla="*/ 104775 h 90"/>
              <a:gd name="T78" fmla="*/ 166687 w 131"/>
              <a:gd name="T79" fmla="*/ 106363 h 90"/>
              <a:gd name="T80" fmla="*/ 161925 w 131"/>
              <a:gd name="T81" fmla="*/ 107950 h 90"/>
              <a:gd name="T82" fmla="*/ 158750 w 131"/>
              <a:gd name="T83" fmla="*/ 109538 h 90"/>
              <a:gd name="T84" fmla="*/ 155575 w 131"/>
              <a:gd name="T85" fmla="*/ 111125 h 90"/>
              <a:gd name="T86" fmla="*/ 150812 w 131"/>
              <a:gd name="T87" fmla="*/ 111125 h 90"/>
              <a:gd name="T88" fmla="*/ 146050 w 131"/>
              <a:gd name="T89" fmla="*/ 112713 h 90"/>
              <a:gd name="T90" fmla="*/ 141287 w 131"/>
              <a:gd name="T91" fmla="*/ 115888 h 90"/>
              <a:gd name="T92" fmla="*/ 134937 w 131"/>
              <a:gd name="T93" fmla="*/ 115888 h 90"/>
              <a:gd name="T94" fmla="*/ 128587 w 131"/>
              <a:gd name="T95" fmla="*/ 115888 h 90"/>
              <a:gd name="T96" fmla="*/ 123825 w 131"/>
              <a:gd name="T97" fmla="*/ 115888 h 90"/>
              <a:gd name="T98" fmla="*/ 115887 w 131"/>
              <a:gd name="T99" fmla="*/ 115888 h 90"/>
              <a:gd name="T100" fmla="*/ 107950 w 131"/>
              <a:gd name="T101" fmla="*/ 112713 h 90"/>
              <a:gd name="T102" fmla="*/ 107950 w 131"/>
              <a:gd name="T103" fmla="*/ 131763 h 90"/>
              <a:gd name="T104" fmla="*/ 4762 w 131"/>
              <a:gd name="T105" fmla="*/ 120650 h 90"/>
              <a:gd name="T106" fmla="*/ 1587 w 131"/>
              <a:gd name="T107" fmla="*/ 107950 h 9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1"/>
              <a:gd name="T163" fmla="*/ 0 h 90"/>
              <a:gd name="T164" fmla="*/ 131 w 131"/>
              <a:gd name="T165" fmla="*/ 90 h 9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1" h="90">
                <a:moveTo>
                  <a:pt x="1" y="68"/>
                </a:moveTo>
                <a:lnTo>
                  <a:pt x="0" y="78"/>
                </a:lnTo>
                <a:lnTo>
                  <a:pt x="86" y="90"/>
                </a:lnTo>
                <a:lnTo>
                  <a:pt x="88" y="89"/>
                </a:lnTo>
                <a:lnTo>
                  <a:pt x="91" y="88"/>
                </a:lnTo>
                <a:lnTo>
                  <a:pt x="94" y="85"/>
                </a:lnTo>
                <a:lnTo>
                  <a:pt x="98" y="83"/>
                </a:lnTo>
                <a:lnTo>
                  <a:pt x="102" y="80"/>
                </a:lnTo>
                <a:lnTo>
                  <a:pt x="107" y="75"/>
                </a:lnTo>
                <a:lnTo>
                  <a:pt x="112" y="71"/>
                </a:lnTo>
                <a:lnTo>
                  <a:pt x="116" y="66"/>
                </a:lnTo>
                <a:lnTo>
                  <a:pt x="121" y="60"/>
                </a:lnTo>
                <a:lnTo>
                  <a:pt x="124" y="54"/>
                </a:lnTo>
                <a:lnTo>
                  <a:pt x="128" y="47"/>
                </a:lnTo>
                <a:lnTo>
                  <a:pt x="130" y="40"/>
                </a:lnTo>
                <a:lnTo>
                  <a:pt x="131" y="32"/>
                </a:lnTo>
                <a:lnTo>
                  <a:pt x="131" y="22"/>
                </a:lnTo>
                <a:lnTo>
                  <a:pt x="129" y="13"/>
                </a:lnTo>
                <a:lnTo>
                  <a:pt x="128" y="11"/>
                </a:lnTo>
                <a:lnTo>
                  <a:pt x="127" y="10"/>
                </a:lnTo>
                <a:lnTo>
                  <a:pt x="126" y="7"/>
                </a:lnTo>
                <a:lnTo>
                  <a:pt x="123" y="4"/>
                </a:lnTo>
                <a:lnTo>
                  <a:pt x="120" y="3"/>
                </a:lnTo>
                <a:lnTo>
                  <a:pt x="116" y="0"/>
                </a:lnTo>
                <a:lnTo>
                  <a:pt x="113" y="0"/>
                </a:lnTo>
                <a:lnTo>
                  <a:pt x="113" y="1"/>
                </a:lnTo>
                <a:lnTo>
                  <a:pt x="114" y="5"/>
                </a:lnTo>
                <a:lnTo>
                  <a:pt x="116" y="12"/>
                </a:lnTo>
                <a:lnTo>
                  <a:pt x="117" y="19"/>
                </a:lnTo>
                <a:lnTo>
                  <a:pt x="117" y="29"/>
                </a:lnTo>
                <a:lnTo>
                  <a:pt x="116" y="40"/>
                </a:lnTo>
                <a:lnTo>
                  <a:pt x="114" y="52"/>
                </a:lnTo>
                <a:lnTo>
                  <a:pt x="108" y="63"/>
                </a:lnTo>
                <a:lnTo>
                  <a:pt x="108" y="64"/>
                </a:lnTo>
                <a:lnTo>
                  <a:pt x="107" y="64"/>
                </a:lnTo>
                <a:lnTo>
                  <a:pt x="106" y="66"/>
                </a:lnTo>
                <a:lnTo>
                  <a:pt x="105" y="67"/>
                </a:lnTo>
                <a:lnTo>
                  <a:pt x="102" y="68"/>
                </a:lnTo>
                <a:lnTo>
                  <a:pt x="100" y="69"/>
                </a:lnTo>
                <a:lnTo>
                  <a:pt x="98" y="70"/>
                </a:lnTo>
                <a:lnTo>
                  <a:pt x="95" y="70"/>
                </a:lnTo>
                <a:lnTo>
                  <a:pt x="92" y="71"/>
                </a:lnTo>
                <a:lnTo>
                  <a:pt x="89" y="73"/>
                </a:lnTo>
                <a:lnTo>
                  <a:pt x="85" y="73"/>
                </a:lnTo>
                <a:lnTo>
                  <a:pt x="81" y="73"/>
                </a:lnTo>
                <a:lnTo>
                  <a:pt x="78" y="73"/>
                </a:lnTo>
                <a:lnTo>
                  <a:pt x="73" y="73"/>
                </a:lnTo>
                <a:lnTo>
                  <a:pt x="68" y="71"/>
                </a:lnTo>
                <a:lnTo>
                  <a:pt x="68" y="83"/>
                </a:lnTo>
                <a:lnTo>
                  <a:pt x="3" y="76"/>
                </a:lnTo>
                <a:lnTo>
                  <a:pt x="1" y="68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5" name="Freeform 298"/>
          <p:cNvSpPr>
            <a:spLocks/>
          </p:cNvSpPr>
          <p:nvPr/>
        </p:nvSpPr>
        <p:spPr bwMode="auto">
          <a:xfrm>
            <a:off x="3136800" y="4089524"/>
            <a:ext cx="153988" cy="47625"/>
          </a:xfrm>
          <a:custGeom>
            <a:avLst/>
            <a:gdLst>
              <a:gd name="T0" fmla="*/ 153988 w 97"/>
              <a:gd name="T1" fmla="*/ 15875 h 30"/>
              <a:gd name="T2" fmla="*/ 1588 w 97"/>
              <a:gd name="T3" fmla="*/ 0 h 30"/>
              <a:gd name="T4" fmla="*/ 0 w 97"/>
              <a:gd name="T5" fmla="*/ 15875 h 30"/>
              <a:gd name="T6" fmla="*/ 149225 w 97"/>
              <a:gd name="T7" fmla="*/ 47625 h 30"/>
              <a:gd name="T8" fmla="*/ 153988 w 97"/>
              <a:gd name="T9" fmla="*/ 15875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30"/>
              <a:gd name="T17" fmla="*/ 97 w 97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30">
                <a:moveTo>
                  <a:pt x="97" y="10"/>
                </a:moveTo>
                <a:lnTo>
                  <a:pt x="1" y="0"/>
                </a:lnTo>
                <a:lnTo>
                  <a:pt x="0" y="10"/>
                </a:lnTo>
                <a:lnTo>
                  <a:pt x="94" y="30"/>
                </a:lnTo>
                <a:lnTo>
                  <a:pt x="97" y="1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6" name="Freeform 299"/>
          <p:cNvSpPr>
            <a:spLocks/>
          </p:cNvSpPr>
          <p:nvPr/>
        </p:nvSpPr>
        <p:spPr bwMode="auto">
          <a:xfrm>
            <a:off x="3213000" y="4103812"/>
            <a:ext cx="66675" cy="22225"/>
          </a:xfrm>
          <a:custGeom>
            <a:avLst/>
            <a:gdLst>
              <a:gd name="T0" fmla="*/ 66675 w 42"/>
              <a:gd name="T1" fmla="*/ 9525 h 14"/>
              <a:gd name="T2" fmla="*/ 1588 w 42"/>
              <a:gd name="T3" fmla="*/ 0 h 14"/>
              <a:gd name="T4" fmla="*/ 0 w 42"/>
              <a:gd name="T5" fmla="*/ 9525 h 14"/>
              <a:gd name="T6" fmla="*/ 63500 w 42"/>
              <a:gd name="T7" fmla="*/ 22225 h 14"/>
              <a:gd name="T8" fmla="*/ 66675 w 42"/>
              <a:gd name="T9" fmla="*/ 95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14"/>
              <a:gd name="T17" fmla="*/ 42 w 42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14">
                <a:moveTo>
                  <a:pt x="42" y="6"/>
                </a:moveTo>
                <a:lnTo>
                  <a:pt x="1" y="0"/>
                </a:lnTo>
                <a:lnTo>
                  <a:pt x="0" y="6"/>
                </a:lnTo>
                <a:lnTo>
                  <a:pt x="40" y="14"/>
                </a:lnTo>
                <a:lnTo>
                  <a:pt x="42" y="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7" name="Freeform 300"/>
          <p:cNvSpPr>
            <a:spLocks/>
          </p:cNvSpPr>
          <p:nvPr/>
        </p:nvSpPr>
        <p:spPr bwMode="auto">
          <a:xfrm>
            <a:off x="3146325" y="4092699"/>
            <a:ext cx="44450" cy="17463"/>
          </a:xfrm>
          <a:custGeom>
            <a:avLst/>
            <a:gdLst>
              <a:gd name="T0" fmla="*/ 44450 w 28"/>
              <a:gd name="T1" fmla="*/ 7938 h 11"/>
              <a:gd name="T2" fmla="*/ 0 w 28"/>
              <a:gd name="T3" fmla="*/ 0 h 11"/>
              <a:gd name="T4" fmla="*/ 0 w 28"/>
              <a:gd name="T5" fmla="*/ 9525 h 11"/>
              <a:gd name="T6" fmla="*/ 42863 w 28"/>
              <a:gd name="T7" fmla="*/ 17463 h 11"/>
              <a:gd name="T8" fmla="*/ 44450 w 28"/>
              <a:gd name="T9" fmla="*/ 7938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"/>
              <a:gd name="T16" fmla="*/ 0 h 11"/>
              <a:gd name="T17" fmla="*/ 28 w 2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" h="11">
                <a:moveTo>
                  <a:pt x="28" y="5"/>
                </a:moveTo>
                <a:lnTo>
                  <a:pt x="0" y="0"/>
                </a:lnTo>
                <a:lnTo>
                  <a:pt x="0" y="6"/>
                </a:lnTo>
                <a:lnTo>
                  <a:pt x="27" y="11"/>
                </a:lnTo>
                <a:lnTo>
                  <a:pt x="28" y="5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8" name="Freeform 301"/>
          <p:cNvSpPr>
            <a:spLocks/>
          </p:cNvSpPr>
          <p:nvPr/>
        </p:nvSpPr>
        <p:spPr bwMode="auto">
          <a:xfrm>
            <a:off x="3036788" y="4110162"/>
            <a:ext cx="257175" cy="85725"/>
          </a:xfrm>
          <a:custGeom>
            <a:avLst/>
            <a:gdLst>
              <a:gd name="T0" fmla="*/ 0 w 162"/>
              <a:gd name="T1" fmla="*/ 25400 h 54"/>
              <a:gd name="T2" fmla="*/ 0 w 162"/>
              <a:gd name="T3" fmla="*/ 25400 h 54"/>
              <a:gd name="T4" fmla="*/ 1588 w 162"/>
              <a:gd name="T5" fmla="*/ 25400 h 54"/>
              <a:gd name="T6" fmla="*/ 4762 w 162"/>
              <a:gd name="T7" fmla="*/ 25400 h 54"/>
              <a:gd name="T8" fmla="*/ 7938 w 162"/>
              <a:gd name="T9" fmla="*/ 23812 h 54"/>
              <a:gd name="T10" fmla="*/ 11112 w 162"/>
              <a:gd name="T11" fmla="*/ 23812 h 54"/>
              <a:gd name="T12" fmla="*/ 17462 w 162"/>
              <a:gd name="T13" fmla="*/ 22225 h 54"/>
              <a:gd name="T14" fmla="*/ 22225 w 162"/>
              <a:gd name="T15" fmla="*/ 22225 h 54"/>
              <a:gd name="T16" fmla="*/ 28575 w 162"/>
              <a:gd name="T17" fmla="*/ 20638 h 54"/>
              <a:gd name="T18" fmla="*/ 33337 w 162"/>
              <a:gd name="T19" fmla="*/ 19050 h 54"/>
              <a:gd name="T20" fmla="*/ 39687 w 162"/>
              <a:gd name="T21" fmla="*/ 15875 h 54"/>
              <a:gd name="T22" fmla="*/ 44450 w 162"/>
              <a:gd name="T23" fmla="*/ 14288 h 54"/>
              <a:gd name="T24" fmla="*/ 50800 w 162"/>
              <a:gd name="T25" fmla="*/ 12700 h 54"/>
              <a:gd name="T26" fmla="*/ 55563 w 162"/>
              <a:gd name="T27" fmla="*/ 9525 h 54"/>
              <a:gd name="T28" fmla="*/ 60325 w 162"/>
              <a:gd name="T29" fmla="*/ 6350 h 54"/>
              <a:gd name="T30" fmla="*/ 65087 w 162"/>
              <a:gd name="T31" fmla="*/ 3175 h 54"/>
              <a:gd name="T32" fmla="*/ 68262 w 162"/>
              <a:gd name="T33" fmla="*/ 0 h 54"/>
              <a:gd name="T34" fmla="*/ 257175 w 162"/>
              <a:gd name="T35" fmla="*/ 44450 h 54"/>
              <a:gd name="T36" fmla="*/ 257175 w 162"/>
              <a:gd name="T37" fmla="*/ 44450 h 54"/>
              <a:gd name="T38" fmla="*/ 255588 w 162"/>
              <a:gd name="T39" fmla="*/ 44450 h 54"/>
              <a:gd name="T40" fmla="*/ 254000 w 162"/>
              <a:gd name="T41" fmla="*/ 46037 h 54"/>
              <a:gd name="T42" fmla="*/ 252413 w 162"/>
              <a:gd name="T43" fmla="*/ 47625 h 54"/>
              <a:gd name="T44" fmla="*/ 250825 w 162"/>
              <a:gd name="T45" fmla="*/ 52388 h 54"/>
              <a:gd name="T46" fmla="*/ 246063 w 162"/>
              <a:gd name="T47" fmla="*/ 53975 h 54"/>
              <a:gd name="T48" fmla="*/ 242888 w 162"/>
              <a:gd name="T49" fmla="*/ 57150 h 54"/>
              <a:gd name="T50" fmla="*/ 239713 w 162"/>
              <a:gd name="T51" fmla="*/ 60325 h 54"/>
              <a:gd name="T52" fmla="*/ 233363 w 162"/>
              <a:gd name="T53" fmla="*/ 65088 h 54"/>
              <a:gd name="T54" fmla="*/ 230188 w 162"/>
              <a:gd name="T55" fmla="*/ 68263 h 54"/>
              <a:gd name="T56" fmla="*/ 223838 w 162"/>
              <a:gd name="T57" fmla="*/ 71438 h 54"/>
              <a:gd name="T58" fmla="*/ 219075 w 162"/>
              <a:gd name="T59" fmla="*/ 76200 h 54"/>
              <a:gd name="T60" fmla="*/ 215900 w 162"/>
              <a:gd name="T61" fmla="*/ 77788 h 54"/>
              <a:gd name="T62" fmla="*/ 209550 w 162"/>
              <a:gd name="T63" fmla="*/ 80963 h 54"/>
              <a:gd name="T64" fmla="*/ 204788 w 162"/>
              <a:gd name="T65" fmla="*/ 82550 h 54"/>
              <a:gd name="T66" fmla="*/ 200025 w 162"/>
              <a:gd name="T67" fmla="*/ 85725 h 54"/>
              <a:gd name="T68" fmla="*/ 0 w 162"/>
              <a:gd name="T69" fmla="*/ 25400 h 5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62"/>
              <a:gd name="T106" fmla="*/ 0 h 54"/>
              <a:gd name="T107" fmla="*/ 162 w 162"/>
              <a:gd name="T108" fmla="*/ 54 h 5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62" h="54">
                <a:moveTo>
                  <a:pt x="0" y="16"/>
                </a:moveTo>
                <a:lnTo>
                  <a:pt x="0" y="16"/>
                </a:lnTo>
                <a:lnTo>
                  <a:pt x="1" y="16"/>
                </a:lnTo>
                <a:lnTo>
                  <a:pt x="3" y="16"/>
                </a:lnTo>
                <a:lnTo>
                  <a:pt x="5" y="15"/>
                </a:lnTo>
                <a:lnTo>
                  <a:pt x="7" y="15"/>
                </a:lnTo>
                <a:lnTo>
                  <a:pt x="11" y="14"/>
                </a:lnTo>
                <a:lnTo>
                  <a:pt x="14" y="14"/>
                </a:lnTo>
                <a:lnTo>
                  <a:pt x="18" y="13"/>
                </a:lnTo>
                <a:lnTo>
                  <a:pt x="21" y="12"/>
                </a:lnTo>
                <a:lnTo>
                  <a:pt x="25" y="10"/>
                </a:lnTo>
                <a:lnTo>
                  <a:pt x="28" y="9"/>
                </a:lnTo>
                <a:lnTo>
                  <a:pt x="32" y="8"/>
                </a:lnTo>
                <a:lnTo>
                  <a:pt x="35" y="6"/>
                </a:lnTo>
                <a:lnTo>
                  <a:pt x="38" y="4"/>
                </a:lnTo>
                <a:lnTo>
                  <a:pt x="41" y="2"/>
                </a:lnTo>
                <a:lnTo>
                  <a:pt x="43" y="0"/>
                </a:lnTo>
                <a:lnTo>
                  <a:pt x="162" y="28"/>
                </a:lnTo>
                <a:lnTo>
                  <a:pt x="161" y="28"/>
                </a:lnTo>
                <a:lnTo>
                  <a:pt x="160" y="29"/>
                </a:lnTo>
                <a:lnTo>
                  <a:pt x="159" y="30"/>
                </a:lnTo>
                <a:lnTo>
                  <a:pt x="158" y="33"/>
                </a:lnTo>
                <a:lnTo>
                  <a:pt x="155" y="34"/>
                </a:lnTo>
                <a:lnTo>
                  <a:pt x="153" y="36"/>
                </a:lnTo>
                <a:lnTo>
                  <a:pt x="151" y="38"/>
                </a:lnTo>
                <a:lnTo>
                  <a:pt x="147" y="41"/>
                </a:lnTo>
                <a:lnTo>
                  <a:pt x="145" y="43"/>
                </a:lnTo>
                <a:lnTo>
                  <a:pt x="141" y="45"/>
                </a:lnTo>
                <a:lnTo>
                  <a:pt x="138" y="48"/>
                </a:lnTo>
                <a:lnTo>
                  <a:pt x="136" y="49"/>
                </a:lnTo>
                <a:lnTo>
                  <a:pt x="132" y="51"/>
                </a:lnTo>
                <a:lnTo>
                  <a:pt x="129" y="52"/>
                </a:lnTo>
                <a:lnTo>
                  <a:pt x="126" y="54"/>
                </a:lnTo>
                <a:lnTo>
                  <a:pt x="0" y="16"/>
                </a:lnTo>
                <a:close/>
              </a:path>
            </a:pathLst>
          </a:custGeom>
          <a:solidFill>
            <a:srgbClr val="99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69" name="Freeform 302"/>
          <p:cNvSpPr>
            <a:spLocks/>
          </p:cNvSpPr>
          <p:nvPr/>
        </p:nvSpPr>
        <p:spPr bwMode="auto">
          <a:xfrm>
            <a:off x="3293963" y="4100637"/>
            <a:ext cx="92075" cy="41275"/>
          </a:xfrm>
          <a:custGeom>
            <a:avLst/>
            <a:gdLst>
              <a:gd name="T0" fmla="*/ 9525 w 58"/>
              <a:gd name="T1" fmla="*/ 41275 h 26"/>
              <a:gd name="T2" fmla="*/ 92075 w 58"/>
              <a:gd name="T3" fmla="*/ 15875 h 26"/>
              <a:gd name="T4" fmla="*/ 41275 w 58"/>
              <a:gd name="T5" fmla="*/ 0 h 26"/>
              <a:gd name="T6" fmla="*/ 0 w 58"/>
              <a:gd name="T7" fmla="*/ 4763 h 26"/>
              <a:gd name="T8" fmla="*/ 0 w 58"/>
              <a:gd name="T9" fmla="*/ 39688 h 26"/>
              <a:gd name="T10" fmla="*/ 9525 w 58"/>
              <a:gd name="T11" fmla="*/ 41275 h 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26"/>
              <a:gd name="T20" fmla="*/ 58 w 58"/>
              <a:gd name="T21" fmla="*/ 26 h 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26">
                <a:moveTo>
                  <a:pt x="6" y="26"/>
                </a:moveTo>
                <a:lnTo>
                  <a:pt x="58" y="10"/>
                </a:lnTo>
                <a:lnTo>
                  <a:pt x="26" y="0"/>
                </a:lnTo>
                <a:lnTo>
                  <a:pt x="0" y="3"/>
                </a:lnTo>
                <a:lnTo>
                  <a:pt x="0" y="25"/>
                </a:lnTo>
                <a:lnTo>
                  <a:pt x="6" y="26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0" name="Freeform 303"/>
          <p:cNvSpPr>
            <a:spLocks/>
          </p:cNvSpPr>
          <p:nvPr/>
        </p:nvSpPr>
        <p:spPr bwMode="auto">
          <a:xfrm>
            <a:off x="3055838" y="3924424"/>
            <a:ext cx="49212" cy="196850"/>
          </a:xfrm>
          <a:custGeom>
            <a:avLst/>
            <a:gdLst>
              <a:gd name="T0" fmla="*/ 49212 w 31"/>
              <a:gd name="T1" fmla="*/ 4763 h 124"/>
              <a:gd name="T2" fmla="*/ 49212 w 31"/>
              <a:gd name="T3" fmla="*/ 3175 h 124"/>
              <a:gd name="T4" fmla="*/ 47625 w 31"/>
              <a:gd name="T5" fmla="*/ 3175 h 124"/>
              <a:gd name="T6" fmla="*/ 47625 w 31"/>
              <a:gd name="T7" fmla="*/ 3175 h 124"/>
              <a:gd name="T8" fmla="*/ 46037 w 31"/>
              <a:gd name="T9" fmla="*/ 3175 h 124"/>
              <a:gd name="T10" fmla="*/ 42862 w 31"/>
              <a:gd name="T11" fmla="*/ 1588 h 124"/>
              <a:gd name="T12" fmla="*/ 41275 w 31"/>
              <a:gd name="T13" fmla="*/ 1588 h 124"/>
              <a:gd name="T14" fmla="*/ 36512 w 31"/>
              <a:gd name="T15" fmla="*/ 0 h 124"/>
              <a:gd name="T16" fmla="*/ 34925 w 31"/>
              <a:gd name="T17" fmla="*/ 0 h 124"/>
              <a:gd name="T18" fmla="*/ 31750 w 31"/>
              <a:gd name="T19" fmla="*/ 0 h 124"/>
              <a:gd name="T20" fmla="*/ 26987 w 31"/>
              <a:gd name="T21" fmla="*/ 0 h 124"/>
              <a:gd name="T22" fmla="*/ 22225 w 31"/>
              <a:gd name="T23" fmla="*/ 0 h 124"/>
              <a:gd name="T24" fmla="*/ 19050 w 31"/>
              <a:gd name="T25" fmla="*/ 1588 h 124"/>
              <a:gd name="T26" fmla="*/ 14287 w 31"/>
              <a:gd name="T27" fmla="*/ 1588 h 124"/>
              <a:gd name="T28" fmla="*/ 9525 w 31"/>
              <a:gd name="T29" fmla="*/ 3175 h 124"/>
              <a:gd name="T30" fmla="*/ 4762 w 31"/>
              <a:gd name="T31" fmla="*/ 4763 h 124"/>
              <a:gd name="T32" fmla="*/ 0 w 31"/>
              <a:gd name="T33" fmla="*/ 9525 h 124"/>
              <a:gd name="T34" fmla="*/ 0 w 31"/>
              <a:gd name="T35" fmla="*/ 196850 h 124"/>
              <a:gd name="T36" fmla="*/ 1587 w 31"/>
              <a:gd name="T37" fmla="*/ 196850 h 124"/>
              <a:gd name="T38" fmla="*/ 1587 w 31"/>
              <a:gd name="T39" fmla="*/ 196850 h 124"/>
              <a:gd name="T40" fmla="*/ 3175 w 31"/>
              <a:gd name="T41" fmla="*/ 196850 h 124"/>
              <a:gd name="T42" fmla="*/ 4762 w 31"/>
              <a:gd name="T43" fmla="*/ 196850 h 124"/>
              <a:gd name="T44" fmla="*/ 7937 w 31"/>
              <a:gd name="T45" fmla="*/ 195263 h 124"/>
              <a:gd name="T46" fmla="*/ 11112 w 31"/>
              <a:gd name="T47" fmla="*/ 195263 h 124"/>
              <a:gd name="T48" fmla="*/ 12700 w 31"/>
              <a:gd name="T49" fmla="*/ 195263 h 124"/>
              <a:gd name="T50" fmla="*/ 15875 w 31"/>
              <a:gd name="T51" fmla="*/ 192088 h 124"/>
              <a:gd name="T52" fmla="*/ 20637 w 31"/>
              <a:gd name="T53" fmla="*/ 192088 h 124"/>
              <a:gd name="T54" fmla="*/ 23812 w 31"/>
              <a:gd name="T55" fmla="*/ 190500 h 124"/>
              <a:gd name="T56" fmla="*/ 26987 w 31"/>
              <a:gd name="T57" fmla="*/ 188913 h 124"/>
              <a:gd name="T58" fmla="*/ 33337 w 31"/>
              <a:gd name="T59" fmla="*/ 187325 h 124"/>
              <a:gd name="T60" fmla="*/ 36512 w 31"/>
              <a:gd name="T61" fmla="*/ 185738 h 124"/>
              <a:gd name="T62" fmla="*/ 41275 w 31"/>
              <a:gd name="T63" fmla="*/ 184150 h 124"/>
              <a:gd name="T64" fmla="*/ 46037 w 31"/>
              <a:gd name="T65" fmla="*/ 179388 h 124"/>
              <a:gd name="T66" fmla="*/ 49212 w 31"/>
              <a:gd name="T67" fmla="*/ 177800 h 124"/>
              <a:gd name="T68" fmla="*/ 49212 w 31"/>
              <a:gd name="T69" fmla="*/ 4763 h 1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1"/>
              <a:gd name="T106" fmla="*/ 0 h 124"/>
              <a:gd name="T107" fmla="*/ 31 w 31"/>
              <a:gd name="T108" fmla="*/ 124 h 1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1" h="124">
                <a:moveTo>
                  <a:pt x="31" y="3"/>
                </a:moveTo>
                <a:lnTo>
                  <a:pt x="31" y="2"/>
                </a:lnTo>
                <a:lnTo>
                  <a:pt x="30" y="2"/>
                </a:lnTo>
                <a:lnTo>
                  <a:pt x="29" y="2"/>
                </a:lnTo>
                <a:lnTo>
                  <a:pt x="27" y="1"/>
                </a:lnTo>
                <a:lnTo>
                  <a:pt x="26" y="1"/>
                </a:lnTo>
                <a:lnTo>
                  <a:pt x="23" y="0"/>
                </a:lnTo>
                <a:lnTo>
                  <a:pt x="22" y="0"/>
                </a:lnTo>
                <a:lnTo>
                  <a:pt x="20" y="0"/>
                </a:lnTo>
                <a:lnTo>
                  <a:pt x="17" y="0"/>
                </a:lnTo>
                <a:lnTo>
                  <a:pt x="14" y="0"/>
                </a:lnTo>
                <a:lnTo>
                  <a:pt x="12" y="1"/>
                </a:lnTo>
                <a:lnTo>
                  <a:pt x="9" y="1"/>
                </a:lnTo>
                <a:lnTo>
                  <a:pt x="6" y="2"/>
                </a:lnTo>
                <a:lnTo>
                  <a:pt x="3" y="3"/>
                </a:lnTo>
                <a:lnTo>
                  <a:pt x="0" y="6"/>
                </a:lnTo>
                <a:lnTo>
                  <a:pt x="0" y="124"/>
                </a:lnTo>
                <a:lnTo>
                  <a:pt x="1" y="124"/>
                </a:lnTo>
                <a:lnTo>
                  <a:pt x="2" y="124"/>
                </a:lnTo>
                <a:lnTo>
                  <a:pt x="3" y="124"/>
                </a:lnTo>
                <a:lnTo>
                  <a:pt x="5" y="123"/>
                </a:lnTo>
                <a:lnTo>
                  <a:pt x="7" y="123"/>
                </a:lnTo>
                <a:lnTo>
                  <a:pt x="8" y="123"/>
                </a:lnTo>
                <a:lnTo>
                  <a:pt x="10" y="121"/>
                </a:lnTo>
                <a:lnTo>
                  <a:pt x="13" y="121"/>
                </a:lnTo>
                <a:lnTo>
                  <a:pt x="15" y="120"/>
                </a:lnTo>
                <a:lnTo>
                  <a:pt x="17" y="119"/>
                </a:lnTo>
                <a:lnTo>
                  <a:pt x="21" y="118"/>
                </a:lnTo>
                <a:lnTo>
                  <a:pt x="23" y="117"/>
                </a:lnTo>
                <a:lnTo>
                  <a:pt x="26" y="116"/>
                </a:lnTo>
                <a:lnTo>
                  <a:pt x="29" y="113"/>
                </a:lnTo>
                <a:lnTo>
                  <a:pt x="31" y="112"/>
                </a:lnTo>
                <a:lnTo>
                  <a:pt x="31" y="3"/>
                </a:lnTo>
                <a:close/>
              </a:path>
            </a:pathLst>
          </a:custGeom>
          <a:solidFill>
            <a:srgbClr val="7FBFB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1" name="Freeform 304"/>
          <p:cNvSpPr>
            <a:spLocks/>
          </p:cNvSpPr>
          <p:nvPr/>
        </p:nvSpPr>
        <p:spPr bwMode="auto">
          <a:xfrm>
            <a:off x="3057425" y="3926012"/>
            <a:ext cx="42863" cy="165100"/>
          </a:xfrm>
          <a:custGeom>
            <a:avLst/>
            <a:gdLst>
              <a:gd name="T0" fmla="*/ 42863 w 27"/>
              <a:gd name="T1" fmla="*/ 3175 h 104"/>
              <a:gd name="T2" fmla="*/ 42863 w 27"/>
              <a:gd name="T3" fmla="*/ 3175 h 104"/>
              <a:gd name="T4" fmla="*/ 41275 w 27"/>
              <a:gd name="T5" fmla="*/ 3175 h 104"/>
              <a:gd name="T6" fmla="*/ 41275 w 27"/>
              <a:gd name="T7" fmla="*/ 3175 h 104"/>
              <a:gd name="T8" fmla="*/ 39688 w 27"/>
              <a:gd name="T9" fmla="*/ 1588 h 104"/>
              <a:gd name="T10" fmla="*/ 36513 w 27"/>
              <a:gd name="T11" fmla="*/ 1588 h 104"/>
              <a:gd name="T12" fmla="*/ 34925 w 27"/>
              <a:gd name="T13" fmla="*/ 0 h 104"/>
              <a:gd name="T14" fmla="*/ 31750 w 27"/>
              <a:gd name="T15" fmla="*/ 0 h 104"/>
              <a:gd name="T16" fmla="*/ 30163 w 27"/>
              <a:gd name="T17" fmla="*/ 0 h 104"/>
              <a:gd name="T18" fmla="*/ 25400 w 27"/>
              <a:gd name="T19" fmla="*/ 0 h 104"/>
              <a:gd name="T20" fmla="*/ 22225 w 27"/>
              <a:gd name="T21" fmla="*/ 0 h 104"/>
              <a:gd name="T22" fmla="*/ 19050 w 27"/>
              <a:gd name="T23" fmla="*/ 0 h 104"/>
              <a:gd name="T24" fmla="*/ 14288 w 27"/>
              <a:gd name="T25" fmla="*/ 0 h 104"/>
              <a:gd name="T26" fmla="*/ 12700 w 27"/>
              <a:gd name="T27" fmla="*/ 1588 h 104"/>
              <a:gd name="T28" fmla="*/ 7938 w 27"/>
              <a:gd name="T29" fmla="*/ 3175 h 104"/>
              <a:gd name="T30" fmla="*/ 3175 w 27"/>
              <a:gd name="T31" fmla="*/ 6350 h 104"/>
              <a:gd name="T32" fmla="*/ 0 w 27"/>
              <a:gd name="T33" fmla="*/ 7938 h 104"/>
              <a:gd name="T34" fmla="*/ 0 w 27"/>
              <a:gd name="T35" fmla="*/ 165100 h 104"/>
              <a:gd name="T36" fmla="*/ 0 w 27"/>
              <a:gd name="T37" fmla="*/ 165100 h 104"/>
              <a:gd name="T38" fmla="*/ 1588 w 27"/>
              <a:gd name="T39" fmla="*/ 165100 h 104"/>
              <a:gd name="T40" fmla="*/ 1588 w 27"/>
              <a:gd name="T41" fmla="*/ 165100 h 104"/>
              <a:gd name="T42" fmla="*/ 3175 w 27"/>
              <a:gd name="T43" fmla="*/ 165100 h 104"/>
              <a:gd name="T44" fmla="*/ 6350 w 27"/>
              <a:gd name="T45" fmla="*/ 165100 h 104"/>
              <a:gd name="T46" fmla="*/ 9525 w 27"/>
              <a:gd name="T47" fmla="*/ 165100 h 104"/>
              <a:gd name="T48" fmla="*/ 11113 w 27"/>
              <a:gd name="T49" fmla="*/ 163513 h 104"/>
              <a:gd name="T50" fmla="*/ 14288 w 27"/>
              <a:gd name="T51" fmla="*/ 163513 h 104"/>
              <a:gd name="T52" fmla="*/ 17463 w 27"/>
              <a:gd name="T53" fmla="*/ 161925 h 104"/>
              <a:gd name="T54" fmla="*/ 20638 w 27"/>
              <a:gd name="T55" fmla="*/ 161925 h 104"/>
              <a:gd name="T56" fmla="*/ 23813 w 27"/>
              <a:gd name="T57" fmla="*/ 160338 h 104"/>
              <a:gd name="T58" fmla="*/ 28575 w 27"/>
              <a:gd name="T59" fmla="*/ 157163 h 104"/>
              <a:gd name="T60" fmla="*/ 31750 w 27"/>
              <a:gd name="T61" fmla="*/ 155575 h 104"/>
              <a:gd name="T62" fmla="*/ 34925 w 27"/>
              <a:gd name="T63" fmla="*/ 153988 h 104"/>
              <a:gd name="T64" fmla="*/ 39688 w 27"/>
              <a:gd name="T65" fmla="*/ 152400 h 104"/>
              <a:gd name="T66" fmla="*/ 42863 w 27"/>
              <a:gd name="T67" fmla="*/ 149225 h 104"/>
              <a:gd name="T68" fmla="*/ 42863 w 27"/>
              <a:gd name="T69" fmla="*/ 3175 h 10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"/>
              <a:gd name="T106" fmla="*/ 0 h 104"/>
              <a:gd name="T107" fmla="*/ 27 w 27"/>
              <a:gd name="T108" fmla="*/ 104 h 10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" h="104">
                <a:moveTo>
                  <a:pt x="27" y="2"/>
                </a:moveTo>
                <a:lnTo>
                  <a:pt x="27" y="2"/>
                </a:lnTo>
                <a:lnTo>
                  <a:pt x="26" y="2"/>
                </a:lnTo>
                <a:lnTo>
                  <a:pt x="25" y="1"/>
                </a:lnTo>
                <a:lnTo>
                  <a:pt x="23" y="1"/>
                </a:lnTo>
                <a:lnTo>
                  <a:pt x="22" y="0"/>
                </a:lnTo>
                <a:lnTo>
                  <a:pt x="20" y="0"/>
                </a:lnTo>
                <a:lnTo>
                  <a:pt x="19" y="0"/>
                </a:lnTo>
                <a:lnTo>
                  <a:pt x="16" y="0"/>
                </a:lnTo>
                <a:lnTo>
                  <a:pt x="14" y="0"/>
                </a:lnTo>
                <a:lnTo>
                  <a:pt x="12" y="0"/>
                </a:lnTo>
                <a:lnTo>
                  <a:pt x="9" y="0"/>
                </a:lnTo>
                <a:lnTo>
                  <a:pt x="8" y="1"/>
                </a:lnTo>
                <a:lnTo>
                  <a:pt x="5" y="2"/>
                </a:lnTo>
                <a:lnTo>
                  <a:pt x="2" y="4"/>
                </a:lnTo>
                <a:lnTo>
                  <a:pt x="0" y="5"/>
                </a:lnTo>
                <a:lnTo>
                  <a:pt x="0" y="104"/>
                </a:lnTo>
                <a:lnTo>
                  <a:pt x="1" y="104"/>
                </a:lnTo>
                <a:lnTo>
                  <a:pt x="2" y="104"/>
                </a:lnTo>
                <a:lnTo>
                  <a:pt x="4" y="104"/>
                </a:lnTo>
                <a:lnTo>
                  <a:pt x="6" y="104"/>
                </a:lnTo>
                <a:lnTo>
                  <a:pt x="7" y="103"/>
                </a:lnTo>
                <a:lnTo>
                  <a:pt x="9" y="103"/>
                </a:lnTo>
                <a:lnTo>
                  <a:pt x="11" y="102"/>
                </a:lnTo>
                <a:lnTo>
                  <a:pt x="13" y="102"/>
                </a:lnTo>
                <a:lnTo>
                  <a:pt x="15" y="101"/>
                </a:lnTo>
                <a:lnTo>
                  <a:pt x="18" y="99"/>
                </a:lnTo>
                <a:lnTo>
                  <a:pt x="20" y="98"/>
                </a:lnTo>
                <a:lnTo>
                  <a:pt x="22" y="97"/>
                </a:lnTo>
                <a:lnTo>
                  <a:pt x="25" y="96"/>
                </a:lnTo>
                <a:lnTo>
                  <a:pt x="27" y="94"/>
                </a:lnTo>
                <a:lnTo>
                  <a:pt x="27" y="2"/>
                </a:lnTo>
                <a:close/>
              </a:path>
            </a:pathLst>
          </a:custGeom>
          <a:solidFill>
            <a:srgbClr val="9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2" name="Freeform 305"/>
          <p:cNvSpPr>
            <a:spLocks/>
          </p:cNvSpPr>
          <p:nvPr/>
        </p:nvSpPr>
        <p:spPr bwMode="auto">
          <a:xfrm>
            <a:off x="3059013" y="3927599"/>
            <a:ext cx="34925" cy="133350"/>
          </a:xfrm>
          <a:custGeom>
            <a:avLst/>
            <a:gdLst>
              <a:gd name="T0" fmla="*/ 34925 w 22"/>
              <a:gd name="T1" fmla="*/ 4762 h 84"/>
              <a:gd name="T2" fmla="*/ 34925 w 22"/>
              <a:gd name="T3" fmla="*/ 4762 h 84"/>
              <a:gd name="T4" fmla="*/ 33338 w 22"/>
              <a:gd name="T5" fmla="*/ 1588 h 84"/>
              <a:gd name="T6" fmla="*/ 33338 w 22"/>
              <a:gd name="T7" fmla="*/ 1588 h 84"/>
              <a:gd name="T8" fmla="*/ 31750 w 22"/>
              <a:gd name="T9" fmla="*/ 1588 h 84"/>
              <a:gd name="T10" fmla="*/ 30163 w 22"/>
              <a:gd name="T11" fmla="*/ 1588 h 84"/>
              <a:gd name="T12" fmla="*/ 28575 w 22"/>
              <a:gd name="T13" fmla="*/ 0 h 84"/>
              <a:gd name="T14" fmla="*/ 26988 w 22"/>
              <a:gd name="T15" fmla="*/ 0 h 84"/>
              <a:gd name="T16" fmla="*/ 23812 w 22"/>
              <a:gd name="T17" fmla="*/ 0 h 84"/>
              <a:gd name="T18" fmla="*/ 22225 w 22"/>
              <a:gd name="T19" fmla="*/ 0 h 84"/>
              <a:gd name="T20" fmla="*/ 19050 w 22"/>
              <a:gd name="T21" fmla="*/ 0 h 84"/>
              <a:gd name="T22" fmla="*/ 15875 w 22"/>
              <a:gd name="T23" fmla="*/ 0 h 84"/>
              <a:gd name="T24" fmla="*/ 12700 w 22"/>
              <a:gd name="T25" fmla="*/ 0 h 84"/>
              <a:gd name="T26" fmla="*/ 9525 w 22"/>
              <a:gd name="T27" fmla="*/ 1588 h 84"/>
              <a:gd name="T28" fmla="*/ 6350 w 22"/>
              <a:gd name="T29" fmla="*/ 1588 h 84"/>
              <a:gd name="T30" fmla="*/ 4762 w 22"/>
              <a:gd name="T31" fmla="*/ 4762 h 84"/>
              <a:gd name="T32" fmla="*/ 0 w 22"/>
              <a:gd name="T33" fmla="*/ 6350 h 84"/>
              <a:gd name="T34" fmla="*/ 0 w 22"/>
              <a:gd name="T35" fmla="*/ 133350 h 84"/>
              <a:gd name="T36" fmla="*/ 0 w 22"/>
              <a:gd name="T37" fmla="*/ 133350 h 84"/>
              <a:gd name="T38" fmla="*/ 0 w 22"/>
              <a:gd name="T39" fmla="*/ 133350 h 84"/>
              <a:gd name="T40" fmla="*/ 1588 w 22"/>
              <a:gd name="T41" fmla="*/ 133350 h 84"/>
              <a:gd name="T42" fmla="*/ 4762 w 22"/>
              <a:gd name="T43" fmla="*/ 133350 h 84"/>
              <a:gd name="T44" fmla="*/ 6350 w 22"/>
              <a:gd name="T45" fmla="*/ 133350 h 84"/>
              <a:gd name="T46" fmla="*/ 7938 w 22"/>
              <a:gd name="T47" fmla="*/ 133350 h 84"/>
              <a:gd name="T48" fmla="*/ 9525 w 22"/>
              <a:gd name="T49" fmla="*/ 133350 h 84"/>
              <a:gd name="T50" fmla="*/ 11112 w 22"/>
              <a:gd name="T51" fmla="*/ 131763 h 84"/>
              <a:gd name="T52" fmla="*/ 15875 w 22"/>
              <a:gd name="T53" fmla="*/ 131763 h 84"/>
              <a:gd name="T54" fmla="*/ 17463 w 22"/>
              <a:gd name="T55" fmla="*/ 130175 h 84"/>
              <a:gd name="T56" fmla="*/ 20637 w 22"/>
              <a:gd name="T57" fmla="*/ 130175 h 84"/>
              <a:gd name="T58" fmla="*/ 22225 w 22"/>
              <a:gd name="T59" fmla="*/ 128588 h 84"/>
              <a:gd name="T60" fmla="*/ 26988 w 22"/>
              <a:gd name="T61" fmla="*/ 127000 h 84"/>
              <a:gd name="T62" fmla="*/ 30163 w 22"/>
              <a:gd name="T63" fmla="*/ 125413 h 84"/>
              <a:gd name="T64" fmla="*/ 31750 w 22"/>
              <a:gd name="T65" fmla="*/ 122238 h 84"/>
              <a:gd name="T66" fmla="*/ 34925 w 22"/>
              <a:gd name="T67" fmla="*/ 120650 h 84"/>
              <a:gd name="T68" fmla="*/ 34925 w 22"/>
              <a:gd name="T69" fmla="*/ 4762 h 8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2"/>
              <a:gd name="T106" fmla="*/ 0 h 84"/>
              <a:gd name="T107" fmla="*/ 22 w 22"/>
              <a:gd name="T108" fmla="*/ 84 h 8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2" h="84">
                <a:moveTo>
                  <a:pt x="22" y="3"/>
                </a:moveTo>
                <a:lnTo>
                  <a:pt x="22" y="3"/>
                </a:lnTo>
                <a:lnTo>
                  <a:pt x="21" y="1"/>
                </a:lnTo>
                <a:lnTo>
                  <a:pt x="20" y="1"/>
                </a:lnTo>
                <a:lnTo>
                  <a:pt x="19" y="1"/>
                </a:lnTo>
                <a:lnTo>
                  <a:pt x="18" y="0"/>
                </a:lnTo>
                <a:lnTo>
                  <a:pt x="17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8" y="0"/>
                </a:lnTo>
                <a:lnTo>
                  <a:pt x="6" y="1"/>
                </a:lnTo>
                <a:lnTo>
                  <a:pt x="4" y="1"/>
                </a:lnTo>
                <a:lnTo>
                  <a:pt x="3" y="3"/>
                </a:lnTo>
                <a:lnTo>
                  <a:pt x="0" y="4"/>
                </a:lnTo>
                <a:lnTo>
                  <a:pt x="0" y="84"/>
                </a:lnTo>
                <a:lnTo>
                  <a:pt x="1" y="84"/>
                </a:lnTo>
                <a:lnTo>
                  <a:pt x="3" y="84"/>
                </a:lnTo>
                <a:lnTo>
                  <a:pt x="4" y="84"/>
                </a:lnTo>
                <a:lnTo>
                  <a:pt x="5" y="84"/>
                </a:lnTo>
                <a:lnTo>
                  <a:pt x="6" y="84"/>
                </a:lnTo>
                <a:lnTo>
                  <a:pt x="7" y="83"/>
                </a:lnTo>
                <a:lnTo>
                  <a:pt x="10" y="83"/>
                </a:lnTo>
                <a:lnTo>
                  <a:pt x="11" y="82"/>
                </a:lnTo>
                <a:lnTo>
                  <a:pt x="13" y="82"/>
                </a:lnTo>
                <a:lnTo>
                  <a:pt x="14" y="81"/>
                </a:lnTo>
                <a:lnTo>
                  <a:pt x="17" y="80"/>
                </a:lnTo>
                <a:lnTo>
                  <a:pt x="19" y="79"/>
                </a:lnTo>
                <a:lnTo>
                  <a:pt x="20" y="77"/>
                </a:lnTo>
                <a:lnTo>
                  <a:pt x="22" y="76"/>
                </a:lnTo>
                <a:lnTo>
                  <a:pt x="22" y="3"/>
                </a:lnTo>
                <a:close/>
              </a:path>
            </a:pathLst>
          </a:custGeom>
          <a:solidFill>
            <a:srgbClr val="A8D8D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3" name="Freeform 306"/>
          <p:cNvSpPr>
            <a:spLocks/>
          </p:cNvSpPr>
          <p:nvPr/>
        </p:nvSpPr>
        <p:spPr bwMode="auto">
          <a:xfrm>
            <a:off x="3060600" y="3929187"/>
            <a:ext cx="28575" cy="104775"/>
          </a:xfrm>
          <a:custGeom>
            <a:avLst/>
            <a:gdLst>
              <a:gd name="T0" fmla="*/ 28575 w 18"/>
              <a:gd name="T1" fmla="*/ 3175 h 66"/>
              <a:gd name="T2" fmla="*/ 28575 w 18"/>
              <a:gd name="T3" fmla="*/ 3175 h 66"/>
              <a:gd name="T4" fmla="*/ 26988 w 18"/>
              <a:gd name="T5" fmla="*/ 3175 h 66"/>
              <a:gd name="T6" fmla="*/ 22225 w 18"/>
              <a:gd name="T7" fmla="*/ 0 h 66"/>
              <a:gd name="T8" fmla="*/ 19050 w 18"/>
              <a:gd name="T9" fmla="*/ 0 h 66"/>
              <a:gd name="T10" fmla="*/ 15875 w 18"/>
              <a:gd name="T11" fmla="*/ 0 h 66"/>
              <a:gd name="T12" fmla="*/ 9525 w 18"/>
              <a:gd name="T13" fmla="*/ 0 h 66"/>
              <a:gd name="T14" fmla="*/ 4762 w 18"/>
              <a:gd name="T15" fmla="*/ 3175 h 66"/>
              <a:gd name="T16" fmla="*/ 0 w 18"/>
              <a:gd name="T17" fmla="*/ 4762 h 66"/>
              <a:gd name="T18" fmla="*/ 0 w 18"/>
              <a:gd name="T19" fmla="*/ 104775 h 66"/>
              <a:gd name="T20" fmla="*/ 0 w 18"/>
              <a:gd name="T21" fmla="*/ 104775 h 66"/>
              <a:gd name="T22" fmla="*/ 3175 w 18"/>
              <a:gd name="T23" fmla="*/ 104775 h 66"/>
              <a:gd name="T24" fmla="*/ 6350 w 18"/>
              <a:gd name="T25" fmla="*/ 103188 h 66"/>
              <a:gd name="T26" fmla="*/ 9525 w 18"/>
              <a:gd name="T27" fmla="*/ 103188 h 66"/>
              <a:gd name="T28" fmla="*/ 14288 w 18"/>
              <a:gd name="T29" fmla="*/ 101600 h 66"/>
              <a:gd name="T30" fmla="*/ 19050 w 18"/>
              <a:gd name="T31" fmla="*/ 98425 h 66"/>
              <a:gd name="T32" fmla="*/ 22225 w 18"/>
              <a:gd name="T33" fmla="*/ 96837 h 66"/>
              <a:gd name="T34" fmla="*/ 28575 w 18"/>
              <a:gd name="T35" fmla="*/ 93662 h 66"/>
              <a:gd name="T36" fmla="*/ 28575 w 18"/>
              <a:gd name="T37" fmla="*/ 3175 h 6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"/>
              <a:gd name="T58" fmla="*/ 0 h 66"/>
              <a:gd name="T59" fmla="*/ 18 w 18"/>
              <a:gd name="T60" fmla="*/ 66 h 6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" h="66">
                <a:moveTo>
                  <a:pt x="18" y="2"/>
                </a:moveTo>
                <a:lnTo>
                  <a:pt x="18" y="2"/>
                </a:lnTo>
                <a:lnTo>
                  <a:pt x="17" y="2"/>
                </a:lnTo>
                <a:lnTo>
                  <a:pt x="14" y="0"/>
                </a:lnTo>
                <a:lnTo>
                  <a:pt x="12" y="0"/>
                </a:lnTo>
                <a:lnTo>
                  <a:pt x="10" y="0"/>
                </a:lnTo>
                <a:lnTo>
                  <a:pt x="6" y="0"/>
                </a:lnTo>
                <a:lnTo>
                  <a:pt x="3" y="2"/>
                </a:lnTo>
                <a:lnTo>
                  <a:pt x="0" y="3"/>
                </a:lnTo>
                <a:lnTo>
                  <a:pt x="0" y="66"/>
                </a:lnTo>
                <a:lnTo>
                  <a:pt x="2" y="66"/>
                </a:lnTo>
                <a:lnTo>
                  <a:pt x="4" y="65"/>
                </a:lnTo>
                <a:lnTo>
                  <a:pt x="6" y="65"/>
                </a:lnTo>
                <a:lnTo>
                  <a:pt x="9" y="64"/>
                </a:lnTo>
                <a:lnTo>
                  <a:pt x="12" y="62"/>
                </a:lnTo>
                <a:lnTo>
                  <a:pt x="14" y="61"/>
                </a:lnTo>
                <a:lnTo>
                  <a:pt x="18" y="59"/>
                </a:lnTo>
                <a:lnTo>
                  <a:pt x="18" y="2"/>
                </a:lnTo>
                <a:close/>
              </a:path>
            </a:pathLst>
          </a:custGeom>
          <a:solidFill>
            <a:srgbClr val="BCE5E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4" name="Freeform 307"/>
          <p:cNvSpPr>
            <a:spLocks/>
          </p:cNvSpPr>
          <p:nvPr/>
        </p:nvSpPr>
        <p:spPr bwMode="auto">
          <a:xfrm>
            <a:off x="3060600" y="3932362"/>
            <a:ext cx="22225" cy="71437"/>
          </a:xfrm>
          <a:custGeom>
            <a:avLst/>
            <a:gdLst>
              <a:gd name="T0" fmla="*/ 22225 w 14"/>
              <a:gd name="T1" fmla="*/ 1587 h 45"/>
              <a:gd name="T2" fmla="*/ 22225 w 14"/>
              <a:gd name="T3" fmla="*/ 0 h 45"/>
              <a:gd name="T4" fmla="*/ 20638 w 14"/>
              <a:gd name="T5" fmla="*/ 0 h 45"/>
              <a:gd name="T6" fmla="*/ 19050 w 14"/>
              <a:gd name="T7" fmla="*/ 0 h 45"/>
              <a:gd name="T8" fmla="*/ 15875 w 14"/>
              <a:gd name="T9" fmla="*/ 0 h 45"/>
              <a:gd name="T10" fmla="*/ 14288 w 14"/>
              <a:gd name="T11" fmla="*/ 0 h 45"/>
              <a:gd name="T12" fmla="*/ 9525 w 14"/>
              <a:gd name="T13" fmla="*/ 0 h 45"/>
              <a:gd name="T14" fmla="*/ 4763 w 14"/>
              <a:gd name="T15" fmla="*/ 0 h 45"/>
              <a:gd name="T16" fmla="*/ 0 w 14"/>
              <a:gd name="T17" fmla="*/ 3175 h 45"/>
              <a:gd name="T18" fmla="*/ 0 w 14"/>
              <a:gd name="T19" fmla="*/ 71437 h 45"/>
              <a:gd name="T20" fmla="*/ 3175 w 14"/>
              <a:gd name="T21" fmla="*/ 71437 h 45"/>
              <a:gd name="T22" fmla="*/ 3175 w 14"/>
              <a:gd name="T23" fmla="*/ 71437 h 45"/>
              <a:gd name="T24" fmla="*/ 6350 w 14"/>
              <a:gd name="T25" fmla="*/ 71437 h 45"/>
              <a:gd name="T26" fmla="*/ 7938 w 14"/>
              <a:gd name="T27" fmla="*/ 69850 h 45"/>
              <a:gd name="T28" fmla="*/ 11113 w 14"/>
              <a:gd name="T29" fmla="*/ 69850 h 45"/>
              <a:gd name="T30" fmla="*/ 15875 w 14"/>
              <a:gd name="T31" fmla="*/ 68262 h 45"/>
              <a:gd name="T32" fmla="*/ 19050 w 14"/>
              <a:gd name="T33" fmla="*/ 66675 h 45"/>
              <a:gd name="T34" fmla="*/ 22225 w 14"/>
              <a:gd name="T35" fmla="*/ 65087 h 45"/>
              <a:gd name="T36" fmla="*/ 22225 w 14"/>
              <a:gd name="T37" fmla="*/ 1587 h 4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"/>
              <a:gd name="T58" fmla="*/ 0 h 45"/>
              <a:gd name="T59" fmla="*/ 14 w 14"/>
              <a:gd name="T60" fmla="*/ 45 h 4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" h="45">
                <a:moveTo>
                  <a:pt x="14" y="1"/>
                </a:move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6" y="0"/>
                </a:lnTo>
                <a:lnTo>
                  <a:pt x="3" y="0"/>
                </a:lnTo>
                <a:lnTo>
                  <a:pt x="0" y="2"/>
                </a:lnTo>
                <a:lnTo>
                  <a:pt x="0" y="45"/>
                </a:lnTo>
                <a:lnTo>
                  <a:pt x="2" y="45"/>
                </a:lnTo>
                <a:lnTo>
                  <a:pt x="4" y="45"/>
                </a:lnTo>
                <a:lnTo>
                  <a:pt x="5" y="44"/>
                </a:lnTo>
                <a:lnTo>
                  <a:pt x="7" y="44"/>
                </a:lnTo>
                <a:lnTo>
                  <a:pt x="10" y="43"/>
                </a:lnTo>
                <a:lnTo>
                  <a:pt x="12" y="42"/>
                </a:lnTo>
                <a:lnTo>
                  <a:pt x="14" y="41"/>
                </a:lnTo>
                <a:lnTo>
                  <a:pt x="14" y="1"/>
                </a:lnTo>
                <a:close/>
              </a:path>
            </a:pathLst>
          </a:custGeom>
          <a:solidFill>
            <a:srgbClr val="D1F2F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5" name="Freeform 308"/>
          <p:cNvSpPr>
            <a:spLocks/>
          </p:cNvSpPr>
          <p:nvPr/>
        </p:nvSpPr>
        <p:spPr bwMode="auto">
          <a:xfrm>
            <a:off x="3063775" y="3932362"/>
            <a:ext cx="14288" cy="42862"/>
          </a:xfrm>
          <a:custGeom>
            <a:avLst/>
            <a:gdLst>
              <a:gd name="T0" fmla="*/ 14288 w 9"/>
              <a:gd name="T1" fmla="*/ 1587 h 27"/>
              <a:gd name="T2" fmla="*/ 14288 w 9"/>
              <a:gd name="T3" fmla="*/ 1587 h 27"/>
              <a:gd name="T4" fmla="*/ 12700 w 9"/>
              <a:gd name="T5" fmla="*/ 1587 h 27"/>
              <a:gd name="T6" fmla="*/ 11113 w 9"/>
              <a:gd name="T7" fmla="*/ 1587 h 27"/>
              <a:gd name="T8" fmla="*/ 7938 w 9"/>
              <a:gd name="T9" fmla="*/ 0 h 27"/>
              <a:gd name="T10" fmla="*/ 6350 w 9"/>
              <a:gd name="T11" fmla="*/ 0 h 27"/>
              <a:gd name="T12" fmla="*/ 4763 w 9"/>
              <a:gd name="T13" fmla="*/ 1587 h 27"/>
              <a:gd name="T14" fmla="*/ 1588 w 9"/>
              <a:gd name="T15" fmla="*/ 1587 h 27"/>
              <a:gd name="T16" fmla="*/ 0 w 9"/>
              <a:gd name="T17" fmla="*/ 3175 h 27"/>
              <a:gd name="T18" fmla="*/ 0 w 9"/>
              <a:gd name="T19" fmla="*/ 42862 h 27"/>
              <a:gd name="T20" fmla="*/ 0 w 9"/>
              <a:gd name="T21" fmla="*/ 42862 h 27"/>
              <a:gd name="T22" fmla="*/ 1588 w 9"/>
              <a:gd name="T23" fmla="*/ 42862 h 27"/>
              <a:gd name="T24" fmla="*/ 3175 w 9"/>
              <a:gd name="T25" fmla="*/ 42862 h 27"/>
              <a:gd name="T26" fmla="*/ 4763 w 9"/>
              <a:gd name="T27" fmla="*/ 42862 h 27"/>
              <a:gd name="T28" fmla="*/ 6350 w 9"/>
              <a:gd name="T29" fmla="*/ 42862 h 27"/>
              <a:gd name="T30" fmla="*/ 7938 w 9"/>
              <a:gd name="T31" fmla="*/ 39687 h 27"/>
              <a:gd name="T32" fmla="*/ 12700 w 9"/>
              <a:gd name="T33" fmla="*/ 38100 h 27"/>
              <a:gd name="T34" fmla="*/ 14288 w 9"/>
              <a:gd name="T35" fmla="*/ 36512 h 27"/>
              <a:gd name="T36" fmla="*/ 14288 w 9"/>
              <a:gd name="T37" fmla="*/ 1587 h 2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"/>
              <a:gd name="T58" fmla="*/ 0 h 27"/>
              <a:gd name="T59" fmla="*/ 9 w 9"/>
              <a:gd name="T60" fmla="*/ 27 h 2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" h="27">
                <a:moveTo>
                  <a:pt x="9" y="1"/>
                </a:moveTo>
                <a:lnTo>
                  <a:pt x="9" y="1"/>
                </a:lnTo>
                <a:lnTo>
                  <a:pt x="8" y="1"/>
                </a:lnTo>
                <a:lnTo>
                  <a:pt x="7" y="1"/>
                </a:lnTo>
                <a:lnTo>
                  <a:pt x="5" y="0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27"/>
                </a:lnTo>
                <a:lnTo>
                  <a:pt x="1" y="27"/>
                </a:lnTo>
                <a:lnTo>
                  <a:pt x="2" y="27"/>
                </a:lnTo>
                <a:lnTo>
                  <a:pt x="3" y="27"/>
                </a:lnTo>
                <a:lnTo>
                  <a:pt x="4" y="27"/>
                </a:lnTo>
                <a:lnTo>
                  <a:pt x="5" y="25"/>
                </a:lnTo>
                <a:lnTo>
                  <a:pt x="8" y="24"/>
                </a:lnTo>
                <a:lnTo>
                  <a:pt x="9" y="23"/>
                </a:lnTo>
                <a:lnTo>
                  <a:pt x="9" y="1"/>
                </a:lnTo>
                <a:close/>
              </a:path>
            </a:pathLst>
          </a:custGeom>
          <a:solidFill>
            <a:srgbClr val="E5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6" name="Freeform 309"/>
          <p:cNvSpPr>
            <a:spLocks/>
          </p:cNvSpPr>
          <p:nvPr/>
        </p:nvSpPr>
        <p:spPr bwMode="auto">
          <a:xfrm>
            <a:off x="3238400" y="4054599"/>
            <a:ext cx="22225" cy="22225"/>
          </a:xfrm>
          <a:custGeom>
            <a:avLst/>
            <a:gdLst>
              <a:gd name="T0" fmla="*/ 11113 w 14"/>
              <a:gd name="T1" fmla="*/ 22225 h 14"/>
              <a:gd name="T2" fmla="*/ 14288 w 14"/>
              <a:gd name="T3" fmla="*/ 22225 h 14"/>
              <a:gd name="T4" fmla="*/ 15875 w 14"/>
              <a:gd name="T5" fmla="*/ 20638 h 14"/>
              <a:gd name="T6" fmla="*/ 17463 w 14"/>
              <a:gd name="T7" fmla="*/ 20638 h 14"/>
              <a:gd name="T8" fmla="*/ 19050 w 14"/>
              <a:gd name="T9" fmla="*/ 17463 h 14"/>
              <a:gd name="T10" fmla="*/ 20638 w 14"/>
              <a:gd name="T11" fmla="*/ 15875 h 14"/>
              <a:gd name="T12" fmla="*/ 20638 w 14"/>
              <a:gd name="T13" fmla="*/ 14288 h 14"/>
              <a:gd name="T14" fmla="*/ 22225 w 14"/>
              <a:gd name="T15" fmla="*/ 12700 h 14"/>
              <a:gd name="T16" fmla="*/ 22225 w 14"/>
              <a:gd name="T17" fmla="*/ 11113 h 14"/>
              <a:gd name="T18" fmla="*/ 22225 w 14"/>
              <a:gd name="T19" fmla="*/ 9525 h 14"/>
              <a:gd name="T20" fmla="*/ 20638 w 14"/>
              <a:gd name="T21" fmla="*/ 6350 h 14"/>
              <a:gd name="T22" fmla="*/ 20638 w 14"/>
              <a:gd name="T23" fmla="*/ 4763 h 14"/>
              <a:gd name="T24" fmla="*/ 19050 w 14"/>
              <a:gd name="T25" fmla="*/ 3175 h 14"/>
              <a:gd name="T26" fmla="*/ 17463 w 14"/>
              <a:gd name="T27" fmla="*/ 1588 h 14"/>
              <a:gd name="T28" fmla="*/ 15875 w 14"/>
              <a:gd name="T29" fmla="*/ 0 h 14"/>
              <a:gd name="T30" fmla="*/ 14288 w 14"/>
              <a:gd name="T31" fmla="*/ 0 h 14"/>
              <a:gd name="T32" fmla="*/ 11113 w 14"/>
              <a:gd name="T33" fmla="*/ 0 h 14"/>
              <a:gd name="T34" fmla="*/ 9525 w 14"/>
              <a:gd name="T35" fmla="*/ 0 h 14"/>
              <a:gd name="T36" fmla="*/ 7938 w 14"/>
              <a:gd name="T37" fmla="*/ 0 h 14"/>
              <a:gd name="T38" fmla="*/ 6350 w 14"/>
              <a:gd name="T39" fmla="*/ 1588 h 14"/>
              <a:gd name="T40" fmla="*/ 4763 w 14"/>
              <a:gd name="T41" fmla="*/ 3175 h 14"/>
              <a:gd name="T42" fmla="*/ 3175 w 14"/>
              <a:gd name="T43" fmla="*/ 4763 h 14"/>
              <a:gd name="T44" fmla="*/ 3175 w 14"/>
              <a:gd name="T45" fmla="*/ 6350 h 14"/>
              <a:gd name="T46" fmla="*/ 0 w 14"/>
              <a:gd name="T47" fmla="*/ 9525 h 14"/>
              <a:gd name="T48" fmla="*/ 0 w 14"/>
              <a:gd name="T49" fmla="*/ 11113 h 14"/>
              <a:gd name="T50" fmla="*/ 0 w 14"/>
              <a:gd name="T51" fmla="*/ 12700 h 14"/>
              <a:gd name="T52" fmla="*/ 3175 w 14"/>
              <a:gd name="T53" fmla="*/ 14288 h 14"/>
              <a:gd name="T54" fmla="*/ 3175 w 14"/>
              <a:gd name="T55" fmla="*/ 15875 h 14"/>
              <a:gd name="T56" fmla="*/ 4763 w 14"/>
              <a:gd name="T57" fmla="*/ 17463 h 14"/>
              <a:gd name="T58" fmla="*/ 6350 w 14"/>
              <a:gd name="T59" fmla="*/ 20638 h 14"/>
              <a:gd name="T60" fmla="*/ 7938 w 14"/>
              <a:gd name="T61" fmla="*/ 20638 h 14"/>
              <a:gd name="T62" fmla="*/ 9525 w 14"/>
              <a:gd name="T63" fmla="*/ 22225 h 14"/>
              <a:gd name="T64" fmla="*/ 11113 w 14"/>
              <a:gd name="T65" fmla="*/ 22225 h 1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4"/>
              <a:gd name="T101" fmla="*/ 14 w 14"/>
              <a:gd name="T102" fmla="*/ 14 h 1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4">
                <a:moveTo>
                  <a:pt x="7" y="14"/>
                </a:moveTo>
                <a:lnTo>
                  <a:pt x="9" y="14"/>
                </a:lnTo>
                <a:lnTo>
                  <a:pt x="10" y="13"/>
                </a:lnTo>
                <a:lnTo>
                  <a:pt x="11" y="13"/>
                </a:lnTo>
                <a:lnTo>
                  <a:pt x="12" y="11"/>
                </a:lnTo>
                <a:lnTo>
                  <a:pt x="13" y="10"/>
                </a:lnTo>
                <a:lnTo>
                  <a:pt x="13" y="9"/>
                </a:lnTo>
                <a:lnTo>
                  <a:pt x="14" y="8"/>
                </a:lnTo>
                <a:lnTo>
                  <a:pt x="14" y="7"/>
                </a:lnTo>
                <a:lnTo>
                  <a:pt x="14" y="6"/>
                </a:lnTo>
                <a:lnTo>
                  <a:pt x="13" y="4"/>
                </a:lnTo>
                <a:lnTo>
                  <a:pt x="13" y="3"/>
                </a:lnTo>
                <a:lnTo>
                  <a:pt x="12" y="2"/>
                </a:lnTo>
                <a:lnTo>
                  <a:pt x="11" y="1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2" y="3"/>
                </a:lnTo>
                <a:lnTo>
                  <a:pt x="2" y="4"/>
                </a:lnTo>
                <a:lnTo>
                  <a:pt x="0" y="6"/>
                </a:lnTo>
                <a:lnTo>
                  <a:pt x="0" y="7"/>
                </a:lnTo>
                <a:lnTo>
                  <a:pt x="0" y="8"/>
                </a:lnTo>
                <a:lnTo>
                  <a:pt x="2" y="9"/>
                </a:lnTo>
                <a:lnTo>
                  <a:pt x="2" y="10"/>
                </a:lnTo>
                <a:lnTo>
                  <a:pt x="3" y="11"/>
                </a:lnTo>
                <a:lnTo>
                  <a:pt x="4" y="13"/>
                </a:lnTo>
                <a:lnTo>
                  <a:pt x="5" y="13"/>
                </a:lnTo>
                <a:lnTo>
                  <a:pt x="6" y="14"/>
                </a:lnTo>
                <a:lnTo>
                  <a:pt x="7" y="14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7" name="Freeform 310"/>
          <p:cNvSpPr>
            <a:spLocks/>
          </p:cNvSpPr>
          <p:nvPr/>
        </p:nvSpPr>
        <p:spPr bwMode="auto">
          <a:xfrm>
            <a:off x="3174900" y="4054599"/>
            <a:ext cx="11113" cy="11113"/>
          </a:xfrm>
          <a:custGeom>
            <a:avLst/>
            <a:gdLst>
              <a:gd name="T0" fmla="*/ 4763 w 7"/>
              <a:gd name="T1" fmla="*/ 11113 h 7"/>
              <a:gd name="T2" fmla="*/ 6350 w 7"/>
              <a:gd name="T3" fmla="*/ 11113 h 7"/>
              <a:gd name="T4" fmla="*/ 7938 w 7"/>
              <a:gd name="T5" fmla="*/ 9525 h 7"/>
              <a:gd name="T6" fmla="*/ 7938 w 7"/>
              <a:gd name="T7" fmla="*/ 6350 h 7"/>
              <a:gd name="T8" fmla="*/ 11113 w 7"/>
              <a:gd name="T9" fmla="*/ 4763 h 7"/>
              <a:gd name="T10" fmla="*/ 7938 w 7"/>
              <a:gd name="T11" fmla="*/ 3175 h 7"/>
              <a:gd name="T12" fmla="*/ 7938 w 7"/>
              <a:gd name="T13" fmla="*/ 1588 h 7"/>
              <a:gd name="T14" fmla="*/ 6350 w 7"/>
              <a:gd name="T15" fmla="*/ 0 h 7"/>
              <a:gd name="T16" fmla="*/ 4763 w 7"/>
              <a:gd name="T17" fmla="*/ 0 h 7"/>
              <a:gd name="T18" fmla="*/ 3175 w 7"/>
              <a:gd name="T19" fmla="*/ 0 h 7"/>
              <a:gd name="T20" fmla="*/ 1588 w 7"/>
              <a:gd name="T21" fmla="*/ 1588 h 7"/>
              <a:gd name="T22" fmla="*/ 0 w 7"/>
              <a:gd name="T23" fmla="*/ 3175 h 7"/>
              <a:gd name="T24" fmla="*/ 0 w 7"/>
              <a:gd name="T25" fmla="*/ 4763 h 7"/>
              <a:gd name="T26" fmla="*/ 0 w 7"/>
              <a:gd name="T27" fmla="*/ 6350 h 7"/>
              <a:gd name="T28" fmla="*/ 1588 w 7"/>
              <a:gd name="T29" fmla="*/ 9525 h 7"/>
              <a:gd name="T30" fmla="*/ 3175 w 7"/>
              <a:gd name="T31" fmla="*/ 11113 h 7"/>
              <a:gd name="T32" fmla="*/ 4763 w 7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"/>
              <a:gd name="T52" fmla="*/ 0 h 7"/>
              <a:gd name="T53" fmla="*/ 7 w 7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" h="7">
                <a:moveTo>
                  <a:pt x="3" y="7"/>
                </a:moveTo>
                <a:lnTo>
                  <a:pt x="4" y="7"/>
                </a:lnTo>
                <a:lnTo>
                  <a:pt x="5" y="6"/>
                </a:lnTo>
                <a:lnTo>
                  <a:pt x="5" y="4"/>
                </a:lnTo>
                <a:lnTo>
                  <a:pt x="7" y="3"/>
                </a:lnTo>
                <a:lnTo>
                  <a:pt x="5" y="2"/>
                </a:lnTo>
                <a:lnTo>
                  <a:pt x="5" y="1"/>
                </a:lnTo>
                <a:lnTo>
                  <a:pt x="4" y="0"/>
                </a:lnTo>
                <a:lnTo>
                  <a:pt x="3" y="0"/>
                </a:lnTo>
                <a:lnTo>
                  <a:pt x="2" y="0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4"/>
                </a:lnTo>
                <a:lnTo>
                  <a:pt x="1" y="6"/>
                </a:lnTo>
                <a:lnTo>
                  <a:pt x="2" y="7"/>
                </a:lnTo>
                <a:lnTo>
                  <a:pt x="3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8" name="Freeform 311"/>
          <p:cNvSpPr>
            <a:spLocks/>
          </p:cNvSpPr>
          <p:nvPr/>
        </p:nvSpPr>
        <p:spPr bwMode="auto">
          <a:xfrm>
            <a:off x="3192363" y="4054599"/>
            <a:ext cx="9525" cy="11113"/>
          </a:xfrm>
          <a:custGeom>
            <a:avLst/>
            <a:gdLst>
              <a:gd name="T0" fmla="*/ 6350 w 6"/>
              <a:gd name="T1" fmla="*/ 11113 h 7"/>
              <a:gd name="T2" fmla="*/ 7938 w 6"/>
              <a:gd name="T3" fmla="*/ 11113 h 7"/>
              <a:gd name="T4" fmla="*/ 9525 w 6"/>
              <a:gd name="T5" fmla="*/ 11113 h 7"/>
              <a:gd name="T6" fmla="*/ 9525 w 6"/>
              <a:gd name="T7" fmla="*/ 9525 h 7"/>
              <a:gd name="T8" fmla="*/ 9525 w 6"/>
              <a:gd name="T9" fmla="*/ 4763 h 7"/>
              <a:gd name="T10" fmla="*/ 9525 w 6"/>
              <a:gd name="T11" fmla="*/ 3175 h 7"/>
              <a:gd name="T12" fmla="*/ 9525 w 6"/>
              <a:gd name="T13" fmla="*/ 1588 h 7"/>
              <a:gd name="T14" fmla="*/ 7938 w 6"/>
              <a:gd name="T15" fmla="*/ 1588 h 7"/>
              <a:gd name="T16" fmla="*/ 6350 w 6"/>
              <a:gd name="T17" fmla="*/ 0 h 7"/>
              <a:gd name="T18" fmla="*/ 4763 w 6"/>
              <a:gd name="T19" fmla="*/ 1588 h 7"/>
              <a:gd name="T20" fmla="*/ 1588 w 6"/>
              <a:gd name="T21" fmla="*/ 1588 h 7"/>
              <a:gd name="T22" fmla="*/ 0 w 6"/>
              <a:gd name="T23" fmla="*/ 3175 h 7"/>
              <a:gd name="T24" fmla="*/ 0 w 6"/>
              <a:gd name="T25" fmla="*/ 4763 h 7"/>
              <a:gd name="T26" fmla="*/ 0 w 6"/>
              <a:gd name="T27" fmla="*/ 9525 h 7"/>
              <a:gd name="T28" fmla="*/ 1588 w 6"/>
              <a:gd name="T29" fmla="*/ 11113 h 7"/>
              <a:gd name="T30" fmla="*/ 4763 w 6"/>
              <a:gd name="T31" fmla="*/ 11113 h 7"/>
              <a:gd name="T32" fmla="*/ 6350 w 6"/>
              <a:gd name="T33" fmla="*/ 11113 h 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"/>
              <a:gd name="T52" fmla="*/ 0 h 7"/>
              <a:gd name="T53" fmla="*/ 6 w 6"/>
              <a:gd name="T54" fmla="*/ 7 h 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" h="7">
                <a:moveTo>
                  <a:pt x="4" y="7"/>
                </a:moveTo>
                <a:lnTo>
                  <a:pt x="5" y="7"/>
                </a:lnTo>
                <a:lnTo>
                  <a:pt x="6" y="7"/>
                </a:lnTo>
                <a:lnTo>
                  <a:pt x="6" y="6"/>
                </a:lnTo>
                <a:lnTo>
                  <a:pt x="6" y="3"/>
                </a:lnTo>
                <a:lnTo>
                  <a:pt x="6" y="2"/>
                </a:lnTo>
                <a:lnTo>
                  <a:pt x="6" y="1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1"/>
                </a:lnTo>
                <a:lnTo>
                  <a:pt x="0" y="2"/>
                </a:lnTo>
                <a:lnTo>
                  <a:pt x="0" y="3"/>
                </a:lnTo>
                <a:lnTo>
                  <a:pt x="0" y="6"/>
                </a:lnTo>
                <a:lnTo>
                  <a:pt x="1" y="7"/>
                </a:lnTo>
                <a:lnTo>
                  <a:pt x="3" y="7"/>
                </a:lnTo>
                <a:lnTo>
                  <a:pt x="4" y="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79" name="Freeform 312"/>
          <p:cNvSpPr>
            <a:spLocks/>
          </p:cNvSpPr>
          <p:nvPr/>
        </p:nvSpPr>
        <p:spPr bwMode="auto">
          <a:xfrm>
            <a:off x="3120925" y="3906962"/>
            <a:ext cx="28575" cy="147637"/>
          </a:xfrm>
          <a:custGeom>
            <a:avLst/>
            <a:gdLst>
              <a:gd name="T0" fmla="*/ 9525 w 18"/>
              <a:gd name="T1" fmla="*/ 3175 h 93"/>
              <a:gd name="T2" fmla="*/ 9525 w 18"/>
              <a:gd name="T3" fmla="*/ 6350 h 93"/>
              <a:gd name="T4" fmla="*/ 4762 w 18"/>
              <a:gd name="T5" fmla="*/ 14287 h 93"/>
              <a:gd name="T6" fmla="*/ 3175 w 18"/>
              <a:gd name="T7" fmla="*/ 26987 h 93"/>
              <a:gd name="T8" fmla="*/ 1588 w 18"/>
              <a:gd name="T9" fmla="*/ 46037 h 93"/>
              <a:gd name="T10" fmla="*/ 0 w 18"/>
              <a:gd name="T11" fmla="*/ 65087 h 93"/>
              <a:gd name="T12" fmla="*/ 0 w 18"/>
              <a:gd name="T13" fmla="*/ 92075 h 93"/>
              <a:gd name="T14" fmla="*/ 1588 w 18"/>
              <a:gd name="T15" fmla="*/ 117475 h 93"/>
              <a:gd name="T16" fmla="*/ 6350 w 18"/>
              <a:gd name="T17" fmla="*/ 147637 h 93"/>
              <a:gd name="T18" fmla="*/ 28575 w 18"/>
              <a:gd name="T19" fmla="*/ 147637 h 93"/>
              <a:gd name="T20" fmla="*/ 26988 w 18"/>
              <a:gd name="T21" fmla="*/ 141287 h 93"/>
              <a:gd name="T22" fmla="*/ 25400 w 18"/>
              <a:gd name="T23" fmla="*/ 130175 h 93"/>
              <a:gd name="T24" fmla="*/ 23812 w 18"/>
              <a:gd name="T25" fmla="*/ 112712 h 93"/>
              <a:gd name="T26" fmla="*/ 22225 w 18"/>
              <a:gd name="T27" fmla="*/ 92075 h 93"/>
              <a:gd name="T28" fmla="*/ 20637 w 18"/>
              <a:gd name="T29" fmla="*/ 68262 h 93"/>
              <a:gd name="T30" fmla="*/ 20637 w 18"/>
              <a:gd name="T31" fmla="*/ 42862 h 93"/>
              <a:gd name="T32" fmla="*/ 23812 w 18"/>
              <a:gd name="T33" fmla="*/ 20637 h 93"/>
              <a:gd name="T34" fmla="*/ 28575 w 18"/>
              <a:gd name="T35" fmla="*/ 3175 h 93"/>
              <a:gd name="T36" fmla="*/ 28575 w 18"/>
              <a:gd name="T37" fmla="*/ 3175 h 93"/>
              <a:gd name="T38" fmla="*/ 28575 w 18"/>
              <a:gd name="T39" fmla="*/ 0 h 93"/>
              <a:gd name="T40" fmla="*/ 28575 w 18"/>
              <a:gd name="T41" fmla="*/ 0 h 93"/>
              <a:gd name="T42" fmla="*/ 26988 w 18"/>
              <a:gd name="T43" fmla="*/ 0 h 93"/>
              <a:gd name="T44" fmla="*/ 25400 w 18"/>
              <a:gd name="T45" fmla="*/ 0 h 93"/>
              <a:gd name="T46" fmla="*/ 22225 w 18"/>
              <a:gd name="T47" fmla="*/ 0 h 93"/>
              <a:gd name="T48" fmla="*/ 15875 w 18"/>
              <a:gd name="T49" fmla="*/ 0 h 93"/>
              <a:gd name="T50" fmla="*/ 9525 w 18"/>
              <a:gd name="T51" fmla="*/ 3175 h 9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"/>
              <a:gd name="T79" fmla="*/ 0 h 93"/>
              <a:gd name="T80" fmla="*/ 18 w 18"/>
              <a:gd name="T81" fmla="*/ 93 h 9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" h="93">
                <a:moveTo>
                  <a:pt x="6" y="2"/>
                </a:moveTo>
                <a:lnTo>
                  <a:pt x="6" y="4"/>
                </a:lnTo>
                <a:lnTo>
                  <a:pt x="3" y="9"/>
                </a:lnTo>
                <a:lnTo>
                  <a:pt x="2" y="17"/>
                </a:lnTo>
                <a:lnTo>
                  <a:pt x="1" y="29"/>
                </a:lnTo>
                <a:lnTo>
                  <a:pt x="0" y="41"/>
                </a:lnTo>
                <a:lnTo>
                  <a:pt x="0" y="58"/>
                </a:lnTo>
                <a:lnTo>
                  <a:pt x="1" y="74"/>
                </a:lnTo>
                <a:lnTo>
                  <a:pt x="4" y="93"/>
                </a:lnTo>
                <a:lnTo>
                  <a:pt x="18" y="93"/>
                </a:lnTo>
                <a:lnTo>
                  <a:pt x="17" y="89"/>
                </a:lnTo>
                <a:lnTo>
                  <a:pt x="16" y="82"/>
                </a:lnTo>
                <a:lnTo>
                  <a:pt x="15" y="71"/>
                </a:lnTo>
                <a:lnTo>
                  <a:pt x="14" y="58"/>
                </a:lnTo>
                <a:lnTo>
                  <a:pt x="13" y="43"/>
                </a:lnTo>
                <a:lnTo>
                  <a:pt x="13" y="27"/>
                </a:lnTo>
                <a:lnTo>
                  <a:pt x="15" y="13"/>
                </a:lnTo>
                <a:lnTo>
                  <a:pt x="18" y="2"/>
                </a:lnTo>
                <a:lnTo>
                  <a:pt x="18" y="0"/>
                </a:lnTo>
                <a:lnTo>
                  <a:pt x="17" y="0"/>
                </a:lnTo>
                <a:lnTo>
                  <a:pt x="16" y="0"/>
                </a:lnTo>
                <a:lnTo>
                  <a:pt x="14" y="0"/>
                </a:lnTo>
                <a:lnTo>
                  <a:pt x="10" y="0"/>
                </a:lnTo>
                <a:lnTo>
                  <a:pt x="6" y="2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0" name="Freeform 313"/>
          <p:cNvSpPr>
            <a:spLocks/>
          </p:cNvSpPr>
          <p:nvPr/>
        </p:nvSpPr>
        <p:spPr bwMode="auto">
          <a:xfrm>
            <a:off x="3276500" y="3889499"/>
            <a:ext cx="42863" cy="165100"/>
          </a:xfrm>
          <a:custGeom>
            <a:avLst/>
            <a:gdLst>
              <a:gd name="T0" fmla="*/ 42863 w 27"/>
              <a:gd name="T1" fmla="*/ 0 h 104"/>
              <a:gd name="T2" fmla="*/ 39688 w 27"/>
              <a:gd name="T3" fmla="*/ 1588 h 104"/>
              <a:gd name="T4" fmla="*/ 38100 w 27"/>
              <a:gd name="T5" fmla="*/ 4763 h 104"/>
              <a:gd name="T6" fmla="*/ 34925 w 27"/>
              <a:gd name="T7" fmla="*/ 14288 h 104"/>
              <a:gd name="T8" fmla="*/ 31750 w 27"/>
              <a:gd name="T9" fmla="*/ 28575 h 104"/>
              <a:gd name="T10" fmla="*/ 26988 w 27"/>
              <a:gd name="T11" fmla="*/ 49212 h 104"/>
              <a:gd name="T12" fmla="*/ 25400 w 27"/>
              <a:gd name="T13" fmla="*/ 77788 h 104"/>
              <a:gd name="T14" fmla="*/ 26988 w 27"/>
              <a:gd name="T15" fmla="*/ 115888 h 104"/>
              <a:gd name="T16" fmla="*/ 31750 w 27"/>
              <a:gd name="T17" fmla="*/ 165100 h 104"/>
              <a:gd name="T18" fmla="*/ 6350 w 27"/>
              <a:gd name="T19" fmla="*/ 165100 h 104"/>
              <a:gd name="T20" fmla="*/ 6350 w 27"/>
              <a:gd name="T21" fmla="*/ 158750 h 104"/>
              <a:gd name="T22" fmla="*/ 4763 w 27"/>
              <a:gd name="T23" fmla="*/ 146050 h 104"/>
              <a:gd name="T24" fmla="*/ 3175 w 27"/>
              <a:gd name="T25" fmla="*/ 125413 h 104"/>
              <a:gd name="T26" fmla="*/ 1588 w 27"/>
              <a:gd name="T27" fmla="*/ 101600 h 104"/>
              <a:gd name="T28" fmla="*/ 0 w 27"/>
              <a:gd name="T29" fmla="*/ 74613 h 104"/>
              <a:gd name="T30" fmla="*/ 1588 w 27"/>
              <a:gd name="T31" fmla="*/ 47625 h 104"/>
              <a:gd name="T32" fmla="*/ 4763 w 27"/>
              <a:gd name="T33" fmla="*/ 22225 h 104"/>
              <a:gd name="T34" fmla="*/ 14288 w 27"/>
              <a:gd name="T35" fmla="*/ 0 h 104"/>
              <a:gd name="T36" fmla="*/ 42863 w 27"/>
              <a:gd name="T37" fmla="*/ 0 h 10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7"/>
              <a:gd name="T58" fmla="*/ 0 h 104"/>
              <a:gd name="T59" fmla="*/ 27 w 27"/>
              <a:gd name="T60" fmla="*/ 104 h 10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7" h="104">
                <a:moveTo>
                  <a:pt x="27" y="0"/>
                </a:moveTo>
                <a:lnTo>
                  <a:pt x="25" y="1"/>
                </a:lnTo>
                <a:lnTo>
                  <a:pt x="24" y="3"/>
                </a:lnTo>
                <a:lnTo>
                  <a:pt x="22" y="9"/>
                </a:lnTo>
                <a:lnTo>
                  <a:pt x="20" y="18"/>
                </a:lnTo>
                <a:lnTo>
                  <a:pt x="17" y="31"/>
                </a:lnTo>
                <a:lnTo>
                  <a:pt x="16" y="49"/>
                </a:lnTo>
                <a:lnTo>
                  <a:pt x="17" y="73"/>
                </a:lnTo>
                <a:lnTo>
                  <a:pt x="20" y="104"/>
                </a:lnTo>
                <a:lnTo>
                  <a:pt x="4" y="104"/>
                </a:lnTo>
                <a:lnTo>
                  <a:pt x="4" y="100"/>
                </a:lnTo>
                <a:lnTo>
                  <a:pt x="3" y="92"/>
                </a:lnTo>
                <a:lnTo>
                  <a:pt x="2" y="79"/>
                </a:lnTo>
                <a:lnTo>
                  <a:pt x="1" y="64"/>
                </a:lnTo>
                <a:lnTo>
                  <a:pt x="0" y="47"/>
                </a:lnTo>
                <a:lnTo>
                  <a:pt x="1" y="30"/>
                </a:lnTo>
                <a:lnTo>
                  <a:pt x="3" y="14"/>
                </a:lnTo>
                <a:lnTo>
                  <a:pt x="9" y="0"/>
                </a:lnTo>
                <a:lnTo>
                  <a:pt x="27" y="0"/>
                </a:lnTo>
                <a:close/>
              </a:path>
            </a:pathLst>
          </a:custGeom>
          <a:solidFill>
            <a:srgbClr val="3F9E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1" name="Freeform 314"/>
          <p:cNvSpPr>
            <a:spLocks/>
          </p:cNvSpPr>
          <p:nvPr/>
        </p:nvSpPr>
        <p:spPr bwMode="auto">
          <a:xfrm>
            <a:off x="3120925" y="3914899"/>
            <a:ext cx="26988" cy="130175"/>
          </a:xfrm>
          <a:custGeom>
            <a:avLst/>
            <a:gdLst>
              <a:gd name="T0" fmla="*/ 9525 w 17"/>
              <a:gd name="T1" fmla="*/ 3175 h 82"/>
              <a:gd name="T2" fmla="*/ 9525 w 17"/>
              <a:gd name="T3" fmla="*/ 6350 h 82"/>
              <a:gd name="T4" fmla="*/ 6350 w 17"/>
              <a:gd name="T5" fmla="*/ 12700 h 82"/>
              <a:gd name="T6" fmla="*/ 3175 w 17"/>
              <a:gd name="T7" fmla="*/ 23812 h 82"/>
              <a:gd name="T8" fmla="*/ 1588 w 17"/>
              <a:gd name="T9" fmla="*/ 41275 h 82"/>
              <a:gd name="T10" fmla="*/ 0 w 17"/>
              <a:gd name="T11" fmla="*/ 60325 h 82"/>
              <a:gd name="T12" fmla="*/ 1588 w 17"/>
              <a:gd name="T13" fmla="*/ 79375 h 82"/>
              <a:gd name="T14" fmla="*/ 3175 w 17"/>
              <a:gd name="T15" fmla="*/ 104775 h 82"/>
              <a:gd name="T16" fmla="*/ 6350 w 17"/>
              <a:gd name="T17" fmla="*/ 130175 h 82"/>
              <a:gd name="T18" fmla="*/ 25400 w 17"/>
              <a:gd name="T19" fmla="*/ 128588 h 82"/>
              <a:gd name="T20" fmla="*/ 25400 w 17"/>
              <a:gd name="T21" fmla="*/ 123825 h 82"/>
              <a:gd name="T22" fmla="*/ 23813 w 17"/>
              <a:gd name="T23" fmla="*/ 115888 h 82"/>
              <a:gd name="T24" fmla="*/ 22225 w 17"/>
              <a:gd name="T25" fmla="*/ 98425 h 82"/>
              <a:gd name="T26" fmla="*/ 20638 w 17"/>
              <a:gd name="T27" fmla="*/ 79375 h 82"/>
              <a:gd name="T28" fmla="*/ 17463 w 17"/>
              <a:gd name="T29" fmla="*/ 60325 h 82"/>
              <a:gd name="T30" fmla="*/ 17463 w 17"/>
              <a:gd name="T31" fmla="*/ 39687 h 82"/>
              <a:gd name="T32" fmla="*/ 22225 w 17"/>
              <a:gd name="T33" fmla="*/ 19050 h 82"/>
              <a:gd name="T34" fmla="*/ 26988 w 17"/>
              <a:gd name="T35" fmla="*/ 1588 h 82"/>
              <a:gd name="T36" fmla="*/ 26988 w 17"/>
              <a:gd name="T37" fmla="*/ 1588 h 82"/>
              <a:gd name="T38" fmla="*/ 26988 w 17"/>
              <a:gd name="T39" fmla="*/ 1588 h 82"/>
              <a:gd name="T40" fmla="*/ 26988 w 17"/>
              <a:gd name="T41" fmla="*/ 1588 h 82"/>
              <a:gd name="T42" fmla="*/ 25400 w 17"/>
              <a:gd name="T43" fmla="*/ 0 h 82"/>
              <a:gd name="T44" fmla="*/ 23813 w 17"/>
              <a:gd name="T45" fmla="*/ 0 h 82"/>
              <a:gd name="T46" fmla="*/ 20638 w 17"/>
              <a:gd name="T47" fmla="*/ 1588 h 82"/>
              <a:gd name="T48" fmla="*/ 14288 w 17"/>
              <a:gd name="T49" fmla="*/ 1588 h 82"/>
              <a:gd name="T50" fmla="*/ 9525 w 17"/>
              <a:gd name="T51" fmla="*/ 3175 h 82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"/>
              <a:gd name="T79" fmla="*/ 0 h 82"/>
              <a:gd name="T80" fmla="*/ 17 w 17"/>
              <a:gd name="T81" fmla="*/ 82 h 82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" h="82">
                <a:moveTo>
                  <a:pt x="6" y="2"/>
                </a:moveTo>
                <a:lnTo>
                  <a:pt x="6" y="4"/>
                </a:lnTo>
                <a:lnTo>
                  <a:pt x="4" y="8"/>
                </a:lnTo>
                <a:lnTo>
                  <a:pt x="2" y="15"/>
                </a:lnTo>
                <a:lnTo>
                  <a:pt x="1" y="26"/>
                </a:lnTo>
                <a:lnTo>
                  <a:pt x="0" y="38"/>
                </a:lnTo>
                <a:lnTo>
                  <a:pt x="1" y="50"/>
                </a:lnTo>
                <a:lnTo>
                  <a:pt x="2" y="66"/>
                </a:lnTo>
                <a:lnTo>
                  <a:pt x="4" y="82"/>
                </a:lnTo>
                <a:lnTo>
                  <a:pt x="16" y="81"/>
                </a:lnTo>
                <a:lnTo>
                  <a:pt x="16" y="78"/>
                </a:lnTo>
                <a:lnTo>
                  <a:pt x="15" y="73"/>
                </a:lnTo>
                <a:lnTo>
                  <a:pt x="14" y="62"/>
                </a:lnTo>
                <a:lnTo>
                  <a:pt x="13" y="50"/>
                </a:lnTo>
                <a:lnTo>
                  <a:pt x="11" y="38"/>
                </a:lnTo>
                <a:lnTo>
                  <a:pt x="11" y="25"/>
                </a:lnTo>
                <a:lnTo>
                  <a:pt x="14" y="1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1"/>
                </a:lnTo>
                <a:lnTo>
                  <a:pt x="9" y="1"/>
                </a:lnTo>
                <a:lnTo>
                  <a:pt x="6" y="2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2" name="Freeform 315"/>
          <p:cNvSpPr>
            <a:spLocks/>
          </p:cNvSpPr>
          <p:nvPr/>
        </p:nvSpPr>
        <p:spPr bwMode="auto">
          <a:xfrm>
            <a:off x="3122513" y="3924424"/>
            <a:ext cx="22225" cy="109538"/>
          </a:xfrm>
          <a:custGeom>
            <a:avLst/>
            <a:gdLst>
              <a:gd name="T0" fmla="*/ 7938 w 14"/>
              <a:gd name="T1" fmla="*/ 1588 h 69"/>
              <a:gd name="T2" fmla="*/ 7938 w 14"/>
              <a:gd name="T3" fmla="*/ 3175 h 69"/>
              <a:gd name="T4" fmla="*/ 4763 w 14"/>
              <a:gd name="T5" fmla="*/ 11113 h 69"/>
              <a:gd name="T6" fmla="*/ 3175 w 14"/>
              <a:gd name="T7" fmla="*/ 20638 h 69"/>
              <a:gd name="T8" fmla="*/ 1588 w 14"/>
              <a:gd name="T9" fmla="*/ 33338 h 69"/>
              <a:gd name="T10" fmla="*/ 0 w 14"/>
              <a:gd name="T11" fmla="*/ 50800 h 69"/>
              <a:gd name="T12" fmla="*/ 0 w 14"/>
              <a:gd name="T13" fmla="*/ 68263 h 69"/>
              <a:gd name="T14" fmla="*/ 1588 w 14"/>
              <a:gd name="T15" fmla="*/ 88900 h 69"/>
              <a:gd name="T16" fmla="*/ 4763 w 14"/>
              <a:gd name="T17" fmla="*/ 109538 h 69"/>
              <a:gd name="T18" fmla="*/ 22225 w 14"/>
              <a:gd name="T19" fmla="*/ 109538 h 69"/>
              <a:gd name="T20" fmla="*/ 20638 w 14"/>
              <a:gd name="T21" fmla="*/ 106363 h 69"/>
              <a:gd name="T22" fmla="*/ 20638 w 14"/>
              <a:gd name="T23" fmla="*/ 96838 h 69"/>
              <a:gd name="T24" fmla="*/ 19050 w 14"/>
              <a:gd name="T25" fmla="*/ 84138 h 69"/>
              <a:gd name="T26" fmla="*/ 15875 w 14"/>
              <a:gd name="T27" fmla="*/ 68263 h 69"/>
              <a:gd name="T28" fmla="*/ 14288 w 14"/>
              <a:gd name="T29" fmla="*/ 50800 h 69"/>
              <a:gd name="T30" fmla="*/ 14288 w 14"/>
              <a:gd name="T31" fmla="*/ 31750 h 69"/>
              <a:gd name="T32" fmla="*/ 19050 w 14"/>
              <a:gd name="T33" fmla="*/ 14288 h 69"/>
              <a:gd name="T34" fmla="*/ 22225 w 14"/>
              <a:gd name="T35" fmla="*/ 1588 h 69"/>
              <a:gd name="T36" fmla="*/ 22225 w 14"/>
              <a:gd name="T37" fmla="*/ 1588 h 69"/>
              <a:gd name="T38" fmla="*/ 22225 w 14"/>
              <a:gd name="T39" fmla="*/ 1588 h 69"/>
              <a:gd name="T40" fmla="*/ 22225 w 14"/>
              <a:gd name="T41" fmla="*/ 0 h 69"/>
              <a:gd name="T42" fmla="*/ 22225 w 14"/>
              <a:gd name="T43" fmla="*/ 0 h 69"/>
              <a:gd name="T44" fmla="*/ 20638 w 14"/>
              <a:gd name="T45" fmla="*/ 0 h 69"/>
              <a:gd name="T46" fmla="*/ 15875 w 14"/>
              <a:gd name="T47" fmla="*/ 0 h 69"/>
              <a:gd name="T48" fmla="*/ 12700 w 14"/>
              <a:gd name="T49" fmla="*/ 1588 h 69"/>
              <a:gd name="T50" fmla="*/ 7938 w 14"/>
              <a:gd name="T51" fmla="*/ 1588 h 6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"/>
              <a:gd name="T79" fmla="*/ 0 h 69"/>
              <a:gd name="T80" fmla="*/ 14 w 14"/>
              <a:gd name="T81" fmla="*/ 69 h 6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" h="69">
                <a:moveTo>
                  <a:pt x="5" y="1"/>
                </a:moveTo>
                <a:lnTo>
                  <a:pt x="5" y="2"/>
                </a:lnTo>
                <a:lnTo>
                  <a:pt x="3" y="7"/>
                </a:lnTo>
                <a:lnTo>
                  <a:pt x="2" y="13"/>
                </a:lnTo>
                <a:lnTo>
                  <a:pt x="1" y="21"/>
                </a:lnTo>
                <a:lnTo>
                  <a:pt x="0" y="32"/>
                </a:lnTo>
                <a:lnTo>
                  <a:pt x="0" y="43"/>
                </a:lnTo>
                <a:lnTo>
                  <a:pt x="1" y="56"/>
                </a:lnTo>
                <a:lnTo>
                  <a:pt x="3" y="69"/>
                </a:lnTo>
                <a:lnTo>
                  <a:pt x="14" y="69"/>
                </a:lnTo>
                <a:lnTo>
                  <a:pt x="13" y="67"/>
                </a:lnTo>
                <a:lnTo>
                  <a:pt x="13" y="61"/>
                </a:lnTo>
                <a:lnTo>
                  <a:pt x="12" y="53"/>
                </a:lnTo>
                <a:lnTo>
                  <a:pt x="10" y="43"/>
                </a:lnTo>
                <a:lnTo>
                  <a:pt x="9" y="32"/>
                </a:lnTo>
                <a:lnTo>
                  <a:pt x="9" y="20"/>
                </a:lnTo>
                <a:lnTo>
                  <a:pt x="12" y="9"/>
                </a:lnTo>
                <a:lnTo>
                  <a:pt x="14" y="1"/>
                </a:lnTo>
                <a:lnTo>
                  <a:pt x="14" y="0"/>
                </a:lnTo>
                <a:lnTo>
                  <a:pt x="13" y="0"/>
                </a:lnTo>
                <a:lnTo>
                  <a:pt x="10" y="0"/>
                </a:lnTo>
                <a:lnTo>
                  <a:pt x="8" y="1"/>
                </a:lnTo>
                <a:lnTo>
                  <a:pt x="5" y="1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3" name="Freeform 316"/>
          <p:cNvSpPr>
            <a:spLocks/>
          </p:cNvSpPr>
          <p:nvPr/>
        </p:nvSpPr>
        <p:spPr bwMode="auto">
          <a:xfrm>
            <a:off x="3124100" y="3933949"/>
            <a:ext cx="19050" cy="90488"/>
          </a:xfrm>
          <a:custGeom>
            <a:avLst/>
            <a:gdLst>
              <a:gd name="T0" fmla="*/ 6350 w 12"/>
              <a:gd name="T1" fmla="*/ 1588 h 57"/>
              <a:gd name="T2" fmla="*/ 3175 w 12"/>
              <a:gd name="T3" fmla="*/ 3175 h 57"/>
              <a:gd name="T4" fmla="*/ 3175 w 12"/>
              <a:gd name="T5" fmla="*/ 7938 h 57"/>
              <a:gd name="T6" fmla="*/ 1588 w 12"/>
              <a:gd name="T7" fmla="*/ 15875 h 57"/>
              <a:gd name="T8" fmla="*/ 0 w 12"/>
              <a:gd name="T9" fmla="*/ 26988 h 57"/>
              <a:gd name="T10" fmla="*/ 0 w 12"/>
              <a:gd name="T11" fmla="*/ 41275 h 57"/>
              <a:gd name="T12" fmla="*/ 0 w 12"/>
              <a:gd name="T13" fmla="*/ 55563 h 57"/>
              <a:gd name="T14" fmla="*/ 1588 w 12"/>
              <a:gd name="T15" fmla="*/ 71438 h 57"/>
              <a:gd name="T16" fmla="*/ 3175 w 12"/>
              <a:gd name="T17" fmla="*/ 90488 h 57"/>
              <a:gd name="T18" fmla="*/ 17463 w 12"/>
              <a:gd name="T19" fmla="*/ 88900 h 57"/>
              <a:gd name="T20" fmla="*/ 17463 w 12"/>
              <a:gd name="T21" fmla="*/ 87313 h 57"/>
              <a:gd name="T22" fmla="*/ 14288 w 12"/>
              <a:gd name="T23" fmla="*/ 79375 h 57"/>
              <a:gd name="T24" fmla="*/ 14288 w 12"/>
              <a:gd name="T25" fmla="*/ 68263 h 57"/>
              <a:gd name="T26" fmla="*/ 12700 w 12"/>
              <a:gd name="T27" fmla="*/ 55563 h 57"/>
              <a:gd name="T28" fmla="*/ 11112 w 12"/>
              <a:gd name="T29" fmla="*/ 41275 h 57"/>
              <a:gd name="T30" fmla="*/ 12700 w 12"/>
              <a:gd name="T31" fmla="*/ 25400 h 57"/>
              <a:gd name="T32" fmla="*/ 14288 w 12"/>
              <a:gd name="T33" fmla="*/ 12700 h 57"/>
              <a:gd name="T34" fmla="*/ 19050 w 12"/>
              <a:gd name="T35" fmla="*/ 0 h 57"/>
              <a:gd name="T36" fmla="*/ 19050 w 12"/>
              <a:gd name="T37" fmla="*/ 0 h 57"/>
              <a:gd name="T38" fmla="*/ 19050 w 12"/>
              <a:gd name="T39" fmla="*/ 0 h 57"/>
              <a:gd name="T40" fmla="*/ 19050 w 12"/>
              <a:gd name="T41" fmla="*/ 0 h 57"/>
              <a:gd name="T42" fmla="*/ 17463 w 12"/>
              <a:gd name="T43" fmla="*/ 0 h 57"/>
              <a:gd name="T44" fmla="*/ 14288 w 12"/>
              <a:gd name="T45" fmla="*/ 0 h 57"/>
              <a:gd name="T46" fmla="*/ 12700 w 12"/>
              <a:gd name="T47" fmla="*/ 0 h 57"/>
              <a:gd name="T48" fmla="*/ 9525 w 12"/>
              <a:gd name="T49" fmla="*/ 0 h 57"/>
              <a:gd name="T50" fmla="*/ 6350 w 12"/>
              <a:gd name="T51" fmla="*/ 1588 h 5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2"/>
              <a:gd name="T79" fmla="*/ 0 h 57"/>
              <a:gd name="T80" fmla="*/ 12 w 12"/>
              <a:gd name="T81" fmla="*/ 57 h 5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2" h="57">
                <a:moveTo>
                  <a:pt x="4" y="1"/>
                </a:moveTo>
                <a:lnTo>
                  <a:pt x="2" y="2"/>
                </a:lnTo>
                <a:lnTo>
                  <a:pt x="2" y="5"/>
                </a:lnTo>
                <a:lnTo>
                  <a:pt x="1" y="10"/>
                </a:lnTo>
                <a:lnTo>
                  <a:pt x="0" y="17"/>
                </a:lnTo>
                <a:lnTo>
                  <a:pt x="0" y="26"/>
                </a:lnTo>
                <a:lnTo>
                  <a:pt x="0" y="35"/>
                </a:lnTo>
                <a:lnTo>
                  <a:pt x="1" y="45"/>
                </a:lnTo>
                <a:lnTo>
                  <a:pt x="2" y="57"/>
                </a:lnTo>
                <a:lnTo>
                  <a:pt x="11" y="56"/>
                </a:lnTo>
                <a:lnTo>
                  <a:pt x="11" y="55"/>
                </a:lnTo>
                <a:lnTo>
                  <a:pt x="9" y="50"/>
                </a:lnTo>
                <a:lnTo>
                  <a:pt x="9" y="43"/>
                </a:lnTo>
                <a:lnTo>
                  <a:pt x="8" y="35"/>
                </a:lnTo>
                <a:lnTo>
                  <a:pt x="7" y="26"/>
                </a:lnTo>
                <a:lnTo>
                  <a:pt x="8" y="16"/>
                </a:lnTo>
                <a:lnTo>
                  <a:pt x="9" y="8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6" y="0"/>
                </a:lnTo>
                <a:lnTo>
                  <a:pt x="4" y="1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4" name="Freeform 317"/>
          <p:cNvSpPr>
            <a:spLocks/>
          </p:cNvSpPr>
          <p:nvPr/>
        </p:nvSpPr>
        <p:spPr bwMode="auto">
          <a:xfrm>
            <a:off x="3124100" y="3941887"/>
            <a:ext cx="14288" cy="71437"/>
          </a:xfrm>
          <a:custGeom>
            <a:avLst/>
            <a:gdLst>
              <a:gd name="T0" fmla="*/ 6350 w 9"/>
              <a:gd name="T1" fmla="*/ 1587 h 45"/>
              <a:gd name="T2" fmla="*/ 3175 w 9"/>
              <a:gd name="T3" fmla="*/ 3175 h 45"/>
              <a:gd name="T4" fmla="*/ 3175 w 9"/>
              <a:gd name="T5" fmla="*/ 6350 h 45"/>
              <a:gd name="T6" fmla="*/ 1588 w 9"/>
              <a:gd name="T7" fmla="*/ 14287 h 45"/>
              <a:gd name="T8" fmla="*/ 1588 w 9"/>
              <a:gd name="T9" fmla="*/ 22225 h 45"/>
              <a:gd name="T10" fmla="*/ 0 w 9"/>
              <a:gd name="T11" fmla="*/ 33337 h 45"/>
              <a:gd name="T12" fmla="*/ 0 w 9"/>
              <a:gd name="T13" fmla="*/ 44450 h 45"/>
              <a:gd name="T14" fmla="*/ 1588 w 9"/>
              <a:gd name="T15" fmla="*/ 58737 h 45"/>
              <a:gd name="T16" fmla="*/ 3175 w 9"/>
              <a:gd name="T17" fmla="*/ 71437 h 45"/>
              <a:gd name="T18" fmla="*/ 14288 w 9"/>
              <a:gd name="T19" fmla="*/ 71437 h 45"/>
              <a:gd name="T20" fmla="*/ 14288 w 9"/>
              <a:gd name="T21" fmla="*/ 69850 h 45"/>
              <a:gd name="T22" fmla="*/ 12700 w 9"/>
              <a:gd name="T23" fmla="*/ 63500 h 45"/>
              <a:gd name="T24" fmla="*/ 11113 w 9"/>
              <a:gd name="T25" fmla="*/ 55562 h 45"/>
              <a:gd name="T26" fmla="*/ 11113 w 9"/>
              <a:gd name="T27" fmla="*/ 44450 h 45"/>
              <a:gd name="T28" fmla="*/ 9525 w 9"/>
              <a:gd name="T29" fmla="*/ 33337 h 45"/>
              <a:gd name="T30" fmla="*/ 11113 w 9"/>
              <a:gd name="T31" fmla="*/ 22225 h 45"/>
              <a:gd name="T32" fmla="*/ 11113 w 9"/>
              <a:gd name="T33" fmla="*/ 11112 h 45"/>
              <a:gd name="T34" fmla="*/ 14288 w 9"/>
              <a:gd name="T35" fmla="*/ 1587 h 45"/>
              <a:gd name="T36" fmla="*/ 14288 w 9"/>
              <a:gd name="T37" fmla="*/ 1587 h 45"/>
              <a:gd name="T38" fmla="*/ 14288 w 9"/>
              <a:gd name="T39" fmla="*/ 1587 h 45"/>
              <a:gd name="T40" fmla="*/ 14288 w 9"/>
              <a:gd name="T41" fmla="*/ 1587 h 45"/>
              <a:gd name="T42" fmla="*/ 14288 w 9"/>
              <a:gd name="T43" fmla="*/ 0 h 45"/>
              <a:gd name="T44" fmla="*/ 12700 w 9"/>
              <a:gd name="T45" fmla="*/ 0 h 45"/>
              <a:gd name="T46" fmla="*/ 11113 w 9"/>
              <a:gd name="T47" fmla="*/ 1587 h 45"/>
              <a:gd name="T48" fmla="*/ 9525 w 9"/>
              <a:gd name="T49" fmla="*/ 1587 h 45"/>
              <a:gd name="T50" fmla="*/ 6350 w 9"/>
              <a:gd name="T51" fmla="*/ 1587 h 4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9"/>
              <a:gd name="T79" fmla="*/ 0 h 45"/>
              <a:gd name="T80" fmla="*/ 9 w 9"/>
              <a:gd name="T81" fmla="*/ 45 h 4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9" h="45">
                <a:moveTo>
                  <a:pt x="4" y="1"/>
                </a:moveTo>
                <a:lnTo>
                  <a:pt x="2" y="2"/>
                </a:lnTo>
                <a:lnTo>
                  <a:pt x="2" y="4"/>
                </a:lnTo>
                <a:lnTo>
                  <a:pt x="1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1" y="37"/>
                </a:lnTo>
                <a:lnTo>
                  <a:pt x="2" y="45"/>
                </a:lnTo>
                <a:lnTo>
                  <a:pt x="9" y="45"/>
                </a:lnTo>
                <a:lnTo>
                  <a:pt x="9" y="44"/>
                </a:lnTo>
                <a:lnTo>
                  <a:pt x="8" y="40"/>
                </a:lnTo>
                <a:lnTo>
                  <a:pt x="7" y="35"/>
                </a:lnTo>
                <a:lnTo>
                  <a:pt x="7" y="28"/>
                </a:lnTo>
                <a:lnTo>
                  <a:pt x="6" y="21"/>
                </a:lnTo>
                <a:lnTo>
                  <a:pt x="7" y="14"/>
                </a:lnTo>
                <a:lnTo>
                  <a:pt x="7" y="7"/>
                </a:lnTo>
                <a:lnTo>
                  <a:pt x="9" y="1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5" name="Freeform 318"/>
          <p:cNvSpPr>
            <a:spLocks/>
          </p:cNvSpPr>
          <p:nvPr/>
        </p:nvSpPr>
        <p:spPr bwMode="auto">
          <a:xfrm>
            <a:off x="3125688" y="3949824"/>
            <a:ext cx="11112" cy="53975"/>
          </a:xfrm>
          <a:custGeom>
            <a:avLst/>
            <a:gdLst>
              <a:gd name="T0" fmla="*/ 4762 w 7"/>
              <a:gd name="T1" fmla="*/ 3175 h 34"/>
              <a:gd name="T2" fmla="*/ 1587 w 7"/>
              <a:gd name="T3" fmla="*/ 3175 h 34"/>
              <a:gd name="T4" fmla="*/ 1587 w 7"/>
              <a:gd name="T5" fmla="*/ 6350 h 34"/>
              <a:gd name="T6" fmla="*/ 0 w 7"/>
              <a:gd name="T7" fmla="*/ 9525 h 34"/>
              <a:gd name="T8" fmla="*/ 0 w 7"/>
              <a:gd name="T9" fmla="*/ 17462 h 34"/>
              <a:gd name="T10" fmla="*/ 0 w 7"/>
              <a:gd name="T11" fmla="*/ 25400 h 34"/>
              <a:gd name="T12" fmla="*/ 0 w 7"/>
              <a:gd name="T13" fmla="*/ 33337 h 34"/>
              <a:gd name="T14" fmla="*/ 0 w 7"/>
              <a:gd name="T15" fmla="*/ 42862 h 34"/>
              <a:gd name="T16" fmla="*/ 1587 w 7"/>
              <a:gd name="T17" fmla="*/ 53975 h 34"/>
              <a:gd name="T18" fmla="*/ 9525 w 7"/>
              <a:gd name="T19" fmla="*/ 53975 h 34"/>
              <a:gd name="T20" fmla="*/ 9525 w 7"/>
              <a:gd name="T21" fmla="*/ 52388 h 34"/>
              <a:gd name="T22" fmla="*/ 9525 w 7"/>
              <a:gd name="T23" fmla="*/ 47625 h 34"/>
              <a:gd name="T24" fmla="*/ 7937 w 7"/>
              <a:gd name="T25" fmla="*/ 41275 h 34"/>
              <a:gd name="T26" fmla="*/ 7937 w 7"/>
              <a:gd name="T27" fmla="*/ 33337 h 34"/>
              <a:gd name="T28" fmla="*/ 7937 w 7"/>
              <a:gd name="T29" fmla="*/ 25400 h 34"/>
              <a:gd name="T30" fmla="*/ 7937 w 7"/>
              <a:gd name="T31" fmla="*/ 17462 h 34"/>
              <a:gd name="T32" fmla="*/ 7937 w 7"/>
              <a:gd name="T33" fmla="*/ 7937 h 34"/>
              <a:gd name="T34" fmla="*/ 11112 w 7"/>
              <a:gd name="T35" fmla="*/ 3175 h 34"/>
              <a:gd name="T36" fmla="*/ 11112 w 7"/>
              <a:gd name="T37" fmla="*/ 3175 h 34"/>
              <a:gd name="T38" fmla="*/ 11112 w 7"/>
              <a:gd name="T39" fmla="*/ 0 h 34"/>
              <a:gd name="T40" fmla="*/ 9525 w 7"/>
              <a:gd name="T41" fmla="*/ 0 h 34"/>
              <a:gd name="T42" fmla="*/ 9525 w 7"/>
              <a:gd name="T43" fmla="*/ 0 h 34"/>
              <a:gd name="T44" fmla="*/ 9525 w 7"/>
              <a:gd name="T45" fmla="*/ 0 h 34"/>
              <a:gd name="T46" fmla="*/ 7937 w 7"/>
              <a:gd name="T47" fmla="*/ 0 h 34"/>
              <a:gd name="T48" fmla="*/ 6350 w 7"/>
              <a:gd name="T49" fmla="*/ 0 h 34"/>
              <a:gd name="T50" fmla="*/ 4762 w 7"/>
              <a:gd name="T51" fmla="*/ 3175 h 3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"/>
              <a:gd name="T79" fmla="*/ 0 h 34"/>
              <a:gd name="T80" fmla="*/ 7 w 7"/>
              <a:gd name="T81" fmla="*/ 34 h 3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" h="34">
                <a:moveTo>
                  <a:pt x="3" y="2"/>
                </a:moveTo>
                <a:lnTo>
                  <a:pt x="1" y="2"/>
                </a:lnTo>
                <a:lnTo>
                  <a:pt x="1" y="4"/>
                </a:lnTo>
                <a:lnTo>
                  <a:pt x="0" y="6"/>
                </a:lnTo>
                <a:lnTo>
                  <a:pt x="0" y="11"/>
                </a:lnTo>
                <a:lnTo>
                  <a:pt x="0" y="16"/>
                </a:lnTo>
                <a:lnTo>
                  <a:pt x="0" y="21"/>
                </a:lnTo>
                <a:lnTo>
                  <a:pt x="0" y="27"/>
                </a:lnTo>
                <a:lnTo>
                  <a:pt x="1" y="34"/>
                </a:lnTo>
                <a:lnTo>
                  <a:pt x="6" y="34"/>
                </a:lnTo>
                <a:lnTo>
                  <a:pt x="6" y="33"/>
                </a:lnTo>
                <a:lnTo>
                  <a:pt x="6" y="30"/>
                </a:lnTo>
                <a:lnTo>
                  <a:pt x="5" y="26"/>
                </a:lnTo>
                <a:lnTo>
                  <a:pt x="5" y="21"/>
                </a:lnTo>
                <a:lnTo>
                  <a:pt x="5" y="16"/>
                </a:lnTo>
                <a:lnTo>
                  <a:pt x="5" y="11"/>
                </a:lnTo>
                <a:lnTo>
                  <a:pt x="5" y="5"/>
                </a:lnTo>
                <a:lnTo>
                  <a:pt x="7" y="2"/>
                </a:lnTo>
                <a:lnTo>
                  <a:pt x="7" y="0"/>
                </a:lnTo>
                <a:lnTo>
                  <a:pt x="6" y="0"/>
                </a:lnTo>
                <a:lnTo>
                  <a:pt x="5" y="0"/>
                </a:lnTo>
                <a:lnTo>
                  <a:pt x="4" y="0"/>
                </a:lnTo>
                <a:lnTo>
                  <a:pt x="3" y="2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6" name="Freeform 319"/>
          <p:cNvSpPr>
            <a:spLocks/>
          </p:cNvSpPr>
          <p:nvPr/>
        </p:nvSpPr>
        <p:spPr bwMode="auto">
          <a:xfrm>
            <a:off x="3278088" y="3899024"/>
            <a:ext cx="36512" cy="144463"/>
          </a:xfrm>
          <a:custGeom>
            <a:avLst/>
            <a:gdLst>
              <a:gd name="T0" fmla="*/ 36512 w 23"/>
              <a:gd name="T1" fmla="*/ 1588 h 91"/>
              <a:gd name="T2" fmla="*/ 34925 w 23"/>
              <a:gd name="T3" fmla="*/ 1588 h 91"/>
              <a:gd name="T4" fmla="*/ 33337 w 23"/>
              <a:gd name="T5" fmla="*/ 4763 h 91"/>
              <a:gd name="T6" fmla="*/ 30162 w 23"/>
              <a:gd name="T7" fmla="*/ 12700 h 91"/>
              <a:gd name="T8" fmla="*/ 25400 w 23"/>
              <a:gd name="T9" fmla="*/ 25400 h 91"/>
              <a:gd name="T10" fmla="*/ 23812 w 23"/>
              <a:gd name="T11" fmla="*/ 44450 h 91"/>
              <a:gd name="T12" fmla="*/ 22225 w 23"/>
              <a:gd name="T13" fmla="*/ 68263 h 91"/>
              <a:gd name="T14" fmla="*/ 23812 w 23"/>
              <a:gd name="T15" fmla="*/ 101600 h 91"/>
              <a:gd name="T16" fmla="*/ 26987 w 23"/>
              <a:gd name="T17" fmla="*/ 144463 h 91"/>
              <a:gd name="T18" fmla="*/ 7937 w 23"/>
              <a:gd name="T19" fmla="*/ 144463 h 91"/>
              <a:gd name="T20" fmla="*/ 4762 w 23"/>
              <a:gd name="T21" fmla="*/ 138113 h 91"/>
              <a:gd name="T22" fmla="*/ 3175 w 23"/>
              <a:gd name="T23" fmla="*/ 127000 h 91"/>
              <a:gd name="T24" fmla="*/ 1587 w 23"/>
              <a:gd name="T25" fmla="*/ 111125 h 91"/>
              <a:gd name="T26" fmla="*/ 0 w 23"/>
              <a:gd name="T27" fmla="*/ 88900 h 91"/>
              <a:gd name="T28" fmla="*/ 0 w 23"/>
              <a:gd name="T29" fmla="*/ 66675 h 91"/>
              <a:gd name="T30" fmla="*/ 1587 w 23"/>
              <a:gd name="T31" fmla="*/ 42863 h 91"/>
              <a:gd name="T32" fmla="*/ 4762 w 23"/>
              <a:gd name="T33" fmla="*/ 19050 h 91"/>
              <a:gd name="T34" fmla="*/ 11112 w 23"/>
              <a:gd name="T35" fmla="*/ 0 h 91"/>
              <a:gd name="T36" fmla="*/ 36512 w 23"/>
              <a:gd name="T37" fmla="*/ 1588 h 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"/>
              <a:gd name="T58" fmla="*/ 0 h 91"/>
              <a:gd name="T59" fmla="*/ 23 w 23"/>
              <a:gd name="T60" fmla="*/ 91 h 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" h="91">
                <a:moveTo>
                  <a:pt x="23" y="1"/>
                </a:moveTo>
                <a:lnTo>
                  <a:pt x="22" y="1"/>
                </a:lnTo>
                <a:lnTo>
                  <a:pt x="21" y="3"/>
                </a:lnTo>
                <a:lnTo>
                  <a:pt x="19" y="8"/>
                </a:lnTo>
                <a:lnTo>
                  <a:pt x="16" y="16"/>
                </a:lnTo>
                <a:lnTo>
                  <a:pt x="15" y="28"/>
                </a:lnTo>
                <a:lnTo>
                  <a:pt x="14" y="43"/>
                </a:lnTo>
                <a:lnTo>
                  <a:pt x="15" y="64"/>
                </a:lnTo>
                <a:lnTo>
                  <a:pt x="17" y="91"/>
                </a:lnTo>
                <a:lnTo>
                  <a:pt x="5" y="91"/>
                </a:lnTo>
                <a:lnTo>
                  <a:pt x="3" y="87"/>
                </a:lnTo>
                <a:lnTo>
                  <a:pt x="2" y="80"/>
                </a:lnTo>
                <a:lnTo>
                  <a:pt x="1" y="70"/>
                </a:lnTo>
                <a:lnTo>
                  <a:pt x="0" y="56"/>
                </a:lnTo>
                <a:lnTo>
                  <a:pt x="0" y="42"/>
                </a:lnTo>
                <a:lnTo>
                  <a:pt x="1" y="27"/>
                </a:lnTo>
                <a:lnTo>
                  <a:pt x="3" y="12"/>
                </a:lnTo>
                <a:lnTo>
                  <a:pt x="7" y="0"/>
                </a:lnTo>
                <a:lnTo>
                  <a:pt x="23" y="1"/>
                </a:lnTo>
                <a:close/>
              </a:path>
            </a:pathLst>
          </a:custGeom>
          <a:solidFill>
            <a:srgbClr val="59B2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7" name="Freeform 320"/>
          <p:cNvSpPr>
            <a:spLocks/>
          </p:cNvSpPr>
          <p:nvPr/>
        </p:nvSpPr>
        <p:spPr bwMode="auto">
          <a:xfrm>
            <a:off x="3279675" y="3910137"/>
            <a:ext cx="30163" cy="122237"/>
          </a:xfrm>
          <a:custGeom>
            <a:avLst/>
            <a:gdLst>
              <a:gd name="T0" fmla="*/ 30163 w 19"/>
              <a:gd name="T1" fmla="*/ 0 h 77"/>
              <a:gd name="T2" fmla="*/ 30163 w 19"/>
              <a:gd name="T3" fmla="*/ 1587 h 77"/>
              <a:gd name="T4" fmla="*/ 28575 w 19"/>
              <a:gd name="T5" fmla="*/ 3175 h 77"/>
              <a:gd name="T6" fmla="*/ 25400 w 19"/>
              <a:gd name="T7" fmla="*/ 11112 h 77"/>
              <a:gd name="T8" fmla="*/ 22225 w 19"/>
              <a:gd name="T9" fmla="*/ 19050 h 77"/>
              <a:gd name="T10" fmla="*/ 20638 w 19"/>
              <a:gd name="T11" fmla="*/ 36512 h 77"/>
              <a:gd name="T12" fmla="*/ 19050 w 19"/>
              <a:gd name="T13" fmla="*/ 57150 h 77"/>
              <a:gd name="T14" fmla="*/ 20638 w 19"/>
              <a:gd name="T15" fmla="*/ 84137 h 77"/>
              <a:gd name="T16" fmla="*/ 22225 w 19"/>
              <a:gd name="T17" fmla="*/ 122237 h 77"/>
              <a:gd name="T18" fmla="*/ 6350 w 19"/>
              <a:gd name="T19" fmla="*/ 122237 h 77"/>
              <a:gd name="T20" fmla="*/ 6350 w 19"/>
              <a:gd name="T21" fmla="*/ 117475 h 77"/>
              <a:gd name="T22" fmla="*/ 3175 w 19"/>
              <a:gd name="T23" fmla="*/ 109537 h 77"/>
              <a:gd name="T24" fmla="*/ 1588 w 19"/>
              <a:gd name="T25" fmla="*/ 93662 h 77"/>
              <a:gd name="T26" fmla="*/ 0 w 19"/>
              <a:gd name="T27" fmla="*/ 76200 h 77"/>
              <a:gd name="T28" fmla="*/ 0 w 19"/>
              <a:gd name="T29" fmla="*/ 55562 h 77"/>
              <a:gd name="T30" fmla="*/ 0 w 19"/>
              <a:gd name="T31" fmla="*/ 34925 h 77"/>
              <a:gd name="T32" fmla="*/ 3175 w 19"/>
              <a:gd name="T33" fmla="*/ 15875 h 77"/>
              <a:gd name="T34" fmla="*/ 9525 w 19"/>
              <a:gd name="T35" fmla="*/ 0 h 77"/>
              <a:gd name="T36" fmla="*/ 30163 w 19"/>
              <a:gd name="T37" fmla="*/ 0 h 7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"/>
              <a:gd name="T58" fmla="*/ 0 h 77"/>
              <a:gd name="T59" fmla="*/ 19 w 19"/>
              <a:gd name="T60" fmla="*/ 77 h 7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" h="77">
                <a:moveTo>
                  <a:pt x="19" y="0"/>
                </a:moveTo>
                <a:lnTo>
                  <a:pt x="19" y="1"/>
                </a:lnTo>
                <a:lnTo>
                  <a:pt x="18" y="2"/>
                </a:lnTo>
                <a:lnTo>
                  <a:pt x="16" y="7"/>
                </a:lnTo>
                <a:lnTo>
                  <a:pt x="14" y="12"/>
                </a:lnTo>
                <a:lnTo>
                  <a:pt x="13" y="23"/>
                </a:lnTo>
                <a:lnTo>
                  <a:pt x="12" y="36"/>
                </a:lnTo>
                <a:lnTo>
                  <a:pt x="13" y="53"/>
                </a:lnTo>
                <a:lnTo>
                  <a:pt x="14" y="77"/>
                </a:lnTo>
                <a:lnTo>
                  <a:pt x="4" y="77"/>
                </a:lnTo>
                <a:lnTo>
                  <a:pt x="4" y="74"/>
                </a:lnTo>
                <a:lnTo>
                  <a:pt x="2" y="69"/>
                </a:lnTo>
                <a:lnTo>
                  <a:pt x="1" y="59"/>
                </a:lnTo>
                <a:lnTo>
                  <a:pt x="0" y="48"/>
                </a:lnTo>
                <a:lnTo>
                  <a:pt x="0" y="35"/>
                </a:lnTo>
                <a:lnTo>
                  <a:pt x="0" y="22"/>
                </a:lnTo>
                <a:lnTo>
                  <a:pt x="2" y="10"/>
                </a:lnTo>
                <a:lnTo>
                  <a:pt x="6" y="0"/>
                </a:lnTo>
                <a:lnTo>
                  <a:pt x="19" y="0"/>
                </a:lnTo>
                <a:close/>
              </a:path>
            </a:pathLst>
          </a:custGeom>
          <a:solidFill>
            <a:srgbClr val="72C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8" name="Freeform 321"/>
          <p:cNvSpPr>
            <a:spLocks/>
          </p:cNvSpPr>
          <p:nvPr/>
        </p:nvSpPr>
        <p:spPr bwMode="auto">
          <a:xfrm>
            <a:off x="3281263" y="3918074"/>
            <a:ext cx="23812" cy="103188"/>
          </a:xfrm>
          <a:custGeom>
            <a:avLst/>
            <a:gdLst>
              <a:gd name="T0" fmla="*/ 23812 w 15"/>
              <a:gd name="T1" fmla="*/ 0 h 65"/>
              <a:gd name="T2" fmla="*/ 23812 w 15"/>
              <a:gd name="T3" fmla="*/ 3175 h 65"/>
              <a:gd name="T4" fmla="*/ 22225 w 15"/>
              <a:gd name="T5" fmla="*/ 4763 h 65"/>
              <a:gd name="T6" fmla="*/ 20637 w 15"/>
              <a:gd name="T7" fmla="*/ 9525 h 65"/>
              <a:gd name="T8" fmla="*/ 19050 w 15"/>
              <a:gd name="T9" fmla="*/ 19050 h 65"/>
              <a:gd name="T10" fmla="*/ 17462 w 15"/>
              <a:gd name="T11" fmla="*/ 31750 h 65"/>
              <a:gd name="T12" fmla="*/ 15875 w 15"/>
              <a:gd name="T13" fmla="*/ 49213 h 65"/>
              <a:gd name="T14" fmla="*/ 17462 w 15"/>
              <a:gd name="T15" fmla="*/ 73025 h 65"/>
              <a:gd name="T16" fmla="*/ 19050 w 15"/>
              <a:gd name="T17" fmla="*/ 103188 h 65"/>
              <a:gd name="T18" fmla="*/ 4762 w 15"/>
              <a:gd name="T19" fmla="*/ 103188 h 65"/>
              <a:gd name="T20" fmla="*/ 4762 w 15"/>
              <a:gd name="T21" fmla="*/ 98425 h 65"/>
              <a:gd name="T22" fmla="*/ 1587 w 15"/>
              <a:gd name="T23" fmla="*/ 92075 h 65"/>
              <a:gd name="T24" fmla="*/ 0 w 15"/>
              <a:gd name="T25" fmla="*/ 79375 h 65"/>
              <a:gd name="T26" fmla="*/ 0 w 15"/>
              <a:gd name="T27" fmla="*/ 63500 h 65"/>
              <a:gd name="T28" fmla="*/ 0 w 15"/>
              <a:gd name="T29" fmla="*/ 47625 h 65"/>
              <a:gd name="T30" fmla="*/ 0 w 15"/>
              <a:gd name="T31" fmla="*/ 30163 h 65"/>
              <a:gd name="T32" fmla="*/ 1587 w 15"/>
              <a:gd name="T33" fmla="*/ 14288 h 65"/>
              <a:gd name="T34" fmla="*/ 7937 w 15"/>
              <a:gd name="T35" fmla="*/ 0 h 65"/>
              <a:gd name="T36" fmla="*/ 23812 w 15"/>
              <a:gd name="T37" fmla="*/ 0 h 6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"/>
              <a:gd name="T58" fmla="*/ 0 h 65"/>
              <a:gd name="T59" fmla="*/ 15 w 15"/>
              <a:gd name="T60" fmla="*/ 65 h 6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" h="65">
                <a:moveTo>
                  <a:pt x="15" y="0"/>
                </a:moveTo>
                <a:lnTo>
                  <a:pt x="15" y="2"/>
                </a:lnTo>
                <a:lnTo>
                  <a:pt x="14" y="3"/>
                </a:lnTo>
                <a:lnTo>
                  <a:pt x="13" y="6"/>
                </a:lnTo>
                <a:lnTo>
                  <a:pt x="12" y="12"/>
                </a:lnTo>
                <a:lnTo>
                  <a:pt x="11" y="20"/>
                </a:lnTo>
                <a:lnTo>
                  <a:pt x="10" y="31"/>
                </a:lnTo>
                <a:lnTo>
                  <a:pt x="11" y="46"/>
                </a:lnTo>
                <a:lnTo>
                  <a:pt x="12" y="65"/>
                </a:lnTo>
                <a:lnTo>
                  <a:pt x="3" y="65"/>
                </a:lnTo>
                <a:lnTo>
                  <a:pt x="3" y="62"/>
                </a:lnTo>
                <a:lnTo>
                  <a:pt x="1" y="58"/>
                </a:lnTo>
                <a:lnTo>
                  <a:pt x="0" y="50"/>
                </a:lnTo>
                <a:lnTo>
                  <a:pt x="0" y="40"/>
                </a:lnTo>
                <a:lnTo>
                  <a:pt x="0" y="30"/>
                </a:lnTo>
                <a:lnTo>
                  <a:pt x="0" y="19"/>
                </a:lnTo>
                <a:lnTo>
                  <a:pt x="1" y="9"/>
                </a:lnTo>
                <a:lnTo>
                  <a:pt x="5" y="0"/>
                </a:lnTo>
                <a:lnTo>
                  <a:pt x="15" y="0"/>
                </a:lnTo>
                <a:close/>
              </a:path>
            </a:pathLst>
          </a:custGeom>
          <a:solidFill>
            <a:srgbClr val="8CD8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89" name="Freeform 322"/>
          <p:cNvSpPr>
            <a:spLocks/>
          </p:cNvSpPr>
          <p:nvPr/>
        </p:nvSpPr>
        <p:spPr bwMode="auto">
          <a:xfrm>
            <a:off x="3281263" y="3927599"/>
            <a:ext cx="20637" cy="82550"/>
          </a:xfrm>
          <a:custGeom>
            <a:avLst/>
            <a:gdLst>
              <a:gd name="T0" fmla="*/ 20637 w 13"/>
              <a:gd name="T1" fmla="*/ 1588 h 52"/>
              <a:gd name="T2" fmla="*/ 20637 w 13"/>
              <a:gd name="T3" fmla="*/ 1588 h 52"/>
              <a:gd name="T4" fmla="*/ 19050 w 13"/>
              <a:gd name="T5" fmla="*/ 4763 h 52"/>
              <a:gd name="T6" fmla="*/ 17462 w 13"/>
              <a:gd name="T7" fmla="*/ 7938 h 52"/>
              <a:gd name="T8" fmla="*/ 15875 w 13"/>
              <a:gd name="T9" fmla="*/ 15875 h 52"/>
              <a:gd name="T10" fmla="*/ 15875 w 13"/>
              <a:gd name="T11" fmla="*/ 26988 h 52"/>
              <a:gd name="T12" fmla="*/ 12700 w 13"/>
              <a:gd name="T13" fmla="*/ 39688 h 52"/>
              <a:gd name="T14" fmla="*/ 12700 w 13"/>
              <a:gd name="T15" fmla="*/ 58738 h 52"/>
              <a:gd name="T16" fmla="*/ 15875 w 13"/>
              <a:gd name="T17" fmla="*/ 82550 h 52"/>
              <a:gd name="T18" fmla="*/ 4762 w 13"/>
              <a:gd name="T19" fmla="*/ 82550 h 52"/>
              <a:gd name="T20" fmla="*/ 4762 w 13"/>
              <a:gd name="T21" fmla="*/ 80963 h 52"/>
              <a:gd name="T22" fmla="*/ 4762 w 13"/>
              <a:gd name="T23" fmla="*/ 73025 h 52"/>
              <a:gd name="T24" fmla="*/ 1587 w 13"/>
              <a:gd name="T25" fmla="*/ 63500 h 52"/>
              <a:gd name="T26" fmla="*/ 1587 w 13"/>
              <a:gd name="T27" fmla="*/ 50800 h 52"/>
              <a:gd name="T28" fmla="*/ 0 w 13"/>
              <a:gd name="T29" fmla="*/ 38100 h 52"/>
              <a:gd name="T30" fmla="*/ 1587 w 13"/>
              <a:gd name="T31" fmla="*/ 25400 h 52"/>
              <a:gd name="T32" fmla="*/ 4762 w 13"/>
              <a:gd name="T33" fmla="*/ 11112 h 52"/>
              <a:gd name="T34" fmla="*/ 7937 w 13"/>
              <a:gd name="T35" fmla="*/ 0 h 52"/>
              <a:gd name="T36" fmla="*/ 20637 w 13"/>
              <a:gd name="T37" fmla="*/ 1588 h 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"/>
              <a:gd name="T58" fmla="*/ 0 h 52"/>
              <a:gd name="T59" fmla="*/ 13 w 13"/>
              <a:gd name="T60" fmla="*/ 52 h 5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" h="52">
                <a:moveTo>
                  <a:pt x="13" y="1"/>
                </a:moveTo>
                <a:lnTo>
                  <a:pt x="13" y="1"/>
                </a:lnTo>
                <a:lnTo>
                  <a:pt x="12" y="3"/>
                </a:lnTo>
                <a:lnTo>
                  <a:pt x="11" y="5"/>
                </a:lnTo>
                <a:lnTo>
                  <a:pt x="10" y="10"/>
                </a:lnTo>
                <a:lnTo>
                  <a:pt x="10" y="17"/>
                </a:lnTo>
                <a:lnTo>
                  <a:pt x="8" y="25"/>
                </a:lnTo>
                <a:lnTo>
                  <a:pt x="8" y="37"/>
                </a:lnTo>
                <a:lnTo>
                  <a:pt x="10" y="52"/>
                </a:lnTo>
                <a:lnTo>
                  <a:pt x="3" y="52"/>
                </a:lnTo>
                <a:lnTo>
                  <a:pt x="3" y="51"/>
                </a:lnTo>
                <a:lnTo>
                  <a:pt x="3" y="46"/>
                </a:lnTo>
                <a:lnTo>
                  <a:pt x="1" y="40"/>
                </a:lnTo>
                <a:lnTo>
                  <a:pt x="1" y="32"/>
                </a:lnTo>
                <a:lnTo>
                  <a:pt x="0" y="24"/>
                </a:lnTo>
                <a:lnTo>
                  <a:pt x="1" y="16"/>
                </a:lnTo>
                <a:lnTo>
                  <a:pt x="3" y="7"/>
                </a:lnTo>
                <a:lnTo>
                  <a:pt x="5" y="0"/>
                </a:lnTo>
                <a:lnTo>
                  <a:pt x="13" y="1"/>
                </a:lnTo>
                <a:close/>
              </a:path>
            </a:pathLst>
          </a:custGeom>
          <a:solidFill>
            <a:srgbClr val="A5E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0" name="Freeform 323"/>
          <p:cNvSpPr>
            <a:spLocks/>
          </p:cNvSpPr>
          <p:nvPr/>
        </p:nvSpPr>
        <p:spPr bwMode="auto">
          <a:xfrm>
            <a:off x="3282850" y="3938712"/>
            <a:ext cx="15875" cy="60325"/>
          </a:xfrm>
          <a:custGeom>
            <a:avLst/>
            <a:gdLst>
              <a:gd name="T0" fmla="*/ 15875 w 10"/>
              <a:gd name="T1" fmla="*/ 0 h 38"/>
              <a:gd name="T2" fmla="*/ 15875 w 10"/>
              <a:gd name="T3" fmla="*/ 0 h 38"/>
              <a:gd name="T4" fmla="*/ 14288 w 10"/>
              <a:gd name="T5" fmla="*/ 3175 h 38"/>
              <a:gd name="T6" fmla="*/ 14288 w 10"/>
              <a:gd name="T7" fmla="*/ 6350 h 38"/>
              <a:gd name="T8" fmla="*/ 11112 w 10"/>
              <a:gd name="T9" fmla="*/ 9525 h 38"/>
              <a:gd name="T10" fmla="*/ 9525 w 10"/>
              <a:gd name="T11" fmla="*/ 17462 h 38"/>
              <a:gd name="T12" fmla="*/ 9525 w 10"/>
              <a:gd name="T13" fmla="*/ 28575 h 38"/>
              <a:gd name="T14" fmla="*/ 9525 w 10"/>
              <a:gd name="T15" fmla="*/ 41275 h 38"/>
              <a:gd name="T16" fmla="*/ 11112 w 10"/>
              <a:gd name="T17" fmla="*/ 60325 h 38"/>
              <a:gd name="T18" fmla="*/ 4762 w 10"/>
              <a:gd name="T19" fmla="*/ 60325 h 38"/>
              <a:gd name="T20" fmla="*/ 3175 w 10"/>
              <a:gd name="T21" fmla="*/ 58738 h 38"/>
              <a:gd name="T22" fmla="*/ 3175 w 10"/>
              <a:gd name="T23" fmla="*/ 52388 h 38"/>
              <a:gd name="T24" fmla="*/ 3175 w 10"/>
              <a:gd name="T25" fmla="*/ 44450 h 38"/>
              <a:gd name="T26" fmla="*/ 0 w 10"/>
              <a:gd name="T27" fmla="*/ 38100 h 38"/>
              <a:gd name="T28" fmla="*/ 0 w 10"/>
              <a:gd name="T29" fmla="*/ 26988 h 38"/>
              <a:gd name="T30" fmla="*/ 0 w 10"/>
              <a:gd name="T31" fmla="*/ 17462 h 38"/>
              <a:gd name="T32" fmla="*/ 3175 w 10"/>
              <a:gd name="T33" fmla="*/ 7937 h 38"/>
              <a:gd name="T34" fmla="*/ 6350 w 10"/>
              <a:gd name="T35" fmla="*/ 0 h 38"/>
              <a:gd name="T36" fmla="*/ 15875 w 10"/>
              <a:gd name="T37" fmla="*/ 0 h 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"/>
              <a:gd name="T58" fmla="*/ 0 h 38"/>
              <a:gd name="T59" fmla="*/ 10 w 10"/>
              <a:gd name="T60" fmla="*/ 38 h 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" h="38">
                <a:moveTo>
                  <a:pt x="10" y="0"/>
                </a:moveTo>
                <a:lnTo>
                  <a:pt x="10" y="0"/>
                </a:lnTo>
                <a:lnTo>
                  <a:pt x="9" y="2"/>
                </a:lnTo>
                <a:lnTo>
                  <a:pt x="9" y="4"/>
                </a:lnTo>
                <a:lnTo>
                  <a:pt x="7" y="6"/>
                </a:lnTo>
                <a:lnTo>
                  <a:pt x="6" y="11"/>
                </a:lnTo>
                <a:lnTo>
                  <a:pt x="6" y="18"/>
                </a:lnTo>
                <a:lnTo>
                  <a:pt x="6" y="26"/>
                </a:lnTo>
                <a:lnTo>
                  <a:pt x="7" y="38"/>
                </a:lnTo>
                <a:lnTo>
                  <a:pt x="3" y="38"/>
                </a:lnTo>
                <a:lnTo>
                  <a:pt x="2" y="37"/>
                </a:lnTo>
                <a:lnTo>
                  <a:pt x="2" y="33"/>
                </a:lnTo>
                <a:lnTo>
                  <a:pt x="2" y="28"/>
                </a:lnTo>
                <a:lnTo>
                  <a:pt x="0" y="24"/>
                </a:lnTo>
                <a:lnTo>
                  <a:pt x="0" y="17"/>
                </a:lnTo>
                <a:lnTo>
                  <a:pt x="0" y="11"/>
                </a:lnTo>
                <a:lnTo>
                  <a:pt x="2" y="5"/>
                </a:lnTo>
                <a:lnTo>
                  <a:pt x="4" y="0"/>
                </a:lnTo>
                <a:lnTo>
                  <a:pt x="10" y="0"/>
                </a:lnTo>
                <a:close/>
              </a:path>
            </a:pathLst>
          </a:custGeom>
          <a:solidFill>
            <a:srgbClr val="B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1" name="Freeform 325"/>
          <p:cNvSpPr>
            <a:spLocks/>
          </p:cNvSpPr>
          <p:nvPr/>
        </p:nvSpPr>
        <p:spPr bwMode="auto">
          <a:xfrm>
            <a:off x="3155850" y="3921249"/>
            <a:ext cx="71438" cy="87313"/>
          </a:xfrm>
          <a:custGeom>
            <a:avLst/>
            <a:gdLst>
              <a:gd name="T0" fmla="*/ 4763 w 45"/>
              <a:gd name="T1" fmla="*/ 7938 h 55"/>
              <a:gd name="T2" fmla="*/ 4763 w 45"/>
              <a:gd name="T3" fmla="*/ 11113 h 55"/>
              <a:gd name="T4" fmla="*/ 3175 w 45"/>
              <a:gd name="T5" fmla="*/ 14288 h 55"/>
              <a:gd name="T6" fmla="*/ 1588 w 45"/>
              <a:gd name="T7" fmla="*/ 22225 h 55"/>
              <a:gd name="T8" fmla="*/ 0 w 45"/>
              <a:gd name="T9" fmla="*/ 33338 h 55"/>
              <a:gd name="T10" fmla="*/ 0 w 45"/>
              <a:gd name="T11" fmla="*/ 44450 h 55"/>
              <a:gd name="T12" fmla="*/ 0 w 45"/>
              <a:gd name="T13" fmla="*/ 57150 h 55"/>
              <a:gd name="T14" fmla="*/ 0 w 45"/>
              <a:gd name="T15" fmla="*/ 71438 h 55"/>
              <a:gd name="T16" fmla="*/ 3175 w 45"/>
              <a:gd name="T17" fmla="*/ 87313 h 55"/>
              <a:gd name="T18" fmla="*/ 3175 w 45"/>
              <a:gd name="T19" fmla="*/ 87313 h 55"/>
              <a:gd name="T20" fmla="*/ 3175 w 45"/>
              <a:gd name="T21" fmla="*/ 84138 h 55"/>
              <a:gd name="T22" fmla="*/ 3175 w 45"/>
              <a:gd name="T23" fmla="*/ 80963 h 55"/>
              <a:gd name="T24" fmla="*/ 3175 w 45"/>
              <a:gd name="T25" fmla="*/ 77788 h 55"/>
              <a:gd name="T26" fmla="*/ 3175 w 45"/>
              <a:gd name="T27" fmla="*/ 71438 h 55"/>
              <a:gd name="T28" fmla="*/ 4763 w 45"/>
              <a:gd name="T29" fmla="*/ 68263 h 55"/>
              <a:gd name="T30" fmla="*/ 4763 w 45"/>
              <a:gd name="T31" fmla="*/ 60325 h 55"/>
              <a:gd name="T32" fmla="*/ 7938 w 45"/>
              <a:gd name="T33" fmla="*/ 55563 h 55"/>
              <a:gd name="T34" fmla="*/ 9525 w 45"/>
              <a:gd name="T35" fmla="*/ 49213 h 55"/>
              <a:gd name="T36" fmla="*/ 11113 w 45"/>
              <a:gd name="T37" fmla="*/ 44450 h 55"/>
              <a:gd name="T38" fmla="*/ 12700 w 45"/>
              <a:gd name="T39" fmla="*/ 38100 h 55"/>
              <a:gd name="T40" fmla="*/ 15875 w 45"/>
              <a:gd name="T41" fmla="*/ 33338 h 55"/>
              <a:gd name="T42" fmla="*/ 22225 w 45"/>
              <a:gd name="T43" fmla="*/ 28575 h 55"/>
              <a:gd name="T44" fmla="*/ 25400 w 45"/>
              <a:gd name="T45" fmla="*/ 25400 h 55"/>
              <a:gd name="T46" fmla="*/ 33338 w 45"/>
              <a:gd name="T47" fmla="*/ 23813 h 55"/>
              <a:gd name="T48" fmla="*/ 41275 w 45"/>
              <a:gd name="T49" fmla="*/ 22225 h 55"/>
              <a:gd name="T50" fmla="*/ 41275 w 45"/>
              <a:gd name="T51" fmla="*/ 20638 h 55"/>
              <a:gd name="T52" fmla="*/ 41275 w 45"/>
              <a:gd name="T53" fmla="*/ 20638 h 55"/>
              <a:gd name="T54" fmla="*/ 44450 w 45"/>
              <a:gd name="T55" fmla="*/ 17463 h 55"/>
              <a:gd name="T56" fmla="*/ 46038 w 45"/>
              <a:gd name="T57" fmla="*/ 15875 h 55"/>
              <a:gd name="T58" fmla="*/ 52388 w 45"/>
              <a:gd name="T59" fmla="*/ 14288 h 55"/>
              <a:gd name="T60" fmla="*/ 57150 w 45"/>
              <a:gd name="T61" fmla="*/ 11113 h 55"/>
              <a:gd name="T62" fmla="*/ 65088 w 45"/>
              <a:gd name="T63" fmla="*/ 6350 h 55"/>
              <a:gd name="T64" fmla="*/ 71438 w 45"/>
              <a:gd name="T65" fmla="*/ 3175 h 55"/>
              <a:gd name="T66" fmla="*/ 71438 w 45"/>
              <a:gd name="T67" fmla="*/ 3175 h 55"/>
              <a:gd name="T68" fmla="*/ 69850 w 45"/>
              <a:gd name="T69" fmla="*/ 3175 h 55"/>
              <a:gd name="T70" fmla="*/ 68263 w 45"/>
              <a:gd name="T71" fmla="*/ 3175 h 55"/>
              <a:gd name="T72" fmla="*/ 66675 w 45"/>
              <a:gd name="T73" fmla="*/ 3175 h 55"/>
              <a:gd name="T74" fmla="*/ 63500 w 45"/>
              <a:gd name="T75" fmla="*/ 1588 h 55"/>
              <a:gd name="T76" fmla="*/ 58738 w 45"/>
              <a:gd name="T77" fmla="*/ 1588 h 55"/>
              <a:gd name="T78" fmla="*/ 55563 w 45"/>
              <a:gd name="T79" fmla="*/ 1588 h 55"/>
              <a:gd name="T80" fmla="*/ 49213 w 45"/>
              <a:gd name="T81" fmla="*/ 1588 h 55"/>
              <a:gd name="T82" fmla="*/ 44450 w 45"/>
              <a:gd name="T83" fmla="*/ 0 h 55"/>
              <a:gd name="T84" fmla="*/ 41275 w 45"/>
              <a:gd name="T85" fmla="*/ 1588 h 55"/>
              <a:gd name="T86" fmla="*/ 34925 w 45"/>
              <a:gd name="T87" fmla="*/ 1588 h 55"/>
              <a:gd name="T88" fmla="*/ 30163 w 45"/>
              <a:gd name="T89" fmla="*/ 1588 h 55"/>
              <a:gd name="T90" fmla="*/ 22225 w 45"/>
              <a:gd name="T91" fmla="*/ 3175 h 55"/>
              <a:gd name="T92" fmla="*/ 15875 w 45"/>
              <a:gd name="T93" fmla="*/ 3175 h 55"/>
              <a:gd name="T94" fmla="*/ 11113 w 45"/>
              <a:gd name="T95" fmla="*/ 4763 h 55"/>
              <a:gd name="T96" fmla="*/ 4763 w 45"/>
              <a:gd name="T97" fmla="*/ 7938 h 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5"/>
              <a:gd name="T148" fmla="*/ 0 h 55"/>
              <a:gd name="T149" fmla="*/ 45 w 45"/>
              <a:gd name="T150" fmla="*/ 55 h 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5" h="55">
                <a:moveTo>
                  <a:pt x="3" y="5"/>
                </a:moveTo>
                <a:lnTo>
                  <a:pt x="3" y="7"/>
                </a:lnTo>
                <a:lnTo>
                  <a:pt x="2" y="9"/>
                </a:lnTo>
                <a:lnTo>
                  <a:pt x="1" y="14"/>
                </a:lnTo>
                <a:lnTo>
                  <a:pt x="0" y="21"/>
                </a:lnTo>
                <a:lnTo>
                  <a:pt x="0" y="28"/>
                </a:lnTo>
                <a:lnTo>
                  <a:pt x="0" y="36"/>
                </a:lnTo>
                <a:lnTo>
                  <a:pt x="0" y="45"/>
                </a:lnTo>
                <a:lnTo>
                  <a:pt x="2" y="55"/>
                </a:lnTo>
                <a:lnTo>
                  <a:pt x="2" y="53"/>
                </a:lnTo>
                <a:lnTo>
                  <a:pt x="2" y="51"/>
                </a:lnTo>
                <a:lnTo>
                  <a:pt x="2" y="49"/>
                </a:lnTo>
                <a:lnTo>
                  <a:pt x="2" y="45"/>
                </a:lnTo>
                <a:lnTo>
                  <a:pt x="3" y="43"/>
                </a:lnTo>
                <a:lnTo>
                  <a:pt x="3" y="38"/>
                </a:lnTo>
                <a:lnTo>
                  <a:pt x="5" y="35"/>
                </a:lnTo>
                <a:lnTo>
                  <a:pt x="6" y="31"/>
                </a:lnTo>
                <a:lnTo>
                  <a:pt x="7" y="28"/>
                </a:lnTo>
                <a:lnTo>
                  <a:pt x="8" y="24"/>
                </a:lnTo>
                <a:lnTo>
                  <a:pt x="10" y="21"/>
                </a:lnTo>
                <a:lnTo>
                  <a:pt x="14" y="18"/>
                </a:lnTo>
                <a:lnTo>
                  <a:pt x="16" y="16"/>
                </a:lnTo>
                <a:lnTo>
                  <a:pt x="21" y="15"/>
                </a:lnTo>
                <a:lnTo>
                  <a:pt x="26" y="14"/>
                </a:lnTo>
                <a:lnTo>
                  <a:pt x="26" y="13"/>
                </a:lnTo>
                <a:lnTo>
                  <a:pt x="28" y="11"/>
                </a:lnTo>
                <a:lnTo>
                  <a:pt x="29" y="10"/>
                </a:lnTo>
                <a:lnTo>
                  <a:pt x="33" y="9"/>
                </a:lnTo>
                <a:lnTo>
                  <a:pt x="36" y="7"/>
                </a:lnTo>
                <a:lnTo>
                  <a:pt x="41" y="4"/>
                </a:lnTo>
                <a:lnTo>
                  <a:pt x="45" y="2"/>
                </a:lnTo>
                <a:lnTo>
                  <a:pt x="44" y="2"/>
                </a:lnTo>
                <a:lnTo>
                  <a:pt x="43" y="2"/>
                </a:lnTo>
                <a:lnTo>
                  <a:pt x="42" y="2"/>
                </a:lnTo>
                <a:lnTo>
                  <a:pt x="40" y="1"/>
                </a:lnTo>
                <a:lnTo>
                  <a:pt x="37" y="1"/>
                </a:lnTo>
                <a:lnTo>
                  <a:pt x="35" y="1"/>
                </a:lnTo>
                <a:lnTo>
                  <a:pt x="31" y="1"/>
                </a:lnTo>
                <a:lnTo>
                  <a:pt x="28" y="0"/>
                </a:lnTo>
                <a:lnTo>
                  <a:pt x="26" y="1"/>
                </a:lnTo>
                <a:lnTo>
                  <a:pt x="22" y="1"/>
                </a:lnTo>
                <a:lnTo>
                  <a:pt x="19" y="1"/>
                </a:lnTo>
                <a:lnTo>
                  <a:pt x="14" y="2"/>
                </a:lnTo>
                <a:lnTo>
                  <a:pt x="10" y="2"/>
                </a:lnTo>
                <a:lnTo>
                  <a:pt x="7" y="3"/>
                </a:lnTo>
                <a:lnTo>
                  <a:pt x="3" y="5"/>
                </a:lnTo>
                <a:close/>
              </a:path>
            </a:pathLst>
          </a:custGeom>
          <a:solidFill>
            <a:srgbClr val="999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2" name="Freeform 326"/>
          <p:cNvSpPr>
            <a:spLocks/>
          </p:cNvSpPr>
          <p:nvPr/>
        </p:nvSpPr>
        <p:spPr bwMode="auto">
          <a:xfrm>
            <a:off x="3054250" y="3986337"/>
            <a:ext cx="58738" cy="15875"/>
          </a:xfrm>
          <a:custGeom>
            <a:avLst/>
            <a:gdLst>
              <a:gd name="T0" fmla="*/ 0 w 37"/>
              <a:gd name="T1" fmla="*/ 11112 h 10"/>
              <a:gd name="T2" fmla="*/ 0 w 37"/>
              <a:gd name="T3" fmla="*/ 11112 h 10"/>
              <a:gd name="T4" fmla="*/ 0 w 37"/>
              <a:gd name="T5" fmla="*/ 7938 h 10"/>
              <a:gd name="T6" fmla="*/ 1588 w 37"/>
              <a:gd name="T7" fmla="*/ 7938 h 10"/>
              <a:gd name="T8" fmla="*/ 1588 w 37"/>
              <a:gd name="T9" fmla="*/ 6350 h 10"/>
              <a:gd name="T10" fmla="*/ 3175 w 37"/>
              <a:gd name="T11" fmla="*/ 4762 h 10"/>
              <a:gd name="T12" fmla="*/ 4763 w 37"/>
              <a:gd name="T13" fmla="*/ 4762 h 10"/>
              <a:gd name="T14" fmla="*/ 6350 w 37"/>
              <a:gd name="T15" fmla="*/ 3175 h 10"/>
              <a:gd name="T16" fmla="*/ 11113 w 37"/>
              <a:gd name="T17" fmla="*/ 1588 h 10"/>
              <a:gd name="T18" fmla="*/ 14288 w 37"/>
              <a:gd name="T19" fmla="*/ 1588 h 10"/>
              <a:gd name="T20" fmla="*/ 17463 w 37"/>
              <a:gd name="T21" fmla="*/ 0 h 10"/>
              <a:gd name="T22" fmla="*/ 23813 w 37"/>
              <a:gd name="T23" fmla="*/ 0 h 10"/>
              <a:gd name="T24" fmla="*/ 28575 w 37"/>
              <a:gd name="T25" fmla="*/ 0 h 10"/>
              <a:gd name="T26" fmla="*/ 34925 w 37"/>
              <a:gd name="T27" fmla="*/ 0 h 10"/>
              <a:gd name="T28" fmla="*/ 42863 w 37"/>
              <a:gd name="T29" fmla="*/ 1588 h 10"/>
              <a:gd name="T30" fmla="*/ 49213 w 37"/>
              <a:gd name="T31" fmla="*/ 3175 h 10"/>
              <a:gd name="T32" fmla="*/ 58738 w 37"/>
              <a:gd name="T33" fmla="*/ 4762 h 10"/>
              <a:gd name="T34" fmla="*/ 58738 w 37"/>
              <a:gd name="T35" fmla="*/ 7938 h 10"/>
              <a:gd name="T36" fmla="*/ 57150 w 37"/>
              <a:gd name="T37" fmla="*/ 7938 h 10"/>
              <a:gd name="T38" fmla="*/ 57150 w 37"/>
              <a:gd name="T39" fmla="*/ 7938 h 10"/>
              <a:gd name="T40" fmla="*/ 53975 w 37"/>
              <a:gd name="T41" fmla="*/ 6350 h 10"/>
              <a:gd name="T42" fmla="*/ 50800 w 37"/>
              <a:gd name="T43" fmla="*/ 6350 h 10"/>
              <a:gd name="T44" fmla="*/ 47625 w 37"/>
              <a:gd name="T45" fmla="*/ 4762 h 10"/>
              <a:gd name="T46" fmla="*/ 44450 w 37"/>
              <a:gd name="T47" fmla="*/ 4762 h 10"/>
              <a:gd name="T48" fmla="*/ 38100 w 37"/>
              <a:gd name="T49" fmla="*/ 4762 h 10"/>
              <a:gd name="T50" fmla="*/ 34925 w 37"/>
              <a:gd name="T51" fmla="*/ 3175 h 10"/>
              <a:gd name="T52" fmla="*/ 28575 w 37"/>
              <a:gd name="T53" fmla="*/ 3175 h 10"/>
              <a:gd name="T54" fmla="*/ 23813 w 37"/>
              <a:gd name="T55" fmla="*/ 3175 h 10"/>
              <a:gd name="T56" fmla="*/ 20638 w 37"/>
              <a:gd name="T57" fmla="*/ 4762 h 10"/>
              <a:gd name="T58" fmla="*/ 14288 w 37"/>
              <a:gd name="T59" fmla="*/ 4762 h 10"/>
              <a:gd name="T60" fmla="*/ 11113 w 37"/>
              <a:gd name="T61" fmla="*/ 6350 h 10"/>
              <a:gd name="T62" fmla="*/ 6350 w 37"/>
              <a:gd name="T63" fmla="*/ 7938 h 10"/>
              <a:gd name="T64" fmla="*/ 3175 w 37"/>
              <a:gd name="T65" fmla="*/ 12700 h 10"/>
              <a:gd name="T66" fmla="*/ 0 w 37"/>
              <a:gd name="T67" fmla="*/ 15875 h 10"/>
              <a:gd name="T68" fmla="*/ 0 w 37"/>
              <a:gd name="T69" fmla="*/ 11112 h 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0"/>
              <a:gd name="T107" fmla="*/ 37 w 37"/>
              <a:gd name="T108" fmla="*/ 10 h 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0">
                <a:moveTo>
                  <a:pt x="0" y="7"/>
                </a:moveTo>
                <a:lnTo>
                  <a:pt x="0" y="7"/>
                </a:lnTo>
                <a:lnTo>
                  <a:pt x="0" y="5"/>
                </a:lnTo>
                <a:lnTo>
                  <a:pt x="1" y="5"/>
                </a:lnTo>
                <a:lnTo>
                  <a:pt x="1" y="4"/>
                </a:lnTo>
                <a:lnTo>
                  <a:pt x="2" y="3"/>
                </a:lnTo>
                <a:lnTo>
                  <a:pt x="3" y="3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3"/>
                </a:lnTo>
                <a:lnTo>
                  <a:pt x="37" y="5"/>
                </a:lnTo>
                <a:lnTo>
                  <a:pt x="36" y="5"/>
                </a:lnTo>
                <a:lnTo>
                  <a:pt x="34" y="4"/>
                </a:lnTo>
                <a:lnTo>
                  <a:pt x="32" y="4"/>
                </a:lnTo>
                <a:lnTo>
                  <a:pt x="30" y="3"/>
                </a:lnTo>
                <a:lnTo>
                  <a:pt x="28" y="3"/>
                </a:lnTo>
                <a:lnTo>
                  <a:pt x="24" y="3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3"/>
                </a:lnTo>
                <a:lnTo>
                  <a:pt x="9" y="3"/>
                </a:lnTo>
                <a:lnTo>
                  <a:pt x="7" y="4"/>
                </a:lnTo>
                <a:lnTo>
                  <a:pt x="4" y="5"/>
                </a:lnTo>
                <a:lnTo>
                  <a:pt x="2" y="8"/>
                </a:lnTo>
                <a:lnTo>
                  <a:pt x="0" y="1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3" name="Freeform 327"/>
          <p:cNvSpPr>
            <a:spLocks/>
          </p:cNvSpPr>
          <p:nvPr/>
        </p:nvSpPr>
        <p:spPr bwMode="auto">
          <a:xfrm>
            <a:off x="3054250" y="3946649"/>
            <a:ext cx="58738" cy="17463"/>
          </a:xfrm>
          <a:custGeom>
            <a:avLst/>
            <a:gdLst>
              <a:gd name="T0" fmla="*/ 0 w 37"/>
              <a:gd name="T1" fmla="*/ 11113 h 11"/>
              <a:gd name="T2" fmla="*/ 0 w 37"/>
              <a:gd name="T3" fmla="*/ 11113 h 11"/>
              <a:gd name="T4" fmla="*/ 0 w 37"/>
              <a:gd name="T5" fmla="*/ 9525 h 11"/>
              <a:gd name="T6" fmla="*/ 1588 w 37"/>
              <a:gd name="T7" fmla="*/ 9525 h 11"/>
              <a:gd name="T8" fmla="*/ 1588 w 37"/>
              <a:gd name="T9" fmla="*/ 7938 h 11"/>
              <a:gd name="T10" fmla="*/ 3175 w 37"/>
              <a:gd name="T11" fmla="*/ 6350 h 11"/>
              <a:gd name="T12" fmla="*/ 4763 w 37"/>
              <a:gd name="T13" fmla="*/ 6350 h 11"/>
              <a:gd name="T14" fmla="*/ 6350 w 37"/>
              <a:gd name="T15" fmla="*/ 3175 h 11"/>
              <a:gd name="T16" fmla="*/ 11113 w 37"/>
              <a:gd name="T17" fmla="*/ 1588 h 11"/>
              <a:gd name="T18" fmla="*/ 14288 w 37"/>
              <a:gd name="T19" fmla="*/ 1588 h 11"/>
              <a:gd name="T20" fmla="*/ 17463 w 37"/>
              <a:gd name="T21" fmla="*/ 0 h 11"/>
              <a:gd name="T22" fmla="*/ 23813 w 37"/>
              <a:gd name="T23" fmla="*/ 0 h 11"/>
              <a:gd name="T24" fmla="*/ 28575 w 37"/>
              <a:gd name="T25" fmla="*/ 0 h 11"/>
              <a:gd name="T26" fmla="*/ 34925 w 37"/>
              <a:gd name="T27" fmla="*/ 0 h 11"/>
              <a:gd name="T28" fmla="*/ 42863 w 37"/>
              <a:gd name="T29" fmla="*/ 1588 h 11"/>
              <a:gd name="T30" fmla="*/ 49213 w 37"/>
              <a:gd name="T31" fmla="*/ 3175 h 11"/>
              <a:gd name="T32" fmla="*/ 58738 w 37"/>
              <a:gd name="T33" fmla="*/ 6350 h 11"/>
              <a:gd name="T34" fmla="*/ 58738 w 37"/>
              <a:gd name="T35" fmla="*/ 9525 h 11"/>
              <a:gd name="T36" fmla="*/ 57150 w 37"/>
              <a:gd name="T37" fmla="*/ 9525 h 11"/>
              <a:gd name="T38" fmla="*/ 57150 w 37"/>
              <a:gd name="T39" fmla="*/ 9525 h 11"/>
              <a:gd name="T40" fmla="*/ 53975 w 37"/>
              <a:gd name="T41" fmla="*/ 7938 h 11"/>
              <a:gd name="T42" fmla="*/ 50800 w 37"/>
              <a:gd name="T43" fmla="*/ 7938 h 11"/>
              <a:gd name="T44" fmla="*/ 47625 w 37"/>
              <a:gd name="T45" fmla="*/ 7938 h 11"/>
              <a:gd name="T46" fmla="*/ 44450 w 37"/>
              <a:gd name="T47" fmla="*/ 6350 h 11"/>
              <a:gd name="T48" fmla="*/ 38100 w 37"/>
              <a:gd name="T49" fmla="*/ 6350 h 11"/>
              <a:gd name="T50" fmla="*/ 34925 w 37"/>
              <a:gd name="T51" fmla="*/ 3175 h 11"/>
              <a:gd name="T52" fmla="*/ 28575 w 37"/>
              <a:gd name="T53" fmla="*/ 3175 h 11"/>
              <a:gd name="T54" fmla="*/ 23813 w 37"/>
              <a:gd name="T55" fmla="*/ 3175 h 11"/>
              <a:gd name="T56" fmla="*/ 20638 w 37"/>
              <a:gd name="T57" fmla="*/ 6350 h 11"/>
              <a:gd name="T58" fmla="*/ 14288 w 37"/>
              <a:gd name="T59" fmla="*/ 6350 h 11"/>
              <a:gd name="T60" fmla="*/ 11113 w 37"/>
              <a:gd name="T61" fmla="*/ 7938 h 11"/>
              <a:gd name="T62" fmla="*/ 6350 w 37"/>
              <a:gd name="T63" fmla="*/ 9525 h 11"/>
              <a:gd name="T64" fmla="*/ 3175 w 37"/>
              <a:gd name="T65" fmla="*/ 12700 h 11"/>
              <a:gd name="T66" fmla="*/ 0 w 37"/>
              <a:gd name="T67" fmla="*/ 17463 h 11"/>
              <a:gd name="T68" fmla="*/ 0 w 37"/>
              <a:gd name="T69" fmla="*/ 11113 h 1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7"/>
              <a:gd name="T106" fmla="*/ 0 h 11"/>
              <a:gd name="T107" fmla="*/ 37 w 37"/>
              <a:gd name="T108" fmla="*/ 11 h 11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7" h="11">
                <a:moveTo>
                  <a:pt x="0" y="7"/>
                </a:moveTo>
                <a:lnTo>
                  <a:pt x="0" y="7"/>
                </a:lnTo>
                <a:lnTo>
                  <a:pt x="0" y="6"/>
                </a:lnTo>
                <a:lnTo>
                  <a:pt x="1" y="6"/>
                </a:lnTo>
                <a:lnTo>
                  <a:pt x="1" y="5"/>
                </a:lnTo>
                <a:lnTo>
                  <a:pt x="2" y="4"/>
                </a:lnTo>
                <a:lnTo>
                  <a:pt x="3" y="4"/>
                </a:lnTo>
                <a:lnTo>
                  <a:pt x="4" y="2"/>
                </a:lnTo>
                <a:lnTo>
                  <a:pt x="7" y="1"/>
                </a:lnTo>
                <a:lnTo>
                  <a:pt x="9" y="1"/>
                </a:lnTo>
                <a:lnTo>
                  <a:pt x="11" y="0"/>
                </a:lnTo>
                <a:lnTo>
                  <a:pt x="15" y="0"/>
                </a:lnTo>
                <a:lnTo>
                  <a:pt x="18" y="0"/>
                </a:lnTo>
                <a:lnTo>
                  <a:pt x="22" y="0"/>
                </a:lnTo>
                <a:lnTo>
                  <a:pt x="27" y="1"/>
                </a:lnTo>
                <a:lnTo>
                  <a:pt x="31" y="2"/>
                </a:lnTo>
                <a:lnTo>
                  <a:pt x="37" y="4"/>
                </a:lnTo>
                <a:lnTo>
                  <a:pt x="37" y="6"/>
                </a:lnTo>
                <a:lnTo>
                  <a:pt x="36" y="6"/>
                </a:lnTo>
                <a:lnTo>
                  <a:pt x="34" y="5"/>
                </a:lnTo>
                <a:lnTo>
                  <a:pt x="32" y="5"/>
                </a:lnTo>
                <a:lnTo>
                  <a:pt x="30" y="5"/>
                </a:lnTo>
                <a:lnTo>
                  <a:pt x="28" y="4"/>
                </a:lnTo>
                <a:lnTo>
                  <a:pt x="24" y="4"/>
                </a:lnTo>
                <a:lnTo>
                  <a:pt x="22" y="2"/>
                </a:lnTo>
                <a:lnTo>
                  <a:pt x="18" y="2"/>
                </a:lnTo>
                <a:lnTo>
                  <a:pt x="15" y="2"/>
                </a:lnTo>
                <a:lnTo>
                  <a:pt x="13" y="4"/>
                </a:lnTo>
                <a:lnTo>
                  <a:pt x="9" y="4"/>
                </a:lnTo>
                <a:lnTo>
                  <a:pt x="7" y="5"/>
                </a:lnTo>
                <a:lnTo>
                  <a:pt x="4" y="6"/>
                </a:lnTo>
                <a:lnTo>
                  <a:pt x="2" y="8"/>
                </a:lnTo>
                <a:lnTo>
                  <a:pt x="0" y="11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4" name="Freeform 328"/>
          <p:cNvSpPr>
            <a:spLocks/>
          </p:cNvSpPr>
          <p:nvPr/>
        </p:nvSpPr>
        <p:spPr bwMode="auto">
          <a:xfrm>
            <a:off x="3109813" y="3927599"/>
            <a:ext cx="95250" cy="180975"/>
          </a:xfrm>
          <a:custGeom>
            <a:avLst/>
            <a:gdLst>
              <a:gd name="T0" fmla="*/ 0 w 60"/>
              <a:gd name="T1" fmla="*/ 0 h 114"/>
              <a:gd name="T2" fmla="*/ 0 w 60"/>
              <a:gd name="T3" fmla="*/ 174625 h 114"/>
              <a:gd name="T4" fmla="*/ 28575 w 60"/>
              <a:gd name="T5" fmla="*/ 180975 h 114"/>
              <a:gd name="T6" fmla="*/ 26988 w 60"/>
              <a:gd name="T7" fmla="*/ 155575 h 114"/>
              <a:gd name="T8" fmla="*/ 95250 w 60"/>
              <a:gd name="T9" fmla="*/ 166688 h 114"/>
              <a:gd name="T10" fmla="*/ 95250 w 60"/>
              <a:gd name="T11" fmla="*/ 158750 h 114"/>
              <a:gd name="T12" fmla="*/ 47625 w 60"/>
              <a:gd name="T13" fmla="*/ 152400 h 114"/>
              <a:gd name="T14" fmla="*/ 46038 w 60"/>
              <a:gd name="T15" fmla="*/ 131763 h 114"/>
              <a:gd name="T16" fmla="*/ 14288 w 60"/>
              <a:gd name="T17" fmla="*/ 131763 h 114"/>
              <a:gd name="T18" fmla="*/ 12700 w 60"/>
              <a:gd name="T19" fmla="*/ 128588 h 114"/>
              <a:gd name="T20" fmla="*/ 11113 w 60"/>
              <a:gd name="T21" fmla="*/ 120650 h 114"/>
              <a:gd name="T22" fmla="*/ 9525 w 60"/>
              <a:gd name="T23" fmla="*/ 109538 h 114"/>
              <a:gd name="T24" fmla="*/ 4763 w 60"/>
              <a:gd name="T25" fmla="*/ 95250 h 114"/>
              <a:gd name="T26" fmla="*/ 3175 w 60"/>
              <a:gd name="T27" fmla="*/ 76200 h 114"/>
              <a:gd name="T28" fmla="*/ 1588 w 60"/>
              <a:gd name="T29" fmla="*/ 53975 h 114"/>
              <a:gd name="T30" fmla="*/ 3175 w 60"/>
              <a:gd name="T31" fmla="*/ 31750 h 114"/>
              <a:gd name="T32" fmla="*/ 9525 w 60"/>
              <a:gd name="T33" fmla="*/ 6350 h 114"/>
              <a:gd name="T34" fmla="*/ 0 w 60"/>
              <a:gd name="T35" fmla="*/ 0 h 1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"/>
              <a:gd name="T55" fmla="*/ 0 h 114"/>
              <a:gd name="T56" fmla="*/ 60 w 60"/>
              <a:gd name="T57" fmla="*/ 114 h 1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" h="114">
                <a:moveTo>
                  <a:pt x="0" y="0"/>
                </a:moveTo>
                <a:lnTo>
                  <a:pt x="0" y="110"/>
                </a:lnTo>
                <a:lnTo>
                  <a:pt x="18" y="114"/>
                </a:lnTo>
                <a:lnTo>
                  <a:pt x="17" y="98"/>
                </a:lnTo>
                <a:lnTo>
                  <a:pt x="60" y="105"/>
                </a:lnTo>
                <a:lnTo>
                  <a:pt x="60" y="100"/>
                </a:lnTo>
                <a:lnTo>
                  <a:pt x="30" y="96"/>
                </a:lnTo>
                <a:lnTo>
                  <a:pt x="29" y="83"/>
                </a:lnTo>
                <a:lnTo>
                  <a:pt x="9" y="83"/>
                </a:lnTo>
                <a:lnTo>
                  <a:pt x="8" y="81"/>
                </a:lnTo>
                <a:lnTo>
                  <a:pt x="7" y="76"/>
                </a:lnTo>
                <a:lnTo>
                  <a:pt x="6" y="69"/>
                </a:lnTo>
                <a:lnTo>
                  <a:pt x="3" y="60"/>
                </a:lnTo>
                <a:lnTo>
                  <a:pt x="2" y="48"/>
                </a:lnTo>
                <a:lnTo>
                  <a:pt x="1" y="34"/>
                </a:lnTo>
                <a:lnTo>
                  <a:pt x="2" y="20"/>
                </a:lnTo>
                <a:lnTo>
                  <a:pt x="6" y="4"/>
                </a:lnTo>
                <a:lnTo>
                  <a:pt x="0" y="0"/>
                </a:lnTo>
                <a:close/>
              </a:path>
            </a:pathLst>
          </a:custGeom>
          <a:solidFill>
            <a:srgbClr val="0019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5" name="Freeform 329"/>
          <p:cNvSpPr>
            <a:spLocks/>
          </p:cNvSpPr>
          <p:nvPr/>
        </p:nvSpPr>
        <p:spPr bwMode="auto">
          <a:xfrm>
            <a:off x="3157438" y="3887912"/>
            <a:ext cx="123825" cy="23812"/>
          </a:xfrm>
          <a:custGeom>
            <a:avLst/>
            <a:gdLst>
              <a:gd name="T0" fmla="*/ 0 w 78"/>
              <a:gd name="T1" fmla="*/ 23812 h 15"/>
              <a:gd name="T2" fmla="*/ 0 w 78"/>
              <a:gd name="T3" fmla="*/ 23812 h 15"/>
              <a:gd name="T4" fmla="*/ 3175 w 78"/>
              <a:gd name="T5" fmla="*/ 22225 h 15"/>
              <a:gd name="T6" fmla="*/ 6350 w 78"/>
              <a:gd name="T7" fmla="*/ 22225 h 15"/>
              <a:gd name="T8" fmla="*/ 11112 w 78"/>
              <a:gd name="T9" fmla="*/ 19050 h 15"/>
              <a:gd name="T10" fmla="*/ 17462 w 78"/>
              <a:gd name="T11" fmla="*/ 17462 h 15"/>
              <a:gd name="T12" fmla="*/ 22225 w 78"/>
              <a:gd name="T13" fmla="*/ 15875 h 15"/>
              <a:gd name="T14" fmla="*/ 30163 w 78"/>
              <a:gd name="T15" fmla="*/ 14287 h 15"/>
              <a:gd name="T16" fmla="*/ 36512 w 78"/>
              <a:gd name="T17" fmla="*/ 12700 h 15"/>
              <a:gd name="T18" fmla="*/ 46037 w 78"/>
              <a:gd name="T19" fmla="*/ 12700 h 15"/>
              <a:gd name="T20" fmla="*/ 55563 w 78"/>
              <a:gd name="T21" fmla="*/ 11112 h 15"/>
              <a:gd name="T22" fmla="*/ 66675 w 78"/>
              <a:gd name="T23" fmla="*/ 11112 h 15"/>
              <a:gd name="T24" fmla="*/ 76200 w 78"/>
              <a:gd name="T25" fmla="*/ 7937 h 15"/>
              <a:gd name="T26" fmla="*/ 87312 w 78"/>
              <a:gd name="T27" fmla="*/ 11112 h 15"/>
              <a:gd name="T28" fmla="*/ 98425 w 78"/>
              <a:gd name="T29" fmla="*/ 11112 h 15"/>
              <a:gd name="T30" fmla="*/ 109538 w 78"/>
              <a:gd name="T31" fmla="*/ 12700 h 15"/>
              <a:gd name="T32" fmla="*/ 120650 w 78"/>
              <a:gd name="T33" fmla="*/ 14287 h 15"/>
              <a:gd name="T34" fmla="*/ 123825 w 78"/>
              <a:gd name="T35" fmla="*/ 0 h 15"/>
              <a:gd name="T36" fmla="*/ 123825 w 78"/>
              <a:gd name="T37" fmla="*/ 0 h 15"/>
              <a:gd name="T38" fmla="*/ 120650 w 78"/>
              <a:gd name="T39" fmla="*/ 0 h 15"/>
              <a:gd name="T40" fmla="*/ 117475 w 78"/>
              <a:gd name="T41" fmla="*/ 0 h 15"/>
              <a:gd name="T42" fmla="*/ 111125 w 78"/>
              <a:gd name="T43" fmla="*/ 0 h 15"/>
              <a:gd name="T44" fmla="*/ 103188 w 78"/>
              <a:gd name="T45" fmla="*/ 0 h 15"/>
              <a:gd name="T46" fmla="*/ 96837 w 78"/>
              <a:gd name="T47" fmla="*/ 0 h 15"/>
              <a:gd name="T48" fmla="*/ 88900 w 78"/>
              <a:gd name="T49" fmla="*/ 0 h 15"/>
              <a:gd name="T50" fmla="*/ 79375 w 78"/>
              <a:gd name="T51" fmla="*/ 1587 h 15"/>
              <a:gd name="T52" fmla="*/ 68262 w 78"/>
              <a:gd name="T53" fmla="*/ 1587 h 15"/>
              <a:gd name="T54" fmla="*/ 58738 w 78"/>
              <a:gd name="T55" fmla="*/ 1587 h 15"/>
              <a:gd name="T56" fmla="*/ 47625 w 78"/>
              <a:gd name="T57" fmla="*/ 3175 h 15"/>
              <a:gd name="T58" fmla="*/ 39687 w 78"/>
              <a:gd name="T59" fmla="*/ 4762 h 15"/>
              <a:gd name="T60" fmla="*/ 28575 w 78"/>
              <a:gd name="T61" fmla="*/ 6350 h 15"/>
              <a:gd name="T62" fmla="*/ 19050 w 78"/>
              <a:gd name="T63" fmla="*/ 7937 h 15"/>
              <a:gd name="T64" fmla="*/ 9525 w 78"/>
              <a:gd name="T65" fmla="*/ 11112 h 15"/>
              <a:gd name="T66" fmla="*/ 0 w 78"/>
              <a:gd name="T67" fmla="*/ 12700 h 15"/>
              <a:gd name="T68" fmla="*/ 0 w 78"/>
              <a:gd name="T69" fmla="*/ 23812 h 1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8"/>
              <a:gd name="T106" fmla="*/ 0 h 15"/>
              <a:gd name="T107" fmla="*/ 78 w 78"/>
              <a:gd name="T108" fmla="*/ 15 h 1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8" h="15">
                <a:moveTo>
                  <a:pt x="0" y="15"/>
                </a:moveTo>
                <a:lnTo>
                  <a:pt x="0" y="15"/>
                </a:lnTo>
                <a:lnTo>
                  <a:pt x="2" y="14"/>
                </a:lnTo>
                <a:lnTo>
                  <a:pt x="4" y="14"/>
                </a:lnTo>
                <a:lnTo>
                  <a:pt x="7" y="12"/>
                </a:lnTo>
                <a:lnTo>
                  <a:pt x="11" y="11"/>
                </a:lnTo>
                <a:lnTo>
                  <a:pt x="14" y="10"/>
                </a:lnTo>
                <a:lnTo>
                  <a:pt x="19" y="9"/>
                </a:lnTo>
                <a:lnTo>
                  <a:pt x="23" y="8"/>
                </a:lnTo>
                <a:lnTo>
                  <a:pt x="29" y="8"/>
                </a:lnTo>
                <a:lnTo>
                  <a:pt x="35" y="7"/>
                </a:lnTo>
                <a:lnTo>
                  <a:pt x="42" y="7"/>
                </a:lnTo>
                <a:lnTo>
                  <a:pt x="48" y="5"/>
                </a:lnTo>
                <a:lnTo>
                  <a:pt x="55" y="7"/>
                </a:lnTo>
                <a:lnTo>
                  <a:pt x="62" y="7"/>
                </a:lnTo>
                <a:lnTo>
                  <a:pt x="69" y="8"/>
                </a:lnTo>
                <a:lnTo>
                  <a:pt x="76" y="9"/>
                </a:lnTo>
                <a:lnTo>
                  <a:pt x="78" y="0"/>
                </a:lnTo>
                <a:lnTo>
                  <a:pt x="76" y="0"/>
                </a:lnTo>
                <a:lnTo>
                  <a:pt x="74" y="0"/>
                </a:lnTo>
                <a:lnTo>
                  <a:pt x="70" y="0"/>
                </a:lnTo>
                <a:lnTo>
                  <a:pt x="65" y="0"/>
                </a:lnTo>
                <a:lnTo>
                  <a:pt x="61" y="0"/>
                </a:lnTo>
                <a:lnTo>
                  <a:pt x="56" y="0"/>
                </a:lnTo>
                <a:lnTo>
                  <a:pt x="50" y="1"/>
                </a:lnTo>
                <a:lnTo>
                  <a:pt x="43" y="1"/>
                </a:lnTo>
                <a:lnTo>
                  <a:pt x="37" y="1"/>
                </a:lnTo>
                <a:lnTo>
                  <a:pt x="30" y="2"/>
                </a:lnTo>
                <a:lnTo>
                  <a:pt x="25" y="3"/>
                </a:lnTo>
                <a:lnTo>
                  <a:pt x="18" y="4"/>
                </a:lnTo>
                <a:lnTo>
                  <a:pt x="12" y="5"/>
                </a:lnTo>
                <a:lnTo>
                  <a:pt x="6" y="7"/>
                </a:lnTo>
                <a:lnTo>
                  <a:pt x="0" y="8"/>
                </a:lnTo>
                <a:lnTo>
                  <a:pt x="0" y="15"/>
                </a:lnTo>
                <a:close/>
              </a:path>
            </a:pathLst>
          </a:cu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6" name="Freeform 330"/>
          <p:cNvSpPr>
            <a:spLocks/>
          </p:cNvSpPr>
          <p:nvPr/>
        </p:nvSpPr>
        <p:spPr bwMode="auto">
          <a:xfrm>
            <a:off x="3086000" y="4111749"/>
            <a:ext cx="207963" cy="69850"/>
          </a:xfrm>
          <a:custGeom>
            <a:avLst/>
            <a:gdLst>
              <a:gd name="T0" fmla="*/ 85725 w 131"/>
              <a:gd name="T1" fmla="*/ 68263 h 44"/>
              <a:gd name="T2" fmla="*/ 88900 w 131"/>
              <a:gd name="T3" fmla="*/ 66675 h 44"/>
              <a:gd name="T4" fmla="*/ 88900 w 131"/>
              <a:gd name="T5" fmla="*/ 66675 h 44"/>
              <a:gd name="T6" fmla="*/ 90488 w 131"/>
              <a:gd name="T7" fmla="*/ 66675 h 44"/>
              <a:gd name="T8" fmla="*/ 93663 w 131"/>
              <a:gd name="T9" fmla="*/ 65088 h 44"/>
              <a:gd name="T10" fmla="*/ 95250 w 131"/>
              <a:gd name="T11" fmla="*/ 65088 h 44"/>
              <a:gd name="T12" fmla="*/ 100013 w 131"/>
              <a:gd name="T13" fmla="*/ 63500 h 44"/>
              <a:gd name="T14" fmla="*/ 103188 w 131"/>
              <a:gd name="T15" fmla="*/ 61913 h 44"/>
              <a:gd name="T16" fmla="*/ 106363 w 131"/>
              <a:gd name="T17" fmla="*/ 58738 h 44"/>
              <a:gd name="T18" fmla="*/ 112713 w 131"/>
              <a:gd name="T19" fmla="*/ 57150 h 44"/>
              <a:gd name="T20" fmla="*/ 115888 w 131"/>
              <a:gd name="T21" fmla="*/ 53975 h 44"/>
              <a:gd name="T22" fmla="*/ 119063 w 131"/>
              <a:gd name="T23" fmla="*/ 52388 h 44"/>
              <a:gd name="T24" fmla="*/ 123825 w 131"/>
              <a:gd name="T25" fmla="*/ 47625 h 44"/>
              <a:gd name="T26" fmla="*/ 127000 w 131"/>
              <a:gd name="T27" fmla="*/ 46037 h 44"/>
              <a:gd name="T28" fmla="*/ 128588 w 131"/>
              <a:gd name="T29" fmla="*/ 42862 h 44"/>
              <a:gd name="T30" fmla="*/ 133350 w 131"/>
              <a:gd name="T31" fmla="*/ 41275 h 44"/>
              <a:gd name="T32" fmla="*/ 134938 w 131"/>
              <a:gd name="T33" fmla="*/ 36512 h 44"/>
              <a:gd name="T34" fmla="*/ 0 w 131"/>
              <a:gd name="T35" fmla="*/ 3175 h 44"/>
              <a:gd name="T36" fmla="*/ 7938 w 131"/>
              <a:gd name="T37" fmla="*/ 0 h 44"/>
              <a:gd name="T38" fmla="*/ 207963 w 131"/>
              <a:gd name="T39" fmla="*/ 50800 h 44"/>
              <a:gd name="T40" fmla="*/ 200025 w 131"/>
              <a:gd name="T41" fmla="*/ 53975 h 44"/>
              <a:gd name="T42" fmla="*/ 141288 w 131"/>
              <a:gd name="T43" fmla="*/ 39687 h 44"/>
              <a:gd name="T44" fmla="*/ 141288 w 131"/>
              <a:gd name="T45" fmla="*/ 39687 h 44"/>
              <a:gd name="T46" fmla="*/ 141288 w 131"/>
              <a:gd name="T47" fmla="*/ 41275 h 44"/>
              <a:gd name="T48" fmla="*/ 139700 w 131"/>
              <a:gd name="T49" fmla="*/ 41275 h 44"/>
              <a:gd name="T50" fmla="*/ 139700 w 131"/>
              <a:gd name="T51" fmla="*/ 42862 h 44"/>
              <a:gd name="T52" fmla="*/ 138113 w 131"/>
              <a:gd name="T53" fmla="*/ 44450 h 44"/>
              <a:gd name="T54" fmla="*/ 136525 w 131"/>
              <a:gd name="T55" fmla="*/ 46037 h 44"/>
              <a:gd name="T56" fmla="*/ 134938 w 131"/>
              <a:gd name="T57" fmla="*/ 47625 h 44"/>
              <a:gd name="T58" fmla="*/ 130175 w 131"/>
              <a:gd name="T59" fmla="*/ 50800 h 44"/>
              <a:gd name="T60" fmla="*/ 127000 w 131"/>
              <a:gd name="T61" fmla="*/ 52388 h 44"/>
              <a:gd name="T62" fmla="*/ 123825 w 131"/>
              <a:gd name="T63" fmla="*/ 53975 h 44"/>
              <a:gd name="T64" fmla="*/ 119063 w 131"/>
              <a:gd name="T65" fmla="*/ 57150 h 44"/>
              <a:gd name="T66" fmla="*/ 114300 w 131"/>
              <a:gd name="T67" fmla="*/ 58738 h 44"/>
              <a:gd name="T68" fmla="*/ 111125 w 131"/>
              <a:gd name="T69" fmla="*/ 63500 h 44"/>
              <a:gd name="T70" fmla="*/ 103188 w 131"/>
              <a:gd name="T71" fmla="*/ 65088 h 44"/>
              <a:gd name="T72" fmla="*/ 96838 w 131"/>
              <a:gd name="T73" fmla="*/ 66675 h 44"/>
              <a:gd name="T74" fmla="*/ 90488 w 131"/>
              <a:gd name="T75" fmla="*/ 69850 h 44"/>
              <a:gd name="T76" fmla="*/ 85725 w 131"/>
              <a:gd name="T77" fmla="*/ 68263 h 4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31"/>
              <a:gd name="T118" fmla="*/ 0 h 44"/>
              <a:gd name="T119" fmla="*/ 131 w 131"/>
              <a:gd name="T120" fmla="*/ 44 h 4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31" h="44">
                <a:moveTo>
                  <a:pt x="54" y="43"/>
                </a:moveTo>
                <a:lnTo>
                  <a:pt x="56" y="42"/>
                </a:lnTo>
                <a:lnTo>
                  <a:pt x="57" y="42"/>
                </a:lnTo>
                <a:lnTo>
                  <a:pt x="59" y="41"/>
                </a:lnTo>
                <a:lnTo>
                  <a:pt x="60" y="41"/>
                </a:lnTo>
                <a:lnTo>
                  <a:pt x="63" y="40"/>
                </a:lnTo>
                <a:lnTo>
                  <a:pt x="65" y="39"/>
                </a:lnTo>
                <a:lnTo>
                  <a:pt x="67" y="37"/>
                </a:lnTo>
                <a:lnTo>
                  <a:pt x="71" y="36"/>
                </a:lnTo>
                <a:lnTo>
                  <a:pt x="73" y="34"/>
                </a:lnTo>
                <a:lnTo>
                  <a:pt x="75" y="33"/>
                </a:lnTo>
                <a:lnTo>
                  <a:pt x="78" y="30"/>
                </a:lnTo>
                <a:lnTo>
                  <a:pt x="80" y="29"/>
                </a:lnTo>
                <a:lnTo>
                  <a:pt x="81" y="27"/>
                </a:lnTo>
                <a:lnTo>
                  <a:pt x="84" y="26"/>
                </a:lnTo>
                <a:lnTo>
                  <a:pt x="85" y="23"/>
                </a:lnTo>
                <a:lnTo>
                  <a:pt x="0" y="2"/>
                </a:lnTo>
                <a:lnTo>
                  <a:pt x="5" y="0"/>
                </a:lnTo>
                <a:lnTo>
                  <a:pt x="131" y="32"/>
                </a:lnTo>
                <a:lnTo>
                  <a:pt x="126" y="34"/>
                </a:lnTo>
                <a:lnTo>
                  <a:pt x="89" y="25"/>
                </a:lnTo>
                <a:lnTo>
                  <a:pt x="89" y="26"/>
                </a:lnTo>
                <a:lnTo>
                  <a:pt x="88" y="26"/>
                </a:lnTo>
                <a:lnTo>
                  <a:pt x="88" y="27"/>
                </a:lnTo>
                <a:lnTo>
                  <a:pt x="87" y="28"/>
                </a:lnTo>
                <a:lnTo>
                  <a:pt x="86" y="29"/>
                </a:lnTo>
                <a:lnTo>
                  <a:pt x="85" y="30"/>
                </a:lnTo>
                <a:lnTo>
                  <a:pt x="82" y="32"/>
                </a:lnTo>
                <a:lnTo>
                  <a:pt x="80" y="33"/>
                </a:lnTo>
                <a:lnTo>
                  <a:pt x="78" y="34"/>
                </a:lnTo>
                <a:lnTo>
                  <a:pt x="75" y="36"/>
                </a:lnTo>
                <a:lnTo>
                  <a:pt x="72" y="37"/>
                </a:lnTo>
                <a:lnTo>
                  <a:pt x="70" y="40"/>
                </a:lnTo>
                <a:lnTo>
                  <a:pt x="65" y="41"/>
                </a:lnTo>
                <a:lnTo>
                  <a:pt x="61" y="42"/>
                </a:lnTo>
                <a:lnTo>
                  <a:pt x="57" y="44"/>
                </a:lnTo>
                <a:lnTo>
                  <a:pt x="54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7" name="Freeform 331"/>
          <p:cNvSpPr>
            <a:spLocks/>
          </p:cNvSpPr>
          <p:nvPr/>
        </p:nvSpPr>
        <p:spPr bwMode="auto">
          <a:xfrm>
            <a:off x="3041550" y="4130799"/>
            <a:ext cx="214313" cy="61913"/>
          </a:xfrm>
          <a:custGeom>
            <a:avLst/>
            <a:gdLst>
              <a:gd name="T0" fmla="*/ 0 w 135"/>
              <a:gd name="T1" fmla="*/ 0 h 39"/>
              <a:gd name="T2" fmla="*/ 207963 w 135"/>
              <a:gd name="T3" fmla="*/ 61913 h 39"/>
              <a:gd name="T4" fmla="*/ 214313 w 135"/>
              <a:gd name="T5" fmla="*/ 61913 h 39"/>
              <a:gd name="T6" fmla="*/ 6350 w 135"/>
              <a:gd name="T7" fmla="*/ 0 h 39"/>
              <a:gd name="T8" fmla="*/ 0 w 135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"/>
              <a:gd name="T16" fmla="*/ 0 h 39"/>
              <a:gd name="T17" fmla="*/ 135 w 135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" h="39">
                <a:moveTo>
                  <a:pt x="0" y="0"/>
                </a:moveTo>
                <a:lnTo>
                  <a:pt x="131" y="39"/>
                </a:lnTo>
                <a:lnTo>
                  <a:pt x="135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8" name="Freeform 332"/>
          <p:cNvSpPr>
            <a:spLocks/>
          </p:cNvSpPr>
          <p:nvPr/>
        </p:nvSpPr>
        <p:spPr bwMode="auto">
          <a:xfrm>
            <a:off x="3078063" y="4121274"/>
            <a:ext cx="209550" cy="57150"/>
          </a:xfrm>
          <a:custGeom>
            <a:avLst/>
            <a:gdLst>
              <a:gd name="T0" fmla="*/ 0 w 132"/>
              <a:gd name="T1" fmla="*/ 0 h 36"/>
              <a:gd name="T2" fmla="*/ 204788 w 132"/>
              <a:gd name="T3" fmla="*/ 57150 h 36"/>
              <a:gd name="T4" fmla="*/ 209550 w 132"/>
              <a:gd name="T5" fmla="*/ 55563 h 36"/>
              <a:gd name="T6" fmla="*/ 4762 w 132"/>
              <a:gd name="T7" fmla="*/ 0 h 36"/>
              <a:gd name="T8" fmla="*/ 0 w 132"/>
              <a:gd name="T9" fmla="*/ 0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36"/>
              <a:gd name="T17" fmla="*/ 132 w 132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36">
                <a:moveTo>
                  <a:pt x="0" y="0"/>
                </a:moveTo>
                <a:lnTo>
                  <a:pt x="129" y="36"/>
                </a:lnTo>
                <a:lnTo>
                  <a:pt x="132" y="35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399" name="Freeform 333"/>
          <p:cNvSpPr>
            <a:spLocks/>
          </p:cNvSpPr>
          <p:nvPr/>
        </p:nvSpPr>
        <p:spPr bwMode="auto">
          <a:xfrm>
            <a:off x="3060600" y="4124449"/>
            <a:ext cx="211138" cy="61913"/>
          </a:xfrm>
          <a:custGeom>
            <a:avLst/>
            <a:gdLst>
              <a:gd name="T0" fmla="*/ 0 w 133"/>
              <a:gd name="T1" fmla="*/ 0 h 39"/>
              <a:gd name="T2" fmla="*/ 207963 w 133"/>
              <a:gd name="T3" fmla="*/ 61913 h 39"/>
              <a:gd name="T4" fmla="*/ 211138 w 133"/>
              <a:gd name="T5" fmla="*/ 61913 h 39"/>
              <a:gd name="T6" fmla="*/ 6350 w 133"/>
              <a:gd name="T7" fmla="*/ 0 h 39"/>
              <a:gd name="T8" fmla="*/ 0 w 133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3"/>
              <a:gd name="T16" fmla="*/ 0 h 39"/>
              <a:gd name="T17" fmla="*/ 133 w 133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3" h="39">
                <a:moveTo>
                  <a:pt x="0" y="0"/>
                </a:moveTo>
                <a:lnTo>
                  <a:pt x="131" y="39"/>
                </a:lnTo>
                <a:lnTo>
                  <a:pt x="133" y="39"/>
                </a:lnTo>
                <a:lnTo>
                  <a:pt x="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0" name="Line 334"/>
          <p:cNvSpPr>
            <a:spLocks noChangeShapeType="1"/>
          </p:cNvSpPr>
          <p:nvPr/>
        </p:nvSpPr>
        <p:spPr bwMode="auto">
          <a:xfrm>
            <a:off x="3595588" y="4618162"/>
            <a:ext cx="4349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1" name="Freeform 335"/>
          <p:cNvSpPr>
            <a:spLocks/>
          </p:cNvSpPr>
          <p:nvPr/>
        </p:nvSpPr>
        <p:spPr bwMode="auto">
          <a:xfrm>
            <a:off x="4248150" y="4264645"/>
            <a:ext cx="322263" cy="163513"/>
          </a:xfrm>
          <a:custGeom>
            <a:avLst/>
            <a:gdLst>
              <a:gd name="T0" fmla="*/ 123825 w 203"/>
              <a:gd name="T1" fmla="*/ 0 h 103"/>
              <a:gd name="T2" fmla="*/ 0 w 203"/>
              <a:gd name="T3" fmla="*/ 163513 h 103"/>
              <a:gd name="T4" fmla="*/ 198438 w 203"/>
              <a:gd name="T5" fmla="*/ 163513 h 103"/>
              <a:gd name="T6" fmla="*/ 322263 w 203"/>
              <a:gd name="T7" fmla="*/ 0 h 103"/>
              <a:gd name="T8" fmla="*/ 123825 w 203"/>
              <a:gd name="T9" fmla="*/ 0 h 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3"/>
              <a:gd name="T17" fmla="*/ 203 w 203"/>
              <a:gd name="T18" fmla="*/ 103 h 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3">
                <a:moveTo>
                  <a:pt x="78" y="0"/>
                </a:moveTo>
                <a:lnTo>
                  <a:pt x="0" y="103"/>
                </a:lnTo>
                <a:lnTo>
                  <a:pt x="125" y="103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2" name="Rectangle 336"/>
          <p:cNvSpPr>
            <a:spLocks noChangeArrowheads="1"/>
          </p:cNvSpPr>
          <p:nvPr/>
        </p:nvSpPr>
        <p:spPr bwMode="auto">
          <a:xfrm>
            <a:off x="4410075" y="3724895"/>
            <a:ext cx="149225" cy="54451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3" name="Rectangle 337"/>
          <p:cNvSpPr>
            <a:spLocks noChangeArrowheads="1"/>
          </p:cNvSpPr>
          <p:nvPr/>
        </p:nvSpPr>
        <p:spPr bwMode="auto">
          <a:xfrm>
            <a:off x="4251325" y="3878883"/>
            <a:ext cx="201613" cy="544512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4" name="Rectangle 338"/>
          <p:cNvSpPr>
            <a:spLocks noChangeArrowheads="1"/>
          </p:cNvSpPr>
          <p:nvPr/>
        </p:nvSpPr>
        <p:spPr bwMode="auto">
          <a:xfrm>
            <a:off x="4251325" y="3878883"/>
            <a:ext cx="201613" cy="54451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5" name="Freeform 339"/>
          <p:cNvSpPr>
            <a:spLocks/>
          </p:cNvSpPr>
          <p:nvPr/>
        </p:nvSpPr>
        <p:spPr bwMode="auto">
          <a:xfrm>
            <a:off x="4248150" y="3720133"/>
            <a:ext cx="322263" cy="165100"/>
          </a:xfrm>
          <a:custGeom>
            <a:avLst/>
            <a:gdLst>
              <a:gd name="T0" fmla="*/ 123825 w 203"/>
              <a:gd name="T1" fmla="*/ 0 h 104"/>
              <a:gd name="T2" fmla="*/ 0 w 203"/>
              <a:gd name="T3" fmla="*/ 165100 h 104"/>
              <a:gd name="T4" fmla="*/ 198438 w 203"/>
              <a:gd name="T5" fmla="*/ 165100 h 104"/>
              <a:gd name="T6" fmla="*/ 322263 w 203"/>
              <a:gd name="T7" fmla="*/ 0 h 104"/>
              <a:gd name="T8" fmla="*/ 123825 w 203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4"/>
              <a:gd name="T17" fmla="*/ 203 w 203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4">
                <a:moveTo>
                  <a:pt x="78" y="0"/>
                </a:moveTo>
                <a:lnTo>
                  <a:pt x="0" y="104"/>
                </a:lnTo>
                <a:lnTo>
                  <a:pt x="125" y="104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6" name="Freeform 340"/>
          <p:cNvSpPr>
            <a:spLocks/>
          </p:cNvSpPr>
          <p:nvPr/>
        </p:nvSpPr>
        <p:spPr bwMode="auto">
          <a:xfrm>
            <a:off x="4248150" y="3720133"/>
            <a:ext cx="322263" cy="165100"/>
          </a:xfrm>
          <a:custGeom>
            <a:avLst/>
            <a:gdLst>
              <a:gd name="T0" fmla="*/ 123825 w 203"/>
              <a:gd name="T1" fmla="*/ 0 h 104"/>
              <a:gd name="T2" fmla="*/ 0 w 203"/>
              <a:gd name="T3" fmla="*/ 165100 h 104"/>
              <a:gd name="T4" fmla="*/ 198438 w 203"/>
              <a:gd name="T5" fmla="*/ 165100 h 104"/>
              <a:gd name="T6" fmla="*/ 322263 w 203"/>
              <a:gd name="T7" fmla="*/ 0 h 104"/>
              <a:gd name="T8" fmla="*/ 123825 w 203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"/>
              <a:gd name="T16" fmla="*/ 0 h 104"/>
              <a:gd name="T17" fmla="*/ 203 w 203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" h="104">
                <a:moveTo>
                  <a:pt x="78" y="0"/>
                </a:moveTo>
                <a:lnTo>
                  <a:pt x="0" y="104"/>
                </a:lnTo>
                <a:lnTo>
                  <a:pt x="125" y="104"/>
                </a:lnTo>
                <a:lnTo>
                  <a:pt x="203" y="0"/>
                </a:lnTo>
                <a:lnTo>
                  <a:pt x="78" y="0"/>
                </a:lnTo>
                <a:close/>
              </a:path>
            </a:pathLst>
          </a:cu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7" name="Line 341"/>
          <p:cNvSpPr>
            <a:spLocks noChangeShapeType="1"/>
          </p:cNvSpPr>
          <p:nvPr/>
        </p:nvSpPr>
        <p:spPr bwMode="auto">
          <a:xfrm>
            <a:off x="4570413" y="3731245"/>
            <a:ext cx="1587" cy="533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8" name="Line 342"/>
          <p:cNvSpPr>
            <a:spLocks noChangeShapeType="1"/>
          </p:cNvSpPr>
          <p:nvPr/>
        </p:nvSpPr>
        <p:spPr bwMode="auto">
          <a:xfrm flipH="1">
            <a:off x="4452938" y="4264645"/>
            <a:ext cx="117475" cy="1587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09" name="Rectangle 343"/>
          <p:cNvSpPr>
            <a:spLocks noChangeArrowheads="1"/>
          </p:cNvSpPr>
          <p:nvPr/>
        </p:nvSpPr>
        <p:spPr bwMode="auto">
          <a:xfrm>
            <a:off x="4275138" y="3950320"/>
            <a:ext cx="134937" cy="314325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0" name="Rectangle 344"/>
          <p:cNvSpPr>
            <a:spLocks noChangeArrowheads="1"/>
          </p:cNvSpPr>
          <p:nvPr/>
        </p:nvSpPr>
        <p:spPr bwMode="auto">
          <a:xfrm>
            <a:off x="4275138" y="3950320"/>
            <a:ext cx="134937" cy="314325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1" name="Rectangle 345"/>
          <p:cNvSpPr>
            <a:spLocks noChangeArrowheads="1"/>
          </p:cNvSpPr>
          <p:nvPr/>
        </p:nvSpPr>
        <p:spPr bwMode="auto">
          <a:xfrm>
            <a:off x="4295775" y="4045570"/>
            <a:ext cx="101600" cy="1095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2" name="Freeform 346"/>
          <p:cNvSpPr>
            <a:spLocks/>
          </p:cNvSpPr>
          <p:nvPr/>
        </p:nvSpPr>
        <p:spPr bwMode="auto">
          <a:xfrm>
            <a:off x="5151338" y="3994274"/>
            <a:ext cx="1901825" cy="1141413"/>
          </a:xfrm>
          <a:custGeom>
            <a:avLst/>
            <a:gdLst>
              <a:gd name="T0" fmla="*/ 1812925 w 1198"/>
              <a:gd name="T1" fmla="*/ 4763 h 719"/>
              <a:gd name="T2" fmla="*/ 1771650 w 1198"/>
              <a:gd name="T3" fmla="*/ 0 h 719"/>
              <a:gd name="T4" fmla="*/ 1717675 w 1198"/>
              <a:gd name="T5" fmla="*/ 11113 h 719"/>
              <a:gd name="T6" fmla="*/ 1644650 w 1198"/>
              <a:gd name="T7" fmla="*/ 38100 h 719"/>
              <a:gd name="T8" fmla="*/ 1517650 w 1198"/>
              <a:gd name="T9" fmla="*/ 88900 h 719"/>
              <a:gd name="T10" fmla="*/ 1435100 w 1198"/>
              <a:gd name="T11" fmla="*/ 115888 h 719"/>
              <a:gd name="T12" fmla="*/ 1374775 w 1198"/>
              <a:gd name="T13" fmla="*/ 122238 h 719"/>
              <a:gd name="T14" fmla="*/ 1266825 w 1198"/>
              <a:gd name="T15" fmla="*/ 119063 h 719"/>
              <a:gd name="T16" fmla="*/ 1141412 w 1198"/>
              <a:gd name="T17" fmla="*/ 103188 h 719"/>
              <a:gd name="T18" fmla="*/ 1003300 w 1198"/>
              <a:gd name="T19" fmla="*/ 88900 h 719"/>
              <a:gd name="T20" fmla="*/ 911225 w 1198"/>
              <a:gd name="T21" fmla="*/ 92075 h 719"/>
              <a:gd name="T22" fmla="*/ 831850 w 1198"/>
              <a:gd name="T23" fmla="*/ 103188 h 719"/>
              <a:gd name="T24" fmla="*/ 736600 w 1198"/>
              <a:gd name="T25" fmla="*/ 120650 h 719"/>
              <a:gd name="T26" fmla="*/ 631825 w 1198"/>
              <a:gd name="T27" fmla="*/ 141288 h 719"/>
              <a:gd name="T28" fmla="*/ 434975 w 1198"/>
              <a:gd name="T29" fmla="*/ 185738 h 719"/>
              <a:gd name="T30" fmla="*/ 301625 w 1198"/>
              <a:gd name="T31" fmla="*/ 228600 h 719"/>
              <a:gd name="T32" fmla="*/ 207963 w 1198"/>
              <a:gd name="T33" fmla="*/ 268288 h 719"/>
              <a:gd name="T34" fmla="*/ 130175 w 1198"/>
              <a:gd name="T35" fmla="*/ 314325 h 719"/>
              <a:gd name="T36" fmla="*/ 74612 w 1198"/>
              <a:gd name="T37" fmla="*/ 368300 h 719"/>
              <a:gd name="T38" fmla="*/ 36512 w 1198"/>
              <a:gd name="T39" fmla="*/ 433388 h 719"/>
              <a:gd name="T40" fmla="*/ 12700 w 1198"/>
              <a:gd name="T41" fmla="*/ 512763 h 719"/>
              <a:gd name="T42" fmla="*/ 1588 w 1198"/>
              <a:gd name="T43" fmla="*/ 600075 h 719"/>
              <a:gd name="T44" fmla="*/ 0 w 1198"/>
              <a:gd name="T45" fmla="*/ 688975 h 719"/>
              <a:gd name="T46" fmla="*/ 9525 w 1198"/>
              <a:gd name="T47" fmla="*/ 776288 h 719"/>
              <a:gd name="T48" fmla="*/ 26988 w 1198"/>
              <a:gd name="T49" fmla="*/ 855663 h 719"/>
              <a:gd name="T50" fmla="*/ 52388 w 1198"/>
              <a:gd name="T51" fmla="*/ 923925 h 719"/>
              <a:gd name="T52" fmla="*/ 80962 w 1198"/>
              <a:gd name="T53" fmla="*/ 976313 h 719"/>
              <a:gd name="T54" fmla="*/ 122237 w 1198"/>
              <a:gd name="T55" fmla="*/ 1012825 h 719"/>
              <a:gd name="T56" fmla="*/ 174625 w 1198"/>
              <a:gd name="T57" fmla="*/ 1041400 h 719"/>
              <a:gd name="T58" fmla="*/ 252412 w 1198"/>
              <a:gd name="T59" fmla="*/ 1063625 h 719"/>
              <a:gd name="T60" fmla="*/ 393700 w 1198"/>
              <a:gd name="T61" fmla="*/ 1084263 h 719"/>
              <a:gd name="T62" fmla="*/ 542925 w 1198"/>
              <a:gd name="T63" fmla="*/ 1098550 h 719"/>
              <a:gd name="T64" fmla="*/ 636587 w 1198"/>
              <a:gd name="T65" fmla="*/ 1111250 h 719"/>
              <a:gd name="T66" fmla="*/ 781050 w 1198"/>
              <a:gd name="T67" fmla="*/ 1127125 h 719"/>
              <a:gd name="T68" fmla="*/ 1001712 w 1198"/>
              <a:gd name="T69" fmla="*/ 1138238 h 719"/>
              <a:gd name="T70" fmla="*/ 1123950 w 1198"/>
              <a:gd name="T71" fmla="*/ 1141413 h 719"/>
              <a:gd name="T72" fmla="*/ 1195387 w 1198"/>
              <a:gd name="T73" fmla="*/ 1141413 h 719"/>
              <a:gd name="T74" fmla="*/ 1255712 w 1198"/>
              <a:gd name="T75" fmla="*/ 1141413 h 719"/>
              <a:gd name="T76" fmla="*/ 1308100 w 1198"/>
              <a:gd name="T77" fmla="*/ 1139825 h 719"/>
              <a:gd name="T78" fmla="*/ 1390650 w 1198"/>
              <a:gd name="T79" fmla="*/ 1130300 h 719"/>
              <a:gd name="T80" fmla="*/ 1477962 w 1198"/>
              <a:gd name="T81" fmla="*/ 1111250 h 719"/>
              <a:gd name="T82" fmla="*/ 1550987 w 1198"/>
              <a:gd name="T83" fmla="*/ 1090613 h 719"/>
              <a:gd name="T84" fmla="*/ 1633538 w 1198"/>
              <a:gd name="T85" fmla="*/ 1066800 h 719"/>
              <a:gd name="T86" fmla="*/ 1739900 w 1198"/>
              <a:gd name="T87" fmla="*/ 1035050 h 719"/>
              <a:gd name="T88" fmla="*/ 1812925 w 1198"/>
              <a:gd name="T89" fmla="*/ 995363 h 719"/>
              <a:gd name="T90" fmla="*/ 1854200 w 1198"/>
              <a:gd name="T91" fmla="*/ 954088 h 719"/>
              <a:gd name="T92" fmla="*/ 1885950 w 1198"/>
              <a:gd name="T93" fmla="*/ 879475 h 719"/>
              <a:gd name="T94" fmla="*/ 1898650 w 1198"/>
              <a:gd name="T95" fmla="*/ 790575 h 719"/>
              <a:gd name="T96" fmla="*/ 1900238 w 1198"/>
              <a:gd name="T97" fmla="*/ 687388 h 719"/>
              <a:gd name="T98" fmla="*/ 1898650 w 1198"/>
              <a:gd name="T99" fmla="*/ 573088 h 719"/>
              <a:gd name="T100" fmla="*/ 1898650 w 1198"/>
              <a:gd name="T101" fmla="*/ 509588 h 719"/>
              <a:gd name="T102" fmla="*/ 1900238 w 1198"/>
              <a:gd name="T103" fmla="*/ 430213 h 719"/>
              <a:gd name="T104" fmla="*/ 1900238 w 1198"/>
              <a:gd name="T105" fmla="*/ 263525 h 719"/>
              <a:gd name="T106" fmla="*/ 1895475 w 1198"/>
              <a:gd name="T107" fmla="*/ 163513 h 719"/>
              <a:gd name="T108" fmla="*/ 1882775 w 1198"/>
              <a:gd name="T109" fmla="*/ 96838 h 719"/>
              <a:gd name="T110" fmla="*/ 1862138 w 1198"/>
              <a:gd name="T111" fmla="*/ 44450 h 71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8"/>
              <a:gd name="T169" fmla="*/ 0 h 719"/>
              <a:gd name="T170" fmla="*/ 1198 w 1198"/>
              <a:gd name="T171" fmla="*/ 719 h 71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8" h="719">
                <a:moveTo>
                  <a:pt x="1160" y="13"/>
                </a:moveTo>
                <a:lnTo>
                  <a:pt x="1154" y="9"/>
                </a:lnTo>
                <a:lnTo>
                  <a:pt x="1149" y="5"/>
                </a:lnTo>
                <a:lnTo>
                  <a:pt x="1142" y="3"/>
                </a:lnTo>
                <a:lnTo>
                  <a:pt x="1137" y="2"/>
                </a:lnTo>
                <a:lnTo>
                  <a:pt x="1130" y="0"/>
                </a:lnTo>
                <a:lnTo>
                  <a:pt x="1123" y="0"/>
                </a:lnTo>
                <a:lnTo>
                  <a:pt x="1116" y="0"/>
                </a:lnTo>
                <a:lnTo>
                  <a:pt x="1107" y="2"/>
                </a:lnTo>
                <a:lnTo>
                  <a:pt x="1099" y="3"/>
                </a:lnTo>
                <a:lnTo>
                  <a:pt x="1091" y="5"/>
                </a:lnTo>
                <a:lnTo>
                  <a:pt x="1082" y="7"/>
                </a:lnTo>
                <a:lnTo>
                  <a:pt x="1074" y="10"/>
                </a:lnTo>
                <a:lnTo>
                  <a:pt x="1064" y="13"/>
                </a:lnTo>
                <a:lnTo>
                  <a:pt x="1055" y="17"/>
                </a:lnTo>
                <a:lnTo>
                  <a:pt x="1036" y="24"/>
                </a:lnTo>
                <a:lnTo>
                  <a:pt x="1016" y="32"/>
                </a:lnTo>
                <a:lnTo>
                  <a:pt x="997" y="40"/>
                </a:lnTo>
                <a:lnTo>
                  <a:pt x="977" y="49"/>
                </a:lnTo>
                <a:lnTo>
                  <a:pt x="956" y="56"/>
                </a:lnTo>
                <a:lnTo>
                  <a:pt x="936" y="65"/>
                </a:lnTo>
                <a:lnTo>
                  <a:pt x="925" y="67"/>
                </a:lnTo>
                <a:lnTo>
                  <a:pt x="915" y="70"/>
                </a:lnTo>
                <a:lnTo>
                  <a:pt x="904" y="73"/>
                </a:lnTo>
                <a:lnTo>
                  <a:pt x="895" y="75"/>
                </a:lnTo>
                <a:lnTo>
                  <a:pt x="885" y="76"/>
                </a:lnTo>
                <a:lnTo>
                  <a:pt x="875" y="77"/>
                </a:lnTo>
                <a:lnTo>
                  <a:pt x="866" y="77"/>
                </a:lnTo>
                <a:lnTo>
                  <a:pt x="855" y="79"/>
                </a:lnTo>
                <a:lnTo>
                  <a:pt x="837" y="77"/>
                </a:lnTo>
                <a:lnTo>
                  <a:pt x="817" y="76"/>
                </a:lnTo>
                <a:lnTo>
                  <a:pt x="798" y="75"/>
                </a:lnTo>
                <a:lnTo>
                  <a:pt x="778" y="73"/>
                </a:lnTo>
                <a:lnTo>
                  <a:pt x="758" y="70"/>
                </a:lnTo>
                <a:lnTo>
                  <a:pt x="739" y="67"/>
                </a:lnTo>
                <a:lnTo>
                  <a:pt x="719" y="65"/>
                </a:lnTo>
                <a:lnTo>
                  <a:pt x="698" y="61"/>
                </a:lnTo>
                <a:lnTo>
                  <a:pt x="677" y="59"/>
                </a:lnTo>
                <a:lnTo>
                  <a:pt x="655" y="58"/>
                </a:lnTo>
                <a:lnTo>
                  <a:pt x="632" y="56"/>
                </a:lnTo>
                <a:lnTo>
                  <a:pt x="610" y="56"/>
                </a:lnTo>
                <a:lnTo>
                  <a:pt x="599" y="56"/>
                </a:lnTo>
                <a:lnTo>
                  <a:pt x="586" y="56"/>
                </a:lnTo>
                <a:lnTo>
                  <a:pt x="574" y="58"/>
                </a:lnTo>
                <a:lnTo>
                  <a:pt x="562" y="59"/>
                </a:lnTo>
                <a:lnTo>
                  <a:pt x="550" y="61"/>
                </a:lnTo>
                <a:lnTo>
                  <a:pt x="537" y="63"/>
                </a:lnTo>
                <a:lnTo>
                  <a:pt x="524" y="65"/>
                </a:lnTo>
                <a:lnTo>
                  <a:pt x="510" y="68"/>
                </a:lnTo>
                <a:lnTo>
                  <a:pt x="495" y="70"/>
                </a:lnTo>
                <a:lnTo>
                  <a:pt x="480" y="73"/>
                </a:lnTo>
                <a:lnTo>
                  <a:pt x="464" y="76"/>
                </a:lnTo>
                <a:lnTo>
                  <a:pt x="448" y="79"/>
                </a:lnTo>
                <a:lnTo>
                  <a:pt x="432" y="82"/>
                </a:lnTo>
                <a:lnTo>
                  <a:pt x="415" y="86"/>
                </a:lnTo>
                <a:lnTo>
                  <a:pt x="398" y="89"/>
                </a:lnTo>
                <a:lnTo>
                  <a:pt x="380" y="93"/>
                </a:lnTo>
                <a:lnTo>
                  <a:pt x="345" y="100"/>
                </a:lnTo>
                <a:lnTo>
                  <a:pt x="310" y="108"/>
                </a:lnTo>
                <a:lnTo>
                  <a:pt x="274" y="117"/>
                </a:lnTo>
                <a:lnTo>
                  <a:pt x="240" y="128"/>
                </a:lnTo>
                <a:lnTo>
                  <a:pt x="223" y="132"/>
                </a:lnTo>
                <a:lnTo>
                  <a:pt x="206" y="138"/>
                </a:lnTo>
                <a:lnTo>
                  <a:pt x="190" y="144"/>
                </a:lnTo>
                <a:lnTo>
                  <a:pt x="175" y="150"/>
                </a:lnTo>
                <a:lnTo>
                  <a:pt x="159" y="156"/>
                </a:lnTo>
                <a:lnTo>
                  <a:pt x="145" y="163"/>
                </a:lnTo>
                <a:lnTo>
                  <a:pt x="131" y="169"/>
                </a:lnTo>
                <a:lnTo>
                  <a:pt x="117" y="176"/>
                </a:lnTo>
                <a:lnTo>
                  <a:pt x="104" y="183"/>
                </a:lnTo>
                <a:lnTo>
                  <a:pt x="92" y="191"/>
                </a:lnTo>
                <a:lnTo>
                  <a:pt x="82" y="198"/>
                </a:lnTo>
                <a:lnTo>
                  <a:pt x="71" y="206"/>
                </a:lnTo>
                <a:lnTo>
                  <a:pt x="62" y="214"/>
                </a:lnTo>
                <a:lnTo>
                  <a:pt x="54" y="222"/>
                </a:lnTo>
                <a:lnTo>
                  <a:pt x="47" y="232"/>
                </a:lnTo>
                <a:lnTo>
                  <a:pt x="40" y="241"/>
                </a:lnTo>
                <a:lnTo>
                  <a:pt x="34" y="250"/>
                </a:lnTo>
                <a:lnTo>
                  <a:pt x="28" y="262"/>
                </a:lnTo>
                <a:lnTo>
                  <a:pt x="23" y="273"/>
                </a:lnTo>
                <a:lnTo>
                  <a:pt x="19" y="284"/>
                </a:lnTo>
                <a:lnTo>
                  <a:pt x="14" y="297"/>
                </a:lnTo>
                <a:lnTo>
                  <a:pt x="10" y="310"/>
                </a:lnTo>
                <a:lnTo>
                  <a:pt x="8" y="323"/>
                </a:lnTo>
                <a:lnTo>
                  <a:pt x="6" y="336"/>
                </a:lnTo>
                <a:lnTo>
                  <a:pt x="3" y="350"/>
                </a:lnTo>
                <a:lnTo>
                  <a:pt x="2" y="364"/>
                </a:lnTo>
                <a:lnTo>
                  <a:pt x="1" y="378"/>
                </a:lnTo>
                <a:lnTo>
                  <a:pt x="0" y="391"/>
                </a:lnTo>
                <a:lnTo>
                  <a:pt x="0" y="406"/>
                </a:lnTo>
                <a:lnTo>
                  <a:pt x="0" y="420"/>
                </a:lnTo>
                <a:lnTo>
                  <a:pt x="0" y="434"/>
                </a:lnTo>
                <a:lnTo>
                  <a:pt x="1" y="448"/>
                </a:lnTo>
                <a:lnTo>
                  <a:pt x="2" y="461"/>
                </a:lnTo>
                <a:lnTo>
                  <a:pt x="5" y="475"/>
                </a:lnTo>
                <a:lnTo>
                  <a:pt x="6" y="489"/>
                </a:lnTo>
                <a:lnTo>
                  <a:pt x="8" y="502"/>
                </a:lnTo>
                <a:lnTo>
                  <a:pt x="12" y="514"/>
                </a:lnTo>
                <a:lnTo>
                  <a:pt x="14" y="526"/>
                </a:lnTo>
                <a:lnTo>
                  <a:pt x="17" y="539"/>
                </a:lnTo>
                <a:lnTo>
                  <a:pt x="21" y="551"/>
                </a:lnTo>
                <a:lnTo>
                  <a:pt x="24" y="561"/>
                </a:lnTo>
                <a:lnTo>
                  <a:pt x="28" y="572"/>
                </a:lnTo>
                <a:lnTo>
                  <a:pt x="33" y="582"/>
                </a:lnTo>
                <a:lnTo>
                  <a:pt x="37" y="590"/>
                </a:lnTo>
                <a:lnTo>
                  <a:pt x="42" y="600"/>
                </a:lnTo>
                <a:lnTo>
                  <a:pt x="47" y="607"/>
                </a:lnTo>
                <a:lnTo>
                  <a:pt x="51" y="615"/>
                </a:lnTo>
                <a:lnTo>
                  <a:pt x="57" y="621"/>
                </a:lnTo>
                <a:lnTo>
                  <a:pt x="63" y="627"/>
                </a:lnTo>
                <a:lnTo>
                  <a:pt x="70" y="632"/>
                </a:lnTo>
                <a:lnTo>
                  <a:pt x="77" y="638"/>
                </a:lnTo>
                <a:lnTo>
                  <a:pt x="85" y="643"/>
                </a:lnTo>
                <a:lnTo>
                  <a:pt x="92" y="648"/>
                </a:lnTo>
                <a:lnTo>
                  <a:pt x="101" y="651"/>
                </a:lnTo>
                <a:lnTo>
                  <a:pt x="110" y="656"/>
                </a:lnTo>
                <a:lnTo>
                  <a:pt x="119" y="659"/>
                </a:lnTo>
                <a:lnTo>
                  <a:pt x="128" y="662"/>
                </a:lnTo>
                <a:lnTo>
                  <a:pt x="138" y="665"/>
                </a:lnTo>
                <a:lnTo>
                  <a:pt x="159" y="670"/>
                </a:lnTo>
                <a:lnTo>
                  <a:pt x="180" y="673"/>
                </a:lnTo>
                <a:lnTo>
                  <a:pt x="202" y="677"/>
                </a:lnTo>
                <a:lnTo>
                  <a:pt x="225" y="680"/>
                </a:lnTo>
                <a:lnTo>
                  <a:pt x="248" y="683"/>
                </a:lnTo>
                <a:lnTo>
                  <a:pt x="272" y="685"/>
                </a:lnTo>
                <a:lnTo>
                  <a:pt x="295" y="686"/>
                </a:lnTo>
                <a:lnTo>
                  <a:pt x="319" y="689"/>
                </a:lnTo>
                <a:lnTo>
                  <a:pt x="342" y="692"/>
                </a:lnTo>
                <a:lnTo>
                  <a:pt x="365" y="696"/>
                </a:lnTo>
                <a:lnTo>
                  <a:pt x="377" y="697"/>
                </a:lnTo>
                <a:lnTo>
                  <a:pt x="389" y="698"/>
                </a:lnTo>
                <a:lnTo>
                  <a:pt x="401" y="700"/>
                </a:lnTo>
                <a:lnTo>
                  <a:pt x="413" y="701"/>
                </a:lnTo>
                <a:lnTo>
                  <a:pt x="439" y="704"/>
                </a:lnTo>
                <a:lnTo>
                  <a:pt x="466" y="707"/>
                </a:lnTo>
                <a:lnTo>
                  <a:pt x="492" y="710"/>
                </a:lnTo>
                <a:lnTo>
                  <a:pt x="520" y="711"/>
                </a:lnTo>
                <a:lnTo>
                  <a:pt x="576" y="714"/>
                </a:lnTo>
                <a:lnTo>
                  <a:pt x="604" y="715"/>
                </a:lnTo>
                <a:lnTo>
                  <a:pt x="631" y="717"/>
                </a:lnTo>
                <a:lnTo>
                  <a:pt x="658" y="718"/>
                </a:lnTo>
                <a:lnTo>
                  <a:pt x="684" y="719"/>
                </a:lnTo>
                <a:lnTo>
                  <a:pt x="695" y="719"/>
                </a:lnTo>
                <a:lnTo>
                  <a:pt x="708" y="719"/>
                </a:lnTo>
                <a:lnTo>
                  <a:pt x="720" y="719"/>
                </a:lnTo>
                <a:lnTo>
                  <a:pt x="732" y="719"/>
                </a:lnTo>
                <a:lnTo>
                  <a:pt x="742" y="719"/>
                </a:lnTo>
                <a:lnTo>
                  <a:pt x="753" y="719"/>
                </a:lnTo>
                <a:lnTo>
                  <a:pt x="763" y="719"/>
                </a:lnTo>
                <a:lnTo>
                  <a:pt x="773" y="719"/>
                </a:lnTo>
                <a:lnTo>
                  <a:pt x="782" y="719"/>
                </a:lnTo>
                <a:lnTo>
                  <a:pt x="791" y="719"/>
                </a:lnTo>
                <a:lnTo>
                  <a:pt x="801" y="719"/>
                </a:lnTo>
                <a:lnTo>
                  <a:pt x="809" y="718"/>
                </a:lnTo>
                <a:lnTo>
                  <a:pt x="816" y="718"/>
                </a:lnTo>
                <a:lnTo>
                  <a:pt x="824" y="718"/>
                </a:lnTo>
                <a:lnTo>
                  <a:pt x="839" y="717"/>
                </a:lnTo>
                <a:lnTo>
                  <a:pt x="852" y="715"/>
                </a:lnTo>
                <a:lnTo>
                  <a:pt x="865" y="713"/>
                </a:lnTo>
                <a:lnTo>
                  <a:pt x="876" y="712"/>
                </a:lnTo>
                <a:lnTo>
                  <a:pt x="888" y="710"/>
                </a:lnTo>
                <a:lnTo>
                  <a:pt x="900" y="707"/>
                </a:lnTo>
                <a:lnTo>
                  <a:pt x="910" y="705"/>
                </a:lnTo>
                <a:lnTo>
                  <a:pt x="931" y="700"/>
                </a:lnTo>
                <a:lnTo>
                  <a:pt x="943" y="697"/>
                </a:lnTo>
                <a:lnTo>
                  <a:pt x="953" y="693"/>
                </a:lnTo>
                <a:lnTo>
                  <a:pt x="965" y="691"/>
                </a:lnTo>
                <a:lnTo>
                  <a:pt x="977" y="687"/>
                </a:lnTo>
                <a:lnTo>
                  <a:pt x="990" y="683"/>
                </a:lnTo>
                <a:lnTo>
                  <a:pt x="1002" y="679"/>
                </a:lnTo>
                <a:lnTo>
                  <a:pt x="1015" y="676"/>
                </a:lnTo>
                <a:lnTo>
                  <a:pt x="1029" y="672"/>
                </a:lnTo>
                <a:lnTo>
                  <a:pt x="1056" y="665"/>
                </a:lnTo>
                <a:lnTo>
                  <a:pt x="1070" y="662"/>
                </a:lnTo>
                <a:lnTo>
                  <a:pt x="1083" y="657"/>
                </a:lnTo>
                <a:lnTo>
                  <a:pt x="1096" y="652"/>
                </a:lnTo>
                <a:lnTo>
                  <a:pt x="1109" y="647"/>
                </a:lnTo>
                <a:lnTo>
                  <a:pt x="1120" y="641"/>
                </a:lnTo>
                <a:lnTo>
                  <a:pt x="1132" y="635"/>
                </a:lnTo>
                <a:lnTo>
                  <a:pt x="1142" y="627"/>
                </a:lnTo>
                <a:lnTo>
                  <a:pt x="1152" y="620"/>
                </a:lnTo>
                <a:lnTo>
                  <a:pt x="1160" y="610"/>
                </a:lnTo>
                <a:lnTo>
                  <a:pt x="1165" y="606"/>
                </a:lnTo>
                <a:lnTo>
                  <a:pt x="1168" y="601"/>
                </a:lnTo>
                <a:lnTo>
                  <a:pt x="1174" y="590"/>
                </a:lnTo>
                <a:lnTo>
                  <a:pt x="1180" y="579"/>
                </a:lnTo>
                <a:lnTo>
                  <a:pt x="1184" y="567"/>
                </a:lnTo>
                <a:lnTo>
                  <a:pt x="1188" y="554"/>
                </a:lnTo>
                <a:lnTo>
                  <a:pt x="1191" y="541"/>
                </a:lnTo>
                <a:lnTo>
                  <a:pt x="1194" y="527"/>
                </a:lnTo>
                <a:lnTo>
                  <a:pt x="1195" y="513"/>
                </a:lnTo>
                <a:lnTo>
                  <a:pt x="1196" y="498"/>
                </a:lnTo>
                <a:lnTo>
                  <a:pt x="1197" y="483"/>
                </a:lnTo>
                <a:lnTo>
                  <a:pt x="1197" y="467"/>
                </a:lnTo>
                <a:lnTo>
                  <a:pt x="1197" y="450"/>
                </a:lnTo>
                <a:lnTo>
                  <a:pt x="1197" y="433"/>
                </a:lnTo>
                <a:lnTo>
                  <a:pt x="1197" y="415"/>
                </a:lnTo>
                <a:lnTo>
                  <a:pt x="1197" y="398"/>
                </a:lnTo>
                <a:lnTo>
                  <a:pt x="1197" y="380"/>
                </a:lnTo>
                <a:lnTo>
                  <a:pt x="1196" y="361"/>
                </a:lnTo>
                <a:lnTo>
                  <a:pt x="1196" y="352"/>
                </a:lnTo>
                <a:lnTo>
                  <a:pt x="1196" y="343"/>
                </a:lnTo>
                <a:lnTo>
                  <a:pt x="1196" y="331"/>
                </a:lnTo>
                <a:lnTo>
                  <a:pt x="1196" y="321"/>
                </a:lnTo>
                <a:lnTo>
                  <a:pt x="1197" y="309"/>
                </a:lnTo>
                <a:lnTo>
                  <a:pt x="1197" y="297"/>
                </a:lnTo>
                <a:lnTo>
                  <a:pt x="1197" y="284"/>
                </a:lnTo>
                <a:lnTo>
                  <a:pt x="1197" y="271"/>
                </a:lnTo>
                <a:lnTo>
                  <a:pt x="1198" y="246"/>
                </a:lnTo>
                <a:lnTo>
                  <a:pt x="1198" y="219"/>
                </a:lnTo>
                <a:lnTo>
                  <a:pt x="1198" y="192"/>
                </a:lnTo>
                <a:lnTo>
                  <a:pt x="1197" y="166"/>
                </a:lnTo>
                <a:lnTo>
                  <a:pt x="1196" y="141"/>
                </a:lnTo>
                <a:lnTo>
                  <a:pt x="1196" y="128"/>
                </a:lnTo>
                <a:lnTo>
                  <a:pt x="1195" y="116"/>
                </a:lnTo>
                <a:lnTo>
                  <a:pt x="1194" y="103"/>
                </a:lnTo>
                <a:lnTo>
                  <a:pt x="1191" y="93"/>
                </a:lnTo>
                <a:lnTo>
                  <a:pt x="1190" y="81"/>
                </a:lnTo>
                <a:lnTo>
                  <a:pt x="1188" y="70"/>
                </a:lnTo>
                <a:lnTo>
                  <a:pt x="1186" y="61"/>
                </a:lnTo>
                <a:lnTo>
                  <a:pt x="1183" y="52"/>
                </a:lnTo>
                <a:lnTo>
                  <a:pt x="1180" y="44"/>
                </a:lnTo>
                <a:lnTo>
                  <a:pt x="1176" y="35"/>
                </a:lnTo>
                <a:lnTo>
                  <a:pt x="1173" y="28"/>
                </a:lnTo>
                <a:lnTo>
                  <a:pt x="1169" y="23"/>
                </a:lnTo>
                <a:lnTo>
                  <a:pt x="1165" y="17"/>
                </a:lnTo>
                <a:lnTo>
                  <a:pt x="1160" y="1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3" name="Line 347"/>
          <p:cNvSpPr>
            <a:spLocks noChangeShapeType="1"/>
          </p:cNvSpPr>
          <p:nvPr/>
        </p:nvSpPr>
        <p:spPr bwMode="auto">
          <a:xfrm flipV="1">
            <a:off x="4657625" y="4600699"/>
            <a:ext cx="490538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14" name="Rectangle 350"/>
          <p:cNvSpPr>
            <a:spLocks noChangeArrowheads="1"/>
          </p:cNvSpPr>
          <p:nvPr/>
        </p:nvSpPr>
        <p:spPr bwMode="auto">
          <a:xfrm>
            <a:off x="3714650" y="5405562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5" name="Rectangle 352"/>
          <p:cNvSpPr>
            <a:spLocks noChangeArrowheads="1"/>
          </p:cNvSpPr>
          <p:nvPr/>
        </p:nvSpPr>
        <p:spPr bwMode="auto">
          <a:xfrm>
            <a:off x="3538438" y="5618287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7" name="Rectangle 355"/>
          <p:cNvSpPr>
            <a:spLocks noChangeArrowheads="1"/>
          </p:cNvSpPr>
          <p:nvPr/>
        </p:nvSpPr>
        <p:spPr bwMode="auto">
          <a:xfrm>
            <a:off x="6416575" y="5405562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8" name="Rectangle 357"/>
          <p:cNvSpPr>
            <a:spLocks noChangeArrowheads="1"/>
          </p:cNvSpPr>
          <p:nvPr/>
        </p:nvSpPr>
        <p:spPr bwMode="auto">
          <a:xfrm>
            <a:off x="6424513" y="5618287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31419" name="Freeform 358"/>
          <p:cNvSpPr>
            <a:spLocks noEditPoints="1"/>
          </p:cNvSpPr>
          <p:nvPr/>
        </p:nvSpPr>
        <p:spPr bwMode="auto">
          <a:xfrm>
            <a:off x="3670200" y="5580187"/>
            <a:ext cx="609600" cy="93662"/>
          </a:xfrm>
          <a:custGeom>
            <a:avLst/>
            <a:gdLst>
              <a:gd name="T0" fmla="*/ 6350 w 384"/>
              <a:gd name="T1" fmla="*/ 41275 h 59"/>
              <a:gd name="T2" fmla="*/ 531813 w 384"/>
              <a:gd name="T3" fmla="*/ 41275 h 59"/>
              <a:gd name="T4" fmla="*/ 534988 w 384"/>
              <a:gd name="T5" fmla="*/ 41275 h 59"/>
              <a:gd name="T6" fmla="*/ 536575 w 384"/>
              <a:gd name="T7" fmla="*/ 41275 h 59"/>
              <a:gd name="T8" fmla="*/ 538163 w 384"/>
              <a:gd name="T9" fmla="*/ 42862 h 59"/>
              <a:gd name="T10" fmla="*/ 538163 w 384"/>
              <a:gd name="T11" fmla="*/ 47625 h 59"/>
              <a:gd name="T12" fmla="*/ 538163 w 384"/>
              <a:gd name="T13" fmla="*/ 49212 h 59"/>
              <a:gd name="T14" fmla="*/ 536575 w 384"/>
              <a:gd name="T15" fmla="*/ 50800 h 59"/>
              <a:gd name="T16" fmla="*/ 534988 w 384"/>
              <a:gd name="T17" fmla="*/ 52387 h 59"/>
              <a:gd name="T18" fmla="*/ 531813 w 384"/>
              <a:gd name="T19" fmla="*/ 52387 h 59"/>
              <a:gd name="T20" fmla="*/ 6350 w 384"/>
              <a:gd name="T21" fmla="*/ 52387 h 59"/>
              <a:gd name="T22" fmla="*/ 4763 w 384"/>
              <a:gd name="T23" fmla="*/ 52387 h 59"/>
              <a:gd name="T24" fmla="*/ 3175 w 384"/>
              <a:gd name="T25" fmla="*/ 50800 h 59"/>
              <a:gd name="T26" fmla="*/ 3175 w 384"/>
              <a:gd name="T27" fmla="*/ 49212 h 59"/>
              <a:gd name="T28" fmla="*/ 0 w 384"/>
              <a:gd name="T29" fmla="*/ 47625 h 59"/>
              <a:gd name="T30" fmla="*/ 3175 w 384"/>
              <a:gd name="T31" fmla="*/ 42862 h 59"/>
              <a:gd name="T32" fmla="*/ 3175 w 384"/>
              <a:gd name="T33" fmla="*/ 41275 h 59"/>
              <a:gd name="T34" fmla="*/ 4763 w 384"/>
              <a:gd name="T35" fmla="*/ 41275 h 59"/>
              <a:gd name="T36" fmla="*/ 6350 w 384"/>
              <a:gd name="T37" fmla="*/ 41275 h 59"/>
              <a:gd name="T38" fmla="*/ 6350 w 384"/>
              <a:gd name="T39" fmla="*/ 41275 h 59"/>
              <a:gd name="T40" fmla="*/ 517525 w 384"/>
              <a:gd name="T41" fmla="*/ 0 h 59"/>
              <a:gd name="T42" fmla="*/ 609600 w 384"/>
              <a:gd name="T43" fmla="*/ 47625 h 59"/>
              <a:gd name="T44" fmla="*/ 517525 w 384"/>
              <a:gd name="T45" fmla="*/ 93662 h 59"/>
              <a:gd name="T46" fmla="*/ 517525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7" y="26"/>
                </a:lnTo>
                <a:lnTo>
                  <a:pt x="338" y="26"/>
                </a:lnTo>
                <a:lnTo>
                  <a:pt x="339" y="27"/>
                </a:lnTo>
                <a:lnTo>
                  <a:pt x="339" y="30"/>
                </a:lnTo>
                <a:lnTo>
                  <a:pt x="339" y="31"/>
                </a:lnTo>
                <a:lnTo>
                  <a:pt x="338" y="32"/>
                </a:lnTo>
                <a:lnTo>
                  <a:pt x="337" y="33"/>
                </a:lnTo>
                <a:lnTo>
                  <a:pt x="335" y="33"/>
                </a:lnTo>
                <a:lnTo>
                  <a:pt x="4" y="33"/>
                </a:lnTo>
                <a:lnTo>
                  <a:pt x="3" y="33"/>
                </a:lnTo>
                <a:lnTo>
                  <a:pt x="2" y="32"/>
                </a:lnTo>
                <a:lnTo>
                  <a:pt x="2" y="31"/>
                </a:lnTo>
                <a:lnTo>
                  <a:pt x="0" y="30"/>
                </a:lnTo>
                <a:lnTo>
                  <a:pt x="2" y="27"/>
                </a:lnTo>
                <a:lnTo>
                  <a:pt x="2" y="26"/>
                </a:lnTo>
                <a:lnTo>
                  <a:pt x="3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20" name="Freeform 359"/>
          <p:cNvSpPr>
            <a:spLocks noEditPoints="1"/>
          </p:cNvSpPr>
          <p:nvPr/>
        </p:nvSpPr>
        <p:spPr bwMode="auto">
          <a:xfrm>
            <a:off x="2071588" y="5580187"/>
            <a:ext cx="609600" cy="93662"/>
          </a:xfrm>
          <a:custGeom>
            <a:avLst/>
            <a:gdLst>
              <a:gd name="T0" fmla="*/ 604838 w 384"/>
              <a:gd name="T1" fmla="*/ 52387 h 59"/>
              <a:gd name="T2" fmla="*/ 77787 w 384"/>
              <a:gd name="T3" fmla="*/ 52387 h 59"/>
              <a:gd name="T4" fmla="*/ 76200 w 384"/>
              <a:gd name="T5" fmla="*/ 52387 h 59"/>
              <a:gd name="T6" fmla="*/ 74613 w 384"/>
              <a:gd name="T7" fmla="*/ 50800 h 59"/>
              <a:gd name="T8" fmla="*/ 73025 w 384"/>
              <a:gd name="T9" fmla="*/ 49212 h 59"/>
              <a:gd name="T10" fmla="*/ 73025 w 384"/>
              <a:gd name="T11" fmla="*/ 47625 h 59"/>
              <a:gd name="T12" fmla="*/ 73025 w 384"/>
              <a:gd name="T13" fmla="*/ 44450 h 59"/>
              <a:gd name="T14" fmla="*/ 74613 w 384"/>
              <a:gd name="T15" fmla="*/ 42862 h 59"/>
              <a:gd name="T16" fmla="*/ 76200 w 384"/>
              <a:gd name="T17" fmla="*/ 41275 h 59"/>
              <a:gd name="T18" fmla="*/ 77787 w 384"/>
              <a:gd name="T19" fmla="*/ 41275 h 59"/>
              <a:gd name="T20" fmla="*/ 604838 w 384"/>
              <a:gd name="T21" fmla="*/ 41275 h 59"/>
              <a:gd name="T22" fmla="*/ 606425 w 384"/>
              <a:gd name="T23" fmla="*/ 41275 h 59"/>
              <a:gd name="T24" fmla="*/ 608013 w 384"/>
              <a:gd name="T25" fmla="*/ 41275 h 59"/>
              <a:gd name="T26" fmla="*/ 609600 w 384"/>
              <a:gd name="T27" fmla="*/ 42862 h 59"/>
              <a:gd name="T28" fmla="*/ 609600 w 384"/>
              <a:gd name="T29" fmla="*/ 47625 h 59"/>
              <a:gd name="T30" fmla="*/ 609600 w 384"/>
              <a:gd name="T31" fmla="*/ 49212 h 59"/>
              <a:gd name="T32" fmla="*/ 608013 w 384"/>
              <a:gd name="T33" fmla="*/ 50800 h 59"/>
              <a:gd name="T34" fmla="*/ 606425 w 384"/>
              <a:gd name="T35" fmla="*/ 52387 h 59"/>
              <a:gd name="T36" fmla="*/ 604838 w 384"/>
              <a:gd name="T37" fmla="*/ 52387 h 59"/>
              <a:gd name="T38" fmla="*/ 604838 w 384"/>
              <a:gd name="T39" fmla="*/ 52387 h 59"/>
              <a:gd name="T40" fmla="*/ 93662 w 384"/>
              <a:gd name="T41" fmla="*/ 93662 h 59"/>
              <a:gd name="T42" fmla="*/ 0 w 384"/>
              <a:gd name="T43" fmla="*/ 47625 h 59"/>
              <a:gd name="T44" fmla="*/ 93662 w 384"/>
              <a:gd name="T45" fmla="*/ 0 h 59"/>
              <a:gd name="T46" fmla="*/ 93662 w 384"/>
              <a:gd name="T47" fmla="*/ 93662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381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6" y="31"/>
                </a:lnTo>
                <a:lnTo>
                  <a:pt x="46" y="30"/>
                </a:lnTo>
                <a:lnTo>
                  <a:pt x="46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381" y="26"/>
                </a:lnTo>
                <a:lnTo>
                  <a:pt x="382" y="26"/>
                </a:lnTo>
                <a:lnTo>
                  <a:pt x="383" y="26"/>
                </a:lnTo>
                <a:lnTo>
                  <a:pt x="384" y="27"/>
                </a:lnTo>
                <a:lnTo>
                  <a:pt x="384" y="30"/>
                </a:lnTo>
                <a:lnTo>
                  <a:pt x="384" y="31"/>
                </a:lnTo>
                <a:lnTo>
                  <a:pt x="383" y="32"/>
                </a:lnTo>
                <a:lnTo>
                  <a:pt x="382" y="33"/>
                </a:lnTo>
                <a:lnTo>
                  <a:pt x="381" y="33"/>
                </a:lnTo>
                <a:close/>
                <a:moveTo>
                  <a:pt x="59" y="59"/>
                </a:moveTo>
                <a:lnTo>
                  <a:pt x="0" y="30"/>
                </a:lnTo>
                <a:lnTo>
                  <a:pt x="59" y="0"/>
                </a:lnTo>
                <a:lnTo>
                  <a:pt x="59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21" name="Freeform 360"/>
          <p:cNvSpPr>
            <a:spLocks noEditPoints="1"/>
          </p:cNvSpPr>
          <p:nvPr/>
        </p:nvSpPr>
        <p:spPr bwMode="auto">
          <a:xfrm>
            <a:off x="6383238" y="5580187"/>
            <a:ext cx="609600" cy="93662"/>
          </a:xfrm>
          <a:custGeom>
            <a:avLst/>
            <a:gdLst>
              <a:gd name="T0" fmla="*/ 6350 w 384"/>
              <a:gd name="T1" fmla="*/ 41275 h 59"/>
              <a:gd name="T2" fmla="*/ 531813 w 384"/>
              <a:gd name="T3" fmla="*/ 41275 h 59"/>
              <a:gd name="T4" fmla="*/ 533400 w 384"/>
              <a:gd name="T5" fmla="*/ 41275 h 59"/>
              <a:gd name="T6" fmla="*/ 534988 w 384"/>
              <a:gd name="T7" fmla="*/ 42862 h 59"/>
              <a:gd name="T8" fmla="*/ 536575 w 384"/>
              <a:gd name="T9" fmla="*/ 44450 h 59"/>
              <a:gd name="T10" fmla="*/ 536575 w 384"/>
              <a:gd name="T11" fmla="*/ 47625 h 59"/>
              <a:gd name="T12" fmla="*/ 536575 w 384"/>
              <a:gd name="T13" fmla="*/ 49212 h 59"/>
              <a:gd name="T14" fmla="*/ 534988 w 384"/>
              <a:gd name="T15" fmla="*/ 50800 h 59"/>
              <a:gd name="T16" fmla="*/ 533400 w 384"/>
              <a:gd name="T17" fmla="*/ 52387 h 59"/>
              <a:gd name="T18" fmla="*/ 531813 w 384"/>
              <a:gd name="T19" fmla="*/ 52387 h 59"/>
              <a:gd name="T20" fmla="*/ 6350 w 384"/>
              <a:gd name="T21" fmla="*/ 52387 h 59"/>
              <a:gd name="T22" fmla="*/ 3175 w 384"/>
              <a:gd name="T23" fmla="*/ 52387 h 59"/>
              <a:gd name="T24" fmla="*/ 1588 w 384"/>
              <a:gd name="T25" fmla="*/ 50800 h 59"/>
              <a:gd name="T26" fmla="*/ 0 w 384"/>
              <a:gd name="T27" fmla="*/ 49212 h 59"/>
              <a:gd name="T28" fmla="*/ 0 w 384"/>
              <a:gd name="T29" fmla="*/ 47625 h 59"/>
              <a:gd name="T30" fmla="*/ 0 w 384"/>
              <a:gd name="T31" fmla="*/ 42862 h 59"/>
              <a:gd name="T32" fmla="*/ 1588 w 384"/>
              <a:gd name="T33" fmla="*/ 41275 h 59"/>
              <a:gd name="T34" fmla="*/ 3175 w 384"/>
              <a:gd name="T35" fmla="*/ 41275 h 59"/>
              <a:gd name="T36" fmla="*/ 6350 w 384"/>
              <a:gd name="T37" fmla="*/ 41275 h 59"/>
              <a:gd name="T38" fmla="*/ 6350 w 384"/>
              <a:gd name="T39" fmla="*/ 41275 h 59"/>
              <a:gd name="T40" fmla="*/ 517525 w 384"/>
              <a:gd name="T41" fmla="*/ 0 h 59"/>
              <a:gd name="T42" fmla="*/ 609600 w 384"/>
              <a:gd name="T43" fmla="*/ 47625 h 59"/>
              <a:gd name="T44" fmla="*/ 517525 w 384"/>
              <a:gd name="T45" fmla="*/ 93662 h 59"/>
              <a:gd name="T46" fmla="*/ 517525 w 384"/>
              <a:gd name="T47" fmla="*/ 0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84"/>
              <a:gd name="T73" fmla="*/ 0 h 59"/>
              <a:gd name="T74" fmla="*/ 384 w 384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84" h="59">
                <a:moveTo>
                  <a:pt x="4" y="26"/>
                </a:moveTo>
                <a:lnTo>
                  <a:pt x="335" y="26"/>
                </a:lnTo>
                <a:lnTo>
                  <a:pt x="336" y="26"/>
                </a:lnTo>
                <a:lnTo>
                  <a:pt x="337" y="27"/>
                </a:lnTo>
                <a:lnTo>
                  <a:pt x="338" y="28"/>
                </a:lnTo>
                <a:lnTo>
                  <a:pt x="338" y="30"/>
                </a:lnTo>
                <a:lnTo>
                  <a:pt x="338" y="31"/>
                </a:lnTo>
                <a:lnTo>
                  <a:pt x="337" y="32"/>
                </a:lnTo>
                <a:lnTo>
                  <a:pt x="336" y="33"/>
                </a:lnTo>
                <a:lnTo>
                  <a:pt x="335" y="33"/>
                </a:lnTo>
                <a:lnTo>
                  <a:pt x="4" y="33"/>
                </a:lnTo>
                <a:lnTo>
                  <a:pt x="2" y="33"/>
                </a:lnTo>
                <a:lnTo>
                  <a:pt x="1" y="32"/>
                </a:lnTo>
                <a:lnTo>
                  <a:pt x="0" y="31"/>
                </a:lnTo>
                <a:lnTo>
                  <a:pt x="0" y="30"/>
                </a:lnTo>
                <a:lnTo>
                  <a:pt x="0" y="27"/>
                </a:lnTo>
                <a:lnTo>
                  <a:pt x="1" y="26"/>
                </a:lnTo>
                <a:lnTo>
                  <a:pt x="2" y="26"/>
                </a:lnTo>
                <a:lnTo>
                  <a:pt x="4" y="26"/>
                </a:lnTo>
                <a:close/>
                <a:moveTo>
                  <a:pt x="326" y="0"/>
                </a:moveTo>
                <a:lnTo>
                  <a:pt x="384" y="30"/>
                </a:lnTo>
                <a:lnTo>
                  <a:pt x="326" y="59"/>
                </a:lnTo>
                <a:lnTo>
                  <a:pt x="326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22" name="Freeform 361"/>
          <p:cNvSpPr>
            <a:spLocks noEditPoints="1"/>
          </p:cNvSpPr>
          <p:nvPr/>
        </p:nvSpPr>
        <p:spPr bwMode="auto">
          <a:xfrm>
            <a:off x="4719538" y="5580187"/>
            <a:ext cx="831850" cy="93662"/>
          </a:xfrm>
          <a:custGeom>
            <a:avLst/>
            <a:gdLst>
              <a:gd name="T0" fmla="*/ 828131 w 671"/>
              <a:gd name="T1" fmla="*/ 52387 h 59"/>
              <a:gd name="T2" fmla="*/ 60746 w 671"/>
              <a:gd name="T3" fmla="*/ 52387 h 59"/>
              <a:gd name="T4" fmla="*/ 59506 w 671"/>
              <a:gd name="T5" fmla="*/ 52387 h 59"/>
              <a:gd name="T6" fmla="*/ 58267 w 671"/>
              <a:gd name="T7" fmla="*/ 50800 h 59"/>
              <a:gd name="T8" fmla="*/ 55787 w 671"/>
              <a:gd name="T9" fmla="*/ 49212 h 59"/>
              <a:gd name="T10" fmla="*/ 55787 w 671"/>
              <a:gd name="T11" fmla="*/ 47625 h 59"/>
              <a:gd name="T12" fmla="*/ 55787 w 671"/>
              <a:gd name="T13" fmla="*/ 44450 h 59"/>
              <a:gd name="T14" fmla="*/ 58267 w 671"/>
              <a:gd name="T15" fmla="*/ 42862 h 59"/>
              <a:gd name="T16" fmla="*/ 59506 w 671"/>
              <a:gd name="T17" fmla="*/ 41275 h 59"/>
              <a:gd name="T18" fmla="*/ 60746 w 671"/>
              <a:gd name="T19" fmla="*/ 41275 h 59"/>
              <a:gd name="T20" fmla="*/ 828131 w 671"/>
              <a:gd name="T21" fmla="*/ 41275 h 59"/>
              <a:gd name="T22" fmla="*/ 829371 w 671"/>
              <a:gd name="T23" fmla="*/ 41275 h 59"/>
              <a:gd name="T24" fmla="*/ 830610 w 671"/>
              <a:gd name="T25" fmla="*/ 41275 h 59"/>
              <a:gd name="T26" fmla="*/ 831850 w 671"/>
              <a:gd name="T27" fmla="*/ 42862 h 59"/>
              <a:gd name="T28" fmla="*/ 831850 w 671"/>
              <a:gd name="T29" fmla="*/ 47625 h 59"/>
              <a:gd name="T30" fmla="*/ 831850 w 671"/>
              <a:gd name="T31" fmla="*/ 49212 h 59"/>
              <a:gd name="T32" fmla="*/ 830610 w 671"/>
              <a:gd name="T33" fmla="*/ 50800 h 59"/>
              <a:gd name="T34" fmla="*/ 829371 w 671"/>
              <a:gd name="T35" fmla="*/ 52387 h 59"/>
              <a:gd name="T36" fmla="*/ 828131 w 671"/>
              <a:gd name="T37" fmla="*/ 52387 h 59"/>
              <a:gd name="T38" fmla="*/ 828131 w 671"/>
              <a:gd name="T39" fmla="*/ 52387 h 59"/>
              <a:gd name="T40" fmla="*/ 71904 w 671"/>
              <a:gd name="T41" fmla="*/ 93662 h 59"/>
              <a:gd name="T42" fmla="*/ 0 w 671"/>
              <a:gd name="T43" fmla="*/ 47625 h 59"/>
              <a:gd name="T44" fmla="*/ 71904 w 671"/>
              <a:gd name="T45" fmla="*/ 0 h 59"/>
              <a:gd name="T46" fmla="*/ 71904 w 671"/>
              <a:gd name="T47" fmla="*/ 93662 h 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71"/>
              <a:gd name="T73" fmla="*/ 0 h 59"/>
              <a:gd name="T74" fmla="*/ 671 w 671"/>
              <a:gd name="T75" fmla="*/ 59 h 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71" h="59">
                <a:moveTo>
                  <a:pt x="668" y="33"/>
                </a:moveTo>
                <a:lnTo>
                  <a:pt x="49" y="33"/>
                </a:lnTo>
                <a:lnTo>
                  <a:pt x="48" y="33"/>
                </a:lnTo>
                <a:lnTo>
                  <a:pt x="47" y="32"/>
                </a:lnTo>
                <a:lnTo>
                  <a:pt x="45" y="31"/>
                </a:lnTo>
                <a:lnTo>
                  <a:pt x="45" y="30"/>
                </a:lnTo>
                <a:lnTo>
                  <a:pt x="45" y="28"/>
                </a:lnTo>
                <a:lnTo>
                  <a:pt x="47" y="27"/>
                </a:lnTo>
                <a:lnTo>
                  <a:pt x="48" y="26"/>
                </a:lnTo>
                <a:lnTo>
                  <a:pt x="49" y="26"/>
                </a:lnTo>
                <a:lnTo>
                  <a:pt x="668" y="26"/>
                </a:lnTo>
                <a:lnTo>
                  <a:pt x="669" y="26"/>
                </a:lnTo>
                <a:lnTo>
                  <a:pt x="670" y="26"/>
                </a:lnTo>
                <a:lnTo>
                  <a:pt x="671" y="27"/>
                </a:lnTo>
                <a:lnTo>
                  <a:pt x="671" y="30"/>
                </a:lnTo>
                <a:lnTo>
                  <a:pt x="671" y="31"/>
                </a:lnTo>
                <a:lnTo>
                  <a:pt x="670" y="32"/>
                </a:lnTo>
                <a:lnTo>
                  <a:pt x="669" y="33"/>
                </a:lnTo>
                <a:lnTo>
                  <a:pt x="668" y="33"/>
                </a:lnTo>
                <a:close/>
                <a:moveTo>
                  <a:pt x="58" y="59"/>
                </a:moveTo>
                <a:lnTo>
                  <a:pt x="0" y="30"/>
                </a:lnTo>
                <a:lnTo>
                  <a:pt x="58" y="0"/>
                </a:lnTo>
                <a:lnTo>
                  <a:pt x="58" y="59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31423" name="Text Box 365"/>
          <p:cNvSpPr txBox="1">
            <a:spLocks noChangeArrowheads="1"/>
          </p:cNvSpPr>
          <p:nvPr/>
        </p:nvSpPr>
        <p:spPr bwMode="auto">
          <a:xfrm>
            <a:off x="2571577" y="5329362"/>
            <a:ext cx="8965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sz="1600" dirty="0" smtClean="0"/>
              <a:t>interno</a:t>
            </a:r>
          </a:p>
          <a:p>
            <a:pPr algn="ctr"/>
            <a:r>
              <a:rPr lang="sl-SI" sz="1600" dirty="0" smtClean="0"/>
              <a:t>omrežje</a:t>
            </a:r>
            <a:endParaRPr lang="en-US" sz="1600" dirty="0"/>
          </a:p>
        </p:txBody>
      </p:sp>
      <p:sp>
        <p:nvSpPr>
          <p:cNvPr id="131424" name="Text Box 366"/>
          <p:cNvSpPr txBox="1">
            <a:spLocks noChangeArrowheads="1"/>
          </p:cNvSpPr>
          <p:nvPr/>
        </p:nvSpPr>
        <p:spPr bwMode="auto">
          <a:xfrm>
            <a:off x="5574131" y="5313045"/>
            <a:ext cx="896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l-SI" sz="1600" dirty="0" smtClean="0"/>
              <a:t>javno</a:t>
            </a:r>
          </a:p>
          <a:p>
            <a:pPr algn="ctr"/>
            <a:r>
              <a:rPr lang="sl-SI" sz="1600" dirty="0" smtClean="0"/>
              <a:t>omrežje</a:t>
            </a:r>
            <a:endParaRPr lang="en-US" sz="1600" dirty="0"/>
          </a:p>
        </p:txBody>
      </p:sp>
      <p:sp>
        <p:nvSpPr>
          <p:cNvPr id="131425" name="Text Box 367"/>
          <p:cNvSpPr txBox="1">
            <a:spLocks noChangeArrowheads="1"/>
          </p:cNvSpPr>
          <p:nvPr/>
        </p:nvSpPr>
        <p:spPr bwMode="auto">
          <a:xfrm>
            <a:off x="3707904" y="6166108"/>
            <a:ext cx="16281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800" dirty="0" smtClean="0"/>
              <a:t>POŽARNI ZID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3"/>
          <p:cNvSpPr>
            <a:spLocks noGrp="1" noChangeArrowheads="1"/>
          </p:cNvSpPr>
          <p:nvPr>
            <p:ph type="title"/>
          </p:nvPr>
        </p:nvSpPr>
        <p:spPr>
          <a:xfrm>
            <a:off x="474663" y="180975"/>
            <a:ext cx="7772400" cy="1143000"/>
          </a:xfrm>
        </p:spPr>
        <p:txBody>
          <a:bodyPr/>
          <a:lstStyle/>
          <a:p>
            <a:r>
              <a:rPr lang="sl-SI" sz="3600" dirty="0" smtClean="0"/>
              <a:t>Požarni zid: vrste filtriranj</a:t>
            </a:r>
            <a:endParaRPr lang="en-US" dirty="0" smtClean="0"/>
          </a:p>
        </p:txBody>
      </p:sp>
      <p:sp>
        <p:nvSpPr>
          <p:cNvPr id="132099" name="Rectangle 6"/>
          <p:cNvSpPr>
            <a:spLocks noChangeArrowheads="1"/>
          </p:cNvSpPr>
          <p:nvPr/>
        </p:nvSpPr>
        <p:spPr bwMode="auto">
          <a:xfrm>
            <a:off x="363538" y="1628799"/>
            <a:ext cx="8421687" cy="43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accent2"/>
              </a:buClr>
              <a:buSzPct val="85000"/>
              <a:buFont typeface="+mj-lt"/>
              <a:buAutoNum type="arabicPeriod"/>
            </a:pPr>
            <a:r>
              <a:rPr lang="sl-SI" sz="2400" dirty="0" smtClean="0"/>
              <a:t>izolirano filtriranje paketov (angl. </a:t>
            </a:r>
            <a:r>
              <a:rPr lang="sl-SI" sz="2400" i="1" dirty="0" smtClean="0"/>
              <a:t>stateless, traditional</a:t>
            </a:r>
            <a:r>
              <a:rPr lang="sl-SI" sz="2400" dirty="0" smtClean="0"/>
              <a:t>)</a:t>
            </a:r>
          </a:p>
          <a:p>
            <a:pPr marL="514350" indent="-514350">
              <a:spcBef>
                <a:spcPct val="20000"/>
              </a:spcBef>
              <a:buClr>
                <a:schemeClr val="accent2"/>
              </a:buClr>
              <a:buSzPct val="85000"/>
              <a:buFont typeface="+mj-lt"/>
              <a:buAutoNum type="arabicPeriod"/>
            </a:pPr>
            <a:r>
              <a:rPr lang="sl-SI" sz="2400" dirty="0" smtClean="0"/>
              <a:t>filtriranje paketov v kontekstu (angl. </a:t>
            </a:r>
            <a:r>
              <a:rPr lang="sl-SI" sz="2400" i="1" dirty="0" smtClean="0"/>
              <a:t>stateful filter</a:t>
            </a:r>
            <a:r>
              <a:rPr lang="sl-SI" sz="2400" dirty="0" smtClean="0"/>
              <a:t>)</a:t>
            </a:r>
          </a:p>
          <a:p>
            <a:pPr marL="514350" indent="-514350">
              <a:spcBef>
                <a:spcPct val="20000"/>
              </a:spcBef>
              <a:buClr>
                <a:schemeClr val="accent2"/>
              </a:buClr>
              <a:buSzPct val="85000"/>
              <a:buFont typeface="+mj-lt"/>
              <a:buAutoNum type="arabicPeriod"/>
            </a:pPr>
            <a:r>
              <a:rPr lang="sl-SI" sz="2400" dirty="0" smtClean="0"/>
              <a:t>aplikacijski prehodi (angl. </a:t>
            </a:r>
            <a:r>
              <a:rPr lang="sl-SI" sz="2400" i="1" dirty="0" smtClean="0"/>
              <a:t>application gateways</a:t>
            </a:r>
            <a:r>
              <a:rPr lang="sl-SI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Naslednjič gremo naprej!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91744"/>
          </a:xfrm>
        </p:spPr>
        <p:txBody>
          <a:bodyPr/>
          <a:lstStyle/>
          <a:p>
            <a:endParaRPr lang="sl-SI" dirty="0" smtClean="0"/>
          </a:p>
          <a:p>
            <a:r>
              <a:rPr lang="sl-SI" dirty="0" smtClean="0"/>
              <a:t>avtentikacija, avtorizacija in beleženje - AAA!</a:t>
            </a:r>
          </a:p>
        </p:txBody>
      </p:sp>
      <p:pic>
        <p:nvPicPr>
          <p:cNvPr id="95234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933056"/>
            <a:ext cx="2664296" cy="267643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42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Implementacija </a:t>
            </a:r>
            <a:r>
              <a:rPr lang="en-US" dirty="0" err="1" smtClean="0"/>
              <a:t>IPsec</a:t>
            </a:r>
            <a:endParaRPr lang="en-US" dirty="0" smtClean="0"/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mehanizem IPSec ponuja dva protokola varovanja:</a:t>
            </a:r>
          </a:p>
          <a:p>
            <a:pPr lvl="1"/>
            <a:r>
              <a:rPr lang="sl-SI" dirty="0" smtClean="0"/>
              <a:t>AH - </a:t>
            </a:r>
            <a:r>
              <a:rPr lang="sl-SI" i="1" dirty="0" smtClean="0"/>
              <a:t>Authentication Header</a:t>
            </a:r>
          </a:p>
          <a:p>
            <a:pPr lvl="2"/>
            <a:r>
              <a:rPr lang="sl-SI" dirty="0" smtClean="0"/>
              <a:t>zagotavlja avtentikacijo izvora in integriteto podatkov</a:t>
            </a:r>
          </a:p>
          <a:p>
            <a:pPr lvl="1"/>
            <a:r>
              <a:rPr lang="sl-SI" i="1" dirty="0" smtClean="0"/>
              <a:t>ESP - Encapsulation Security Payload </a:t>
            </a:r>
          </a:p>
          <a:p>
            <a:pPr lvl="2"/>
            <a:r>
              <a:rPr lang="sl-SI" dirty="0" smtClean="0"/>
              <a:t>zagotavlja avtentikacijo izvora, integriteto podatkov IN zaupnost podatkov</a:t>
            </a:r>
          </a:p>
          <a:p>
            <a:r>
              <a:rPr lang="sl-SI" dirty="0" smtClean="0"/>
              <a:t>za vsako smer IPSec komunikacije je potrebno vzpostaviti SA (Security Association)</a:t>
            </a:r>
          </a:p>
          <a:p>
            <a:pPr lvl="1"/>
            <a:r>
              <a:rPr lang="sl-SI" dirty="0" smtClean="0"/>
              <a:t>primer: glavna pisarna in podružnica uporabljata dvosmerno komunikacijo. Ravno tako glavna pisarna uporablja dvosmerno komunikacijo z n delavci na terenu. Koliko SA je potrebno vzpostaviti?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2120" y="580526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chemeClr val="accent3">
                    <a:lumMod val="75000"/>
                  </a:schemeClr>
                </a:solidFill>
              </a:rPr>
              <a:t>2 + 2n</a:t>
            </a:r>
            <a:endParaRPr lang="sl-SI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Freeform 7"/>
          <p:cNvSpPr>
            <a:spLocks/>
          </p:cNvSpPr>
          <p:nvPr/>
        </p:nvSpPr>
        <p:spPr bwMode="auto">
          <a:xfrm>
            <a:off x="2628900" y="1652588"/>
            <a:ext cx="3348037" cy="2049463"/>
          </a:xfrm>
          <a:custGeom>
            <a:avLst/>
            <a:gdLst>
              <a:gd name="T0" fmla="*/ 1698 w 1292"/>
              <a:gd name="T1" fmla="*/ 7 h 1255"/>
              <a:gd name="T2" fmla="*/ 248 w 1292"/>
              <a:gd name="T3" fmla="*/ 177 h 1255"/>
              <a:gd name="T4" fmla="*/ 206 w 1292"/>
              <a:gd name="T5" fmla="*/ 585 h 1255"/>
              <a:gd name="T6" fmla="*/ 379 w 1292"/>
              <a:gd name="T7" fmla="*/ 928 h 1255"/>
              <a:gd name="T8" fmla="*/ 1740 w 1292"/>
              <a:gd name="T9" fmla="*/ 975 h 1255"/>
              <a:gd name="T10" fmla="*/ 4593 w 1292"/>
              <a:gd name="T11" fmla="*/ 1263 h 1255"/>
              <a:gd name="T12" fmla="*/ 7063 w 1292"/>
              <a:gd name="T13" fmla="*/ 1385 h 1255"/>
              <a:gd name="T14" fmla="*/ 8513 w 1292"/>
              <a:gd name="T15" fmla="*/ 1143 h 1255"/>
              <a:gd name="T16" fmla="*/ 9025 w 1292"/>
              <a:gd name="T17" fmla="*/ 499 h 1255"/>
              <a:gd name="T18" fmla="*/ 8555 w 1292"/>
              <a:gd name="T19" fmla="*/ 236 h 1255"/>
              <a:gd name="T20" fmla="*/ 5318 w 1292"/>
              <a:gd name="T21" fmla="*/ 128 h 1255"/>
              <a:gd name="T22" fmla="*/ 1698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>
            <a:off x="2843808" y="2591756"/>
            <a:ext cx="2808312" cy="0"/>
          </a:xfrm>
          <a:prstGeom prst="line">
            <a:avLst/>
          </a:prstGeom>
          <a:ln w="44450">
            <a:headEnd/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l-SI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Vzpostavitev SA</a:t>
            </a:r>
            <a:endParaRPr lang="en-US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099520"/>
            <a:ext cx="8287072" cy="2209800"/>
          </a:xfrm>
        </p:spPr>
        <p:txBody>
          <a:bodyPr>
            <a:noAutofit/>
          </a:bodyPr>
          <a:lstStyle/>
          <a:p>
            <a:r>
              <a:rPr lang="sl-SI" sz="2000" dirty="0" smtClean="0"/>
              <a:t>Usmerjevalnik ima bazo SAD (</a:t>
            </a:r>
            <a:r>
              <a:rPr lang="sl-SI" sz="2000" i="1" dirty="0" smtClean="0"/>
              <a:t>Security Association Database</a:t>
            </a:r>
            <a:r>
              <a:rPr lang="sl-SI" sz="2000" dirty="0" smtClean="0"/>
              <a:t>), kjer hrani podatke o SA:</a:t>
            </a:r>
          </a:p>
          <a:p>
            <a:pPr lvl="1"/>
            <a:r>
              <a:rPr lang="sl-SI" sz="2000" dirty="0" smtClean="0"/>
              <a:t>32 bitni ID SA, imenovan SPI (Security Parameter Index)</a:t>
            </a:r>
          </a:p>
          <a:p>
            <a:pPr lvl="1"/>
            <a:r>
              <a:rPr lang="sl-SI" sz="2000" dirty="0" smtClean="0"/>
              <a:t>izvorni in ponorni IP SA</a:t>
            </a:r>
          </a:p>
          <a:p>
            <a:pPr lvl="1"/>
            <a:r>
              <a:rPr lang="sl-SI" sz="2000" dirty="0" smtClean="0"/>
              <a:t>vrsta enkripcije (npr. 3DES) in ključ</a:t>
            </a:r>
          </a:p>
          <a:p>
            <a:pPr lvl="1"/>
            <a:r>
              <a:rPr lang="sl-SI" sz="2000" dirty="0" smtClean="0"/>
              <a:t>vrsta preverjanja integritete (npr. HMAC/MD5)</a:t>
            </a:r>
          </a:p>
          <a:p>
            <a:pPr lvl="1"/>
            <a:r>
              <a:rPr lang="sl-SI" sz="2000" dirty="0" smtClean="0"/>
              <a:t>ključ za avtentikacijo</a:t>
            </a:r>
            <a:endParaRPr lang="en-US" sz="2000" dirty="0" smtClean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125538" y="2417763"/>
          <a:ext cx="611187" cy="520700"/>
        </p:xfrm>
        <a:graphic>
          <a:graphicData uri="http://schemas.openxmlformats.org/presentationml/2006/ole">
            <p:oleObj spid="_x0000_s297986" name="Clip" r:id="rId3" imgW="1305000" imgH="1085760" progId="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908800" y="2417763"/>
          <a:ext cx="611187" cy="520700"/>
        </p:xfrm>
        <a:graphic>
          <a:graphicData uri="http://schemas.openxmlformats.org/presentationml/2006/ole">
            <p:oleObj spid="_x0000_s297987" name="Clip" r:id="rId4" imgW="1305000" imgH="1085760" progId="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43150" y="2417763"/>
            <a:ext cx="569912" cy="285750"/>
            <a:chOff x="533" y="321"/>
            <a:chExt cx="359" cy="18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2082" name="Oval 10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3" name="Line 11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4" name="Line 12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5" name="Rectangle 13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2086" name="Oval 14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09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3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4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2089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0" name="Line 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1" name="Line 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2081" name="Line 23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691188" y="2492376"/>
            <a:ext cx="569912" cy="285750"/>
            <a:chOff x="533" y="321"/>
            <a:chExt cx="359" cy="18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2067" name="Oval 26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68" name="Line 27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69" name="Line 28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70" name="Rectangle 29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2071" name="Oval 30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07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8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9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9" name="Group 35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207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5" name="Line 3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6" name="Line 3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2066" name="Line 39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2059" name="Line 40"/>
          <p:cNvSpPr>
            <a:spLocks noChangeShapeType="1"/>
          </p:cNvSpPr>
          <p:nvPr/>
        </p:nvSpPr>
        <p:spPr bwMode="auto">
          <a:xfrm>
            <a:off x="1736725" y="2619376"/>
            <a:ext cx="60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060" name="Line 45"/>
          <p:cNvSpPr>
            <a:spLocks noChangeShapeType="1"/>
          </p:cNvSpPr>
          <p:nvPr/>
        </p:nvSpPr>
        <p:spPr bwMode="auto">
          <a:xfrm flipH="1">
            <a:off x="6256338" y="2665413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061" name="Line 46"/>
          <p:cNvSpPr>
            <a:spLocks noChangeShapeType="1"/>
          </p:cNvSpPr>
          <p:nvPr/>
        </p:nvSpPr>
        <p:spPr bwMode="auto">
          <a:xfrm flipV="1">
            <a:off x="1430338" y="2938463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062" name="Line 47"/>
          <p:cNvSpPr>
            <a:spLocks noChangeShapeType="1"/>
          </p:cNvSpPr>
          <p:nvPr/>
        </p:nvSpPr>
        <p:spPr bwMode="auto">
          <a:xfrm flipV="1">
            <a:off x="7364413" y="2938463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063" name="Text Box 48"/>
          <p:cNvSpPr txBox="1">
            <a:spLocks noChangeArrowheads="1"/>
          </p:cNvSpPr>
          <p:nvPr/>
        </p:nvSpPr>
        <p:spPr bwMode="auto">
          <a:xfrm>
            <a:off x="1033463" y="341471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IPsec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4" name="Text Box 49"/>
          <p:cNvSpPr txBox="1">
            <a:spLocks noChangeArrowheads="1"/>
          </p:cNvSpPr>
          <p:nvPr/>
        </p:nvSpPr>
        <p:spPr bwMode="auto">
          <a:xfrm>
            <a:off x="6940550" y="341471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2123728" y="2060848"/>
            <a:ext cx="1439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/>
              <a:t>200.168.1.100</a:t>
            </a:r>
            <a:endParaRPr lang="en-US" dirty="0"/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5349167" y="2132856"/>
            <a:ext cx="12390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/>
              <a:t>193.68.2.23</a:t>
            </a:r>
            <a:endParaRPr lang="en-US" dirty="0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4042816" y="2276872"/>
            <a:ext cx="457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SA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Dva</a:t>
            </a:r>
            <a:r>
              <a:rPr lang="sl-SI" dirty="0" smtClean="0"/>
              <a:t> </a:t>
            </a:r>
            <a:r>
              <a:rPr lang="sl-SI" dirty="0" smtClean="0"/>
              <a:t>načina komunikacije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dirty="0" smtClean="0"/>
              <a:t>transport mode</a:t>
            </a:r>
            <a:r>
              <a:rPr lang="sl-SI" dirty="0" smtClean="0"/>
              <a:t> - implementiran med končnimi odjemalci (vmesniki računalnikov), ščiti zgornje plasti protokola. Transparentno vmesnikom, kriptira samo podatke v paketu.</a:t>
            </a:r>
          </a:p>
          <a:p>
            <a:r>
              <a:rPr lang="sl-SI" i="1" dirty="0" smtClean="0"/>
              <a:t>tunnel mode</a:t>
            </a:r>
            <a:r>
              <a:rPr lang="sl-SI" dirty="0" smtClean="0"/>
              <a:t> - transparentno končnim odjemalcem, usmerjevalnik-usmerjevalnik ali usmerjevalnik-uporabnik. Kriptira podatke in glavo paketa.</a:t>
            </a:r>
          </a:p>
          <a:p>
            <a:endParaRPr lang="sl-SI" dirty="0" smtClean="0"/>
          </a:p>
        </p:txBody>
      </p:sp>
      <p:graphicFrame>
        <p:nvGraphicFramePr>
          <p:cNvPr id="5" name="Group 16"/>
          <p:cNvGraphicFramePr>
            <a:graphicFrameLocks/>
          </p:cNvGraphicFramePr>
          <p:nvPr/>
        </p:nvGraphicFramePr>
        <p:xfrm>
          <a:off x="2339752" y="4872764"/>
          <a:ext cx="4104456" cy="1580572"/>
        </p:xfrm>
        <a:graphic>
          <a:graphicData uri="http://schemas.openxmlformats.org/drawingml/2006/table">
            <a:tbl>
              <a:tblPr/>
              <a:tblGrid>
                <a:gridCol w="2052228"/>
                <a:gridCol w="2052228"/>
              </a:tblGrid>
              <a:tr h="79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Transport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Transport mode z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Tunnel mode z AH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Tunnel mode z ESP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870700" y="5445224"/>
            <a:ext cx="17347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+mj-lt"/>
              </a:rPr>
              <a:t>Najbolj pogosto!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6084168" y="5877272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IPsec Transport Mode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315544"/>
            <a:ext cx="7772400" cy="2209800"/>
          </a:xfrm>
        </p:spPr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 </a:t>
            </a:r>
            <a:r>
              <a:rPr lang="sl-SI" dirty="0" smtClean="0"/>
              <a:t>potuje med končnima sistemoma.</a:t>
            </a:r>
          </a:p>
          <a:p>
            <a:r>
              <a:rPr lang="sl-SI" dirty="0" smtClean="0"/>
              <a:t>Ščitimo zgornje plasti.</a:t>
            </a:r>
            <a:endParaRPr lang="en-US" dirty="0" smtClean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1033463" y="1652588"/>
            <a:ext cx="6754812" cy="2159000"/>
            <a:chOff x="651" y="1041"/>
            <a:chExt cx="4255" cy="1360"/>
          </a:xfrm>
        </p:grpSpPr>
        <p:graphicFrame>
          <p:nvGraphicFramePr>
            <p:cNvPr id="2050" name="Object 5"/>
            <p:cNvGraphicFramePr>
              <a:graphicFrameLocks noChangeAspect="1"/>
            </p:cNvGraphicFramePr>
            <p:nvPr/>
          </p:nvGraphicFramePr>
          <p:xfrm>
            <a:off x="709" y="1523"/>
            <a:ext cx="385" cy="328"/>
          </p:xfrm>
          <a:graphic>
            <a:graphicData uri="http://schemas.openxmlformats.org/presentationml/2006/ole">
              <p:oleObj spid="_x0000_s299010" name="Clip" r:id="rId3" imgW="1305000" imgH="1085760" progId="">
                <p:embed/>
              </p:oleObj>
            </a:graphicData>
          </a:graphic>
        </p:graphicFrame>
        <p:graphicFrame>
          <p:nvGraphicFramePr>
            <p:cNvPr id="2051" name="Object 6"/>
            <p:cNvGraphicFramePr>
              <a:graphicFrameLocks noChangeAspect="1"/>
            </p:cNvGraphicFramePr>
            <p:nvPr/>
          </p:nvGraphicFramePr>
          <p:xfrm>
            <a:off x="4352" y="1523"/>
            <a:ext cx="385" cy="328"/>
          </p:xfrm>
          <a:graphic>
            <a:graphicData uri="http://schemas.openxmlformats.org/presentationml/2006/ole">
              <p:oleObj spid="_x0000_s299011" name="Clip" r:id="rId4" imgW="1305000" imgH="1085760" progId="">
                <p:embed/>
              </p:oleObj>
            </a:graphicData>
          </a:graphic>
        </p:graphicFrame>
        <p:sp>
          <p:nvSpPr>
            <p:cNvPr id="2056" name="Freeform 7"/>
            <p:cNvSpPr>
              <a:spLocks/>
            </p:cNvSpPr>
            <p:nvPr/>
          </p:nvSpPr>
          <p:spPr bwMode="auto">
            <a:xfrm>
              <a:off x="1656" y="1041"/>
              <a:ext cx="2109" cy="1291"/>
            </a:xfrm>
            <a:custGeom>
              <a:avLst/>
              <a:gdLst>
                <a:gd name="T0" fmla="*/ 1698 w 1292"/>
                <a:gd name="T1" fmla="*/ 7 h 1255"/>
                <a:gd name="T2" fmla="*/ 248 w 1292"/>
                <a:gd name="T3" fmla="*/ 177 h 1255"/>
                <a:gd name="T4" fmla="*/ 206 w 1292"/>
                <a:gd name="T5" fmla="*/ 585 h 1255"/>
                <a:gd name="T6" fmla="*/ 379 w 1292"/>
                <a:gd name="T7" fmla="*/ 928 h 1255"/>
                <a:gd name="T8" fmla="*/ 1740 w 1292"/>
                <a:gd name="T9" fmla="*/ 975 h 1255"/>
                <a:gd name="T10" fmla="*/ 4593 w 1292"/>
                <a:gd name="T11" fmla="*/ 1263 h 1255"/>
                <a:gd name="T12" fmla="*/ 7063 w 1292"/>
                <a:gd name="T13" fmla="*/ 1385 h 1255"/>
                <a:gd name="T14" fmla="*/ 8513 w 1292"/>
                <a:gd name="T15" fmla="*/ 1143 h 1255"/>
                <a:gd name="T16" fmla="*/ 9025 w 1292"/>
                <a:gd name="T17" fmla="*/ 499 h 1255"/>
                <a:gd name="T18" fmla="*/ 8555 w 1292"/>
                <a:gd name="T19" fmla="*/ 236 h 1255"/>
                <a:gd name="T20" fmla="*/ 5318 w 1292"/>
                <a:gd name="T21" fmla="*/ 128 h 1255"/>
                <a:gd name="T22" fmla="*/ 1698 w 1292"/>
                <a:gd name="T23" fmla="*/ 7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476" y="1523"/>
              <a:ext cx="359" cy="180"/>
              <a:chOff x="533" y="321"/>
              <a:chExt cx="359" cy="180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2082" name="Oval 10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83" name="Line 11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84" name="Line 12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85" name="Rectangle 13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l-SI" sz="2400">
                    <a:latin typeface="Times New Roman" pitchFamily="18" charset="0"/>
                  </a:endParaRPr>
                </a:p>
              </p:txBody>
            </p:sp>
            <p:sp>
              <p:nvSpPr>
                <p:cNvPr id="2086" name="Oval 14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grpSp>
              <p:nvGrpSpPr>
                <p:cNvPr id="5" name="Group 15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2092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6" name="Group 19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2089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0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</p:grpSp>
          <p:sp>
            <p:nvSpPr>
              <p:cNvPr id="2081" name="Line 23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3585" y="1570"/>
              <a:ext cx="359" cy="180"/>
              <a:chOff x="533" y="321"/>
              <a:chExt cx="359" cy="180"/>
            </a:xfrm>
          </p:grpSpPr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2067" name="Oval 26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68" name="Line 27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69" name="Line 28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0" name="Rectangle 29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l-SI" sz="2400">
                    <a:latin typeface="Times New Roman" pitchFamily="18" charset="0"/>
                  </a:endParaRPr>
                </a:p>
              </p:txBody>
            </p:sp>
            <p:sp>
              <p:nvSpPr>
                <p:cNvPr id="2071" name="Oval 30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grpSp>
              <p:nvGrpSpPr>
                <p:cNvPr id="9" name="Group 31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2077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" name="Group 35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2074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</p:grpSp>
          <p:sp>
            <p:nvSpPr>
              <p:cNvPr id="2066" name="Line 39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2059" name="Line 40"/>
            <p:cNvSpPr>
              <a:spLocks noChangeShapeType="1"/>
            </p:cNvSpPr>
            <p:nvPr/>
          </p:nvSpPr>
          <p:spPr bwMode="auto">
            <a:xfrm>
              <a:off x="1094" y="1650"/>
              <a:ext cx="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0" name="Line 45"/>
            <p:cNvSpPr>
              <a:spLocks noChangeShapeType="1"/>
            </p:cNvSpPr>
            <p:nvPr/>
          </p:nvSpPr>
          <p:spPr bwMode="auto">
            <a:xfrm flipH="1">
              <a:off x="3941" y="1679"/>
              <a:ext cx="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1" name="Line 46"/>
            <p:cNvSpPr>
              <a:spLocks noChangeShapeType="1"/>
            </p:cNvSpPr>
            <p:nvPr/>
          </p:nvSpPr>
          <p:spPr bwMode="auto">
            <a:xfrm flipV="1">
              <a:off x="901" y="1851"/>
              <a:ext cx="0" cy="3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2" name="Line 47"/>
            <p:cNvSpPr>
              <a:spLocks noChangeShapeType="1"/>
            </p:cNvSpPr>
            <p:nvPr/>
          </p:nvSpPr>
          <p:spPr bwMode="auto">
            <a:xfrm flipV="1">
              <a:off x="4639" y="1851"/>
              <a:ext cx="0" cy="3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3" name="Text Box 48"/>
            <p:cNvSpPr txBox="1">
              <a:spLocks noChangeArrowheads="1"/>
            </p:cNvSpPr>
            <p:nvPr/>
          </p:nvSpPr>
          <p:spPr bwMode="auto">
            <a:xfrm>
              <a:off x="651" y="2151"/>
              <a:ext cx="5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IPsec</a:t>
              </a:r>
            </a:p>
          </p:txBody>
        </p:sp>
        <p:sp>
          <p:nvSpPr>
            <p:cNvPr id="2064" name="Text Box 49"/>
            <p:cNvSpPr txBox="1">
              <a:spLocks noChangeArrowheads="1"/>
            </p:cNvSpPr>
            <p:nvPr/>
          </p:nvSpPr>
          <p:spPr bwMode="auto">
            <a:xfrm>
              <a:off x="4372" y="2151"/>
              <a:ext cx="5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IPsec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Freeform 8"/>
          <p:cNvSpPr>
            <a:spLocks/>
          </p:cNvSpPr>
          <p:nvPr/>
        </p:nvSpPr>
        <p:spPr bwMode="auto">
          <a:xfrm>
            <a:off x="2699792" y="1844824"/>
            <a:ext cx="3348038" cy="1041352"/>
          </a:xfrm>
          <a:custGeom>
            <a:avLst/>
            <a:gdLst>
              <a:gd name="T0" fmla="*/ 1698 w 1292"/>
              <a:gd name="T1" fmla="*/ 7 h 1255"/>
              <a:gd name="T2" fmla="*/ 248 w 1292"/>
              <a:gd name="T3" fmla="*/ 177 h 1255"/>
              <a:gd name="T4" fmla="*/ 206 w 1292"/>
              <a:gd name="T5" fmla="*/ 585 h 1255"/>
              <a:gd name="T6" fmla="*/ 379 w 1292"/>
              <a:gd name="T7" fmla="*/ 928 h 1255"/>
              <a:gd name="T8" fmla="*/ 1740 w 1292"/>
              <a:gd name="T9" fmla="*/ 975 h 1255"/>
              <a:gd name="T10" fmla="*/ 4593 w 1292"/>
              <a:gd name="T11" fmla="*/ 1263 h 1255"/>
              <a:gd name="T12" fmla="*/ 7063 w 1292"/>
              <a:gd name="T13" fmla="*/ 1385 h 1255"/>
              <a:gd name="T14" fmla="*/ 8513 w 1292"/>
              <a:gd name="T15" fmla="*/ 1143 h 1255"/>
              <a:gd name="T16" fmla="*/ 9025 w 1292"/>
              <a:gd name="T17" fmla="*/ 499 h 1255"/>
              <a:gd name="T18" fmla="*/ 8555 w 1292"/>
              <a:gd name="T19" fmla="*/ 236 h 1255"/>
              <a:gd name="T20" fmla="*/ 5318 w 1292"/>
              <a:gd name="T21" fmla="*/ 128 h 1255"/>
              <a:gd name="T22" fmla="*/ 1698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4E27E3-30FC-4CCA-B8AD-E7D328D040A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– tunneling mode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73960"/>
            <a:ext cx="7772400" cy="1295400"/>
          </a:xfrm>
        </p:spPr>
        <p:txBody>
          <a:bodyPr/>
          <a:lstStyle/>
          <a:p>
            <a:r>
              <a:rPr lang="sl-SI" dirty="0" smtClean="0"/>
              <a:t>IPsec se izvaja na končnih usmerjevalnikih</a:t>
            </a:r>
          </a:p>
          <a:p>
            <a:r>
              <a:rPr lang="sl-SI" dirty="0" smtClean="0"/>
              <a:t>za odjemalce ni nujno, da izvajajo IPsec</a:t>
            </a:r>
            <a:endParaRPr lang="en-US" dirty="0" smtClean="0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217613" y="2067175"/>
          <a:ext cx="611188" cy="520700"/>
        </p:xfrm>
        <a:graphic>
          <a:graphicData uri="http://schemas.openxmlformats.org/presentationml/2006/ole">
            <p:oleObj spid="_x0000_s300034" name="Clip" r:id="rId3" imgW="1305000" imgH="1085760" progId="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7000876" y="2067175"/>
          <a:ext cx="611188" cy="520700"/>
        </p:xfrm>
        <a:graphic>
          <a:graphicData uri="http://schemas.openxmlformats.org/presentationml/2006/ole">
            <p:oleObj spid="_x0000_s300035" name="Clip" r:id="rId4" imgW="1305000" imgH="1085760" progId="">
              <p:embed/>
            </p:oleObj>
          </a:graphicData>
        </a:graphic>
      </p:graphicFrame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435226" y="2067175"/>
            <a:ext cx="569913" cy="285750"/>
            <a:chOff x="533" y="321"/>
            <a:chExt cx="359" cy="180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3106" name="Oval 11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07" name="Line 12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08" name="Line 13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09" name="Rectangle 14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3110" name="Oval 15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3116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7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8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311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4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5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3105" name="Line 24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783263" y="2141788"/>
            <a:ext cx="569913" cy="285750"/>
            <a:chOff x="533" y="321"/>
            <a:chExt cx="359" cy="180"/>
          </a:xfrm>
        </p:grpSpPr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3091" name="Oval 27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2" name="Line 28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3" name="Line 29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4" name="Rectangle 30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3095" name="Oval 31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310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02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03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3098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099" name="Line 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00" name="Line 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3090" name="Line 40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3083" name="Line 41"/>
          <p:cNvSpPr>
            <a:spLocks noChangeShapeType="1"/>
          </p:cNvSpPr>
          <p:nvPr/>
        </p:nvSpPr>
        <p:spPr bwMode="auto">
          <a:xfrm>
            <a:off x="1828801" y="2268788"/>
            <a:ext cx="60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084" name="Line 42"/>
          <p:cNvSpPr>
            <a:spLocks noChangeShapeType="1"/>
          </p:cNvSpPr>
          <p:nvPr/>
        </p:nvSpPr>
        <p:spPr bwMode="auto">
          <a:xfrm flipH="1">
            <a:off x="6348413" y="2314825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085" name="Line 43"/>
          <p:cNvSpPr>
            <a:spLocks noChangeShapeType="1"/>
          </p:cNvSpPr>
          <p:nvPr/>
        </p:nvSpPr>
        <p:spPr bwMode="auto">
          <a:xfrm flipV="1">
            <a:off x="2674938" y="2354513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86" name="Line 44"/>
          <p:cNvSpPr>
            <a:spLocks noChangeShapeType="1"/>
          </p:cNvSpPr>
          <p:nvPr/>
        </p:nvSpPr>
        <p:spPr bwMode="auto">
          <a:xfrm flipV="1">
            <a:off x="6069013" y="2427538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87" name="Text Box 45"/>
          <p:cNvSpPr txBox="1">
            <a:spLocks noChangeArrowheads="1"/>
          </p:cNvSpPr>
          <p:nvPr/>
        </p:nvSpPr>
        <p:spPr bwMode="auto">
          <a:xfrm>
            <a:off x="2297113" y="2854575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sp>
        <p:nvSpPr>
          <p:cNvPr id="3088" name="Text Box 46"/>
          <p:cNvSpPr txBox="1">
            <a:spLocks noChangeArrowheads="1"/>
          </p:cNvSpPr>
          <p:nvPr/>
        </p:nvSpPr>
        <p:spPr bwMode="auto">
          <a:xfrm>
            <a:off x="5691188" y="2927600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graphicFrame>
        <p:nvGraphicFramePr>
          <p:cNvPr id="130" name="Object 6"/>
          <p:cNvGraphicFramePr>
            <a:graphicFrameLocks noChangeAspect="1"/>
          </p:cNvGraphicFramePr>
          <p:nvPr/>
        </p:nvGraphicFramePr>
        <p:xfrm>
          <a:off x="1201885" y="3651351"/>
          <a:ext cx="611188" cy="520700"/>
        </p:xfrm>
        <a:graphic>
          <a:graphicData uri="http://schemas.openxmlformats.org/presentationml/2006/ole">
            <p:oleObj spid="_x0000_s300040" name="Clip" r:id="rId5" imgW="1305000" imgH="1085760" progId="">
              <p:embed/>
            </p:oleObj>
          </a:graphicData>
        </a:graphic>
      </p:graphicFrame>
      <p:graphicFrame>
        <p:nvGraphicFramePr>
          <p:cNvPr id="131" name="Object 7"/>
          <p:cNvGraphicFramePr>
            <a:graphicFrameLocks noChangeAspect="1"/>
          </p:cNvGraphicFramePr>
          <p:nvPr/>
        </p:nvGraphicFramePr>
        <p:xfrm>
          <a:off x="6985148" y="3651351"/>
          <a:ext cx="611188" cy="520700"/>
        </p:xfrm>
        <a:graphic>
          <a:graphicData uri="http://schemas.openxmlformats.org/presentationml/2006/ole">
            <p:oleObj spid="_x0000_s300041" name="Clip" r:id="rId6" imgW="1305000" imgH="1085760" progId="">
              <p:embed/>
            </p:oleObj>
          </a:graphicData>
        </a:graphic>
      </p:graphicFrame>
      <p:sp>
        <p:nvSpPr>
          <p:cNvPr id="132" name="Freeform 8"/>
          <p:cNvSpPr>
            <a:spLocks/>
          </p:cNvSpPr>
          <p:nvPr/>
        </p:nvSpPr>
        <p:spPr bwMode="auto">
          <a:xfrm>
            <a:off x="2705248" y="3390232"/>
            <a:ext cx="3348038" cy="1041352"/>
          </a:xfrm>
          <a:custGeom>
            <a:avLst/>
            <a:gdLst>
              <a:gd name="T0" fmla="*/ 1698 w 1292"/>
              <a:gd name="T1" fmla="*/ 7 h 1255"/>
              <a:gd name="T2" fmla="*/ 248 w 1292"/>
              <a:gd name="T3" fmla="*/ 177 h 1255"/>
              <a:gd name="T4" fmla="*/ 206 w 1292"/>
              <a:gd name="T5" fmla="*/ 585 h 1255"/>
              <a:gd name="T6" fmla="*/ 379 w 1292"/>
              <a:gd name="T7" fmla="*/ 928 h 1255"/>
              <a:gd name="T8" fmla="*/ 1740 w 1292"/>
              <a:gd name="T9" fmla="*/ 975 h 1255"/>
              <a:gd name="T10" fmla="*/ 4593 w 1292"/>
              <a:gd name="T11" fmla="*/ 1263 h 1255"/>
              <a:gd name="T12" fmla="*/ 7063 w 1292"/>
              <a:gd name="T13" fmla="*/ 1385 h 1255"/>
              <a:gd name="T14" fmla="*/ 8513 w 1292"/>
              <a:gd name="T15" fmla="*/ 1143 h 1255"/>
              <a:gd name="T16" fmla="*/ 9025 w 1292"/>
              <a:gd name="T17" fmla="*/ 499 h 1255"/>
              <a:gd name="T18" fmla="*/ 8555 w 1292"/>
              <a:gd name="T19" fmla="*/ 236 h 1255"/>
              <a:gd name="T20" fmla="*/ 5318 w 1292"/>
              <a:gd name="T21" fmla="*/ 128 h 1255"/>
              <a:gd name="T22" fmla="*/ 1698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6" name="Oval 11"/>
          <p:cNvSpPr>
            <a:spLocks noChangeArrowheads="1"/>
          </p:cNvSpPr>
          <p:nvPr/>
        </p:nvSpPr>
        <p:spPr bwMode="auto">
          <a:xfrm>
            <a:off x="2424261" y="3778351"/>
            <a:ext cx="565150" cy="15875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7" name="Line 12"/>
          <p:cNvSpPr>
            <a:spLocks noChangeShapeType="1"/>
          </p:cNvSpPr>
          <p:nvPr/>
        </p:nvSpPr>
        <p:spPr bwMode="auto">
          <a:xfrm>
            <a:off x="2424261" y="3765651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8" name="Line 13"/>
          <p:cNvSpPr>
            <a:spLocks noChangeShapeType="1"/>
          </p:cNvSpPr>
          <p:nvPr/>
        </p:nvSpPr>
        <p:spPr bwMode="auto">
          <a:xfrm>
            <a:off x="2989411" y="3765651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9" name="Rectangle 14"/>
          <p:cNvSpPr>
            <a:spLocks noChangeArrowheads="1"/>
          </p:cNvSpPr>
          <p:nvPr/>
        </p:nvSpPr>
        <p:spPr bwMode="auto">
          <a:xfrm>
            <a:off x="2424261" y="3765651"/>
            <a:ext cx="560388" cy="9683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l-SI" sz="2400">
              <a:latin typeface="Times New Roman" pitchFamily="18" charset="0"/>
            </a:endParaRPr>
          </a:p>
        </p:txBody>
      </p:sp>
      <p:sp>
        <p:nvSpPr>
          <p:cNvPr id="140" name="Oval 15"/>
          <p:cNvSpPr>
            <a:spLocks noChangeArrowheads="1"/>
          </p:cNvSpPr>
          <p:nvPr/>
        </p:nvSpPr>
        <p:spPr bwMode="auto">
          <a:xfrm>
            <a:off x="2419498" y="3651351"/>
            <a:ext cx="565150" cy="18415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41" name="Group 16"/>
          <p:cNvGrpSpPr>
            <a:grpSpLocks/>
          </p:cNvGrpSpPr>
          <p:nvPr/>
        </p:nvGrpSpPr>
        <p:grpSpPr bwMode="auto">
          <a:xfrm>
            <a:off x="2556023" y="3720742"/>
            <a:ext cx="279400" cy="77788"/>
            <a:chOff x="2848" y="848"/>
            <a:chExt cx="140" cy="98"/>
          </a:xfrm>
        </p:grpSpPr>
        <p:sp>
          <p:nvSpPr>
            <p:cNvPr id="146" name="Line 1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7" name="Line 1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8" name="Line 1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142" name="Group 20"/>
          <p:cNvGrpSpPr>
            <a:grpSpLocks/>
          </p:cNvGrpSpPr>
          <p:nvPr/>
        </p:nvGrpSpPr>
        <p:grpSpPr bwMode="auto">
          <a:xfrm flipV="1">
            <a:off x="2556023" y="3713889"/>
            <a:ext cx="279400" cy="77788"/>
            <a:chOff x="2848" y="848"/>
            <a:chExt cx="140" cy="98"/>
          </a:xfrm>
        </p:grpSpPr>
        <p:sp>
          <p:nvSpPr>
            <p:cNvPr id="143" name="Line 2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4" name="Line 2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5" name="Line 2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135" name="Line 24"/>
          <p:cNvSpPr>
            <a:spLocks noChangeShapeType="1"/>
          </p:cNvSpPr>
          <p:nvPr/>
        </p:nvSpPr>
        <p:spPr bwMode="auto">
          <a:xfrm>
            <a:off x="2422673" y="3725964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50" name="Group 26"/>
          <p:cNvGrpSpPr>
            <a:grpSpLocks/>
          </p:cNvGrpSpPr>
          <p:nvPr/>
        </p:nvGrpSpPr>
        <p:grpSpPr bwMode="auto">
          <a:xfrm>
            <a:off x="5767535" y="3725967"/>
            <a:ext cx="569913" cy="312739"/>
            <a:chOff x="1009" y="655"/>
            <a:chExt cx="359" cy="197"/>
          </a:xfrm>
        </p:grpSpPr>
        <p:sp>
          <p:nvSpPr>
            <p:cNvPr id="152" name="Oval 27"/>
            <p:cNvSpPr>
              <a:spLocks noChangeArrowheads="1"/>
            </p:cNvSpPr>
            <p:nvPr/>
          </p:nvSpPr>
          <p:spPr bwMode="auto">
            <a:xfrm>
              <a:off x="1012" y="752"/>
              <a:ext cx="356" cy="1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53" name="Line 28"/>
            <p:cNvSpPr>
              <a:spLocks noChangeShapeType="1"/>
            </p:cNvSpPr>
            <p:nvPr/>
          </p:nvSpPr>
          <p:spPr bwMode="auto">
            <a:xfrm>
              <a:off x="1012" y="727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54" name="Line 29"/>
            <p:cNvSpPr>
              <a:spLocks noChangeShapeType="1"/>
            </p:cNvSpPr>
            <p:nvPr/>
          </p:nvSpPr>
          <p:spPr bwMode="auto">
            <a:xfrm>
              <a:off x="1368" y="727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55" name="Rectangle 30"/>
            <p:cNvSpPr>
              <a:spLocks noChangeArrowheads="1"/>
            </p:cNvSpPr>
            <p:nvPr/>
          </p:nvSpPr>
          <p:spPr bwMode="auto">
            <a:xfrm>
              <a:off x="1012" y="727"/>
              <a:ext cx="353" cy="61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l-SI" sz="2400">
                <a:latin typeface="Times New Roman" pitchFamily="18" charset="0"/>
              </a:endParaRPr>
            </a:p>
          </p:txBody>
        </p:sp>
        <p:sp>
          <p:nvSpPr>
            <p:cNvPr id="156" name="Oval 31"/>
            <p:cNvSpPr>
              <a:spLocks noChangeArrowheads="1"/>
            </p:cNvSpPr>
            <p:nvPr/>
          </p:nvSpPr>
          <p:spPr bwMode="auto">
            <a:xfrm>
              <a:off x="1009" y="655"/>
              <a:ext cx="356" cy="1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grpSp>
          <p:nvGrpSpPr>
            <p:cNvPr id="157" name="Group 32"/>
            <p:cNvGrpSpPr>
              <a:grpSpLocks/>
            </p:cNvGrpSpPr>
            <p:nvPr/>
          </p:nvGrpSpPr>
          <p:grpSpPr bwMode="auto">
            <a:xfrm>
              <a:off x="1102" y="684"/>
              <a:ext cx="168" cy="48"/>
              <a:chOff x="2839" y="1125"/>
              <a:chExt cx="133" cy="91"/>
            </a:xfrm>
          </p:grpSpPr>
          <p:sp>
            <p:nvSpPr>
              <p:cNvPr id="162" name="Line 33"/>
              <p:cNvSpPr>
                <a:spLocks noChangeShapeType="1"/>
              </p:cNvSpPr>
              <p:nvPr/>
            </p:nvSpPr>
            <p:spPr bwMode="auto">
              <a:xfrm flipV="1">
                <a:off x="2839" y="1132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3" name="Line 34"/>
              <p:cNvSpPr>
                <a:spLocks noChangeShapeType="1"/>
              </p:cNvSpPr>
              <p:nvPr/>
            </p:nvSpPr>
            <p:spPr bwMode="auto">
              <a:xfrm>
                <a:off x="2928" y="121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4" name="Line 35"/>
              <p:cNvSpPr>
                <a:spLocks noChangeShapeType="1"/>
              </p:cNvSpPr>
              <p:nvPr/>
            </p:nvSpPr>
            <p:spPr bwMode="auto">
              <a:xfrm>
                <a:off x="2883" y="1125"/>
                <a:ext cx="52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158" name="Group 36"/>
            <p:cNvGrpSpPr>
              <a:grpSpLocks/>
            </p:cNvGrpSpPr>
            <p:nvPr/>
          </p:nvGrpSpPr>
          <p:grpSpPr bwMode="auto">
            <a:xfrm flipV="1">
              <a:off x="1098" y="699"/>
              <a:ext cx="176" cy="48"/>
              <a:chOff x="2850" y="1136"/>
              <a:chExt cx="140" cy="93"/>
            </a:xfrm>
          </p:grpSpPr>
          <p:sp>
            <p:nvSpPr>
              <p:cNvPr id="159" name="Line 37"/>
              <p:cNvSpPr>
                <a:spLocks noChangeShapeType="1"/>
              </p:cNvSpPr>
              <p:nvPr/>
            </p:nvSpPr>
            <p:spPr bwMode="auto">
              <a:xfrm flipV="1">
                <a:off x="2850" y="1144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0" name="Line 38"/>
              <p:cNvSpPr>
                <a:spLocks noChangeShapeType="1"/>
              </p:cNvSpPr>
              <p:nvPr/>
            </p:nvSpPr>
            <p:spPr bwMode="auto">
              <a:xfrm>
                <a:off x="2946" y="1228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1" name="Line 39"/>
              <p:cNvSpPr>
                <a:spLocks noChangeShapeType="1"/>
              </p:cNvSpPr>
              <p:nvPr/>
            </p:nvSpPr>
            <p:spPr bwMode="auto">
              <a:xfrm>
                <a:off x="2896" y="1136"/>
                <a:ext cx="52" cy="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151" name="Line 40"/>
          <p:cNvSpPr>
            <a:spLocks noChangeShapeType="1"/>
          </p:cNvSpPr>
          <p:nvPr/>
        </p:nvSpPr>
        <p:spPr bwMode="auto">
          <a:xfrm>
            <a:off x="5770710" y="3800577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65" name="Line 41"/>
          <p:cNvSpPr>
            <a:spLocks noChangeShapeType="1"/>
          </p:cNvSpPr>
          <p:nvPr/>
        </p:nvSpPr>
        <p:spPr bwMode="auto">
          <a:xfrm>
            <a:off x="1813073" y="3852964"/>
            <a:ext cx="60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66" name="Line 42"/>
          <p:cNvSpPr>
            <a:spLocks noChangeShapeType="1"/>
          </p:cNvSpPr>
          <p:nvPr/>
        </p:nvSpPr>
        <p:spPr bwMode="auto">
          <a:xfrm flipH="1">
            <a:off x="6332685" y="3899001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67" name="Line 43"/>
          <p:cNvSpPr>
            <a:spLocks noChangeShapeType="1"/>
          </p:cNvSpPr>
          <p:nvPr/>
        </p:nvSpPr>
        <p:spPr bwMode="auto">
          <a:xfrm flipV="1">
            <a:off x="2659210" y="3938689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68" name="Line 44"/>
          <p:cNvSpPr>
            <a:spLocks noChangeShapeType="1"/>
          </p:cNvSpPr>
          <p:nvPr/>
        </p:nvSpPr>
        <p:spPr bwMode="auto">
          <a:xfrm flipV="1">
            <a:off x="7342460" y="4011714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69" name="Text Box 45"/>
          <p:cNvSpPr txBox="1">
            <a:spLocks noChangeArrowheads="1"/>
          </p:cNvSpPr>
          <p:nvPr/>
        </p:nvSpPr>
        <p:spPr bwMode="auto">
          <a:xfrm>
            <a:off x="2281385" y="4438751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sp>
        <p:nvSpPr>
          <p:cNvPr id="170" name="Text Box 46"/>
          <p:cNvSpPr txBox="1">
            <a:spLocks noChangeArrowheads="1"/>
          </p:cNvSpPr>
          <p:nvPr/>
        </p:nvSpPr>
        <p:spPr bwMode="auto">
          <a:xfrm>
            <a:off x="6964635" y="4511776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29973</TotalTime>
  <Words>2619</Words>
  <Application>Microsoft Macintosh PowerPoint</Application>
  <PresentationFormat>On-screen Show (4:3)</PresentationFormat>
  <Paragraphs>450</Paragraphs>
  <Slides>42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Flow</vt:lpstr>
      <vt:lpstr>Clip</vt:lpstr>
      <vt:lpstr>Komunikacijski protokoli in omrežna varnost</vt:lpstr>
      <vt:lpstr>IPSec</vt:lpstr>
      <vt:lpstr>Navidezna zasebna omrežja (VPN) </vt:lpstr>
      <vt:lpstr>Slide 4</vt:lpstr>
      <vt:lpstr>Implementacija IPsec</vt:lpstr>
      <vt:lpstr>Vzpostavitev SA</vt:lpstr>
      <vt:lpstr>Dva načina komunikacije</vt:lpstr>
      <vt:lpstr>IPsec Transport Mode</vt:lpstr>
      <vt:lpstr>IPsec – tunneling mode</vt:lpstr>
      <vt:lpstr>IPsec datagram: tunnel mode in ESP</vt:lpstr>
      <vt:lpstr>IPsec datagram: tunnel mode in ESP</vt:lpstr>
      <vt:lpstr>IPsec datagram: tunnel mode in ESP</vt:lpstr>
      <vt:lpstr>IPsec datagram: tunnel mode in ESP</vt:lpstr>
      <vt:lpstr>IPsec datagram: tunnel mode in ESP</vt:lpstr>
      <vt:lpstr>IPsec datagram: tunnel mode in ESP</vt:lpstr>
      <vt:lpstr>Kako izbrati datagrame za IPsec zaščito?</vt:lpstr>
      <vt:lpstr>Kakšno zaščito ponuja IPsec?</vt:lpstr>
      <vt:lpstr>Internet Key Exchange </vt:lpstr>
      <vt:lpstr>IKE: PSK and PKI</vt:lpstr>
      <vt:lpstr>IKE Phases</vt:lpstr>
      <vt:lpstr>SSL </vt:lpstr>
      <vt:lpstr>Slide 22</vt:lpstr>
      <vt:lpstr>SSL and TCP/IP</vt:lpstr>
      <vt:lpstr>Zasnova SSL</vt:lpstr>
      <vt:lpstr>Poenostavljeni SSL</vt:lpstr>
      <vt:lpstr>Poenostavljeni SSL: Rokovanje</vt:lpstr>
      <vt:lpstr>Poenostavljeni SSL: Izpeljava ključa</vt:lpstr>
      <vt:lpstr>Poenostavljeni SSL: Pošiljanje podatkov</vt:lpstr>
      <vt:lpstr>Poenostavljeni SSL: Pošiljanje podatkov</vt:lpstr>
      <vt:lpstr>Poenostavljeni SSL: Pošiljanje podatkov</vt:lpstr>
      <vt:lpstr>Slide 31</vt:lpstr>
      <vt:lpstr>Pravi SSL: podrobnosti</vt:lpstr>
      <vt:lpstr>Pravi SSL: Rokovanje</vt:lpstr>
      <vt:lpstr>Pravi SSL: Rokovanje</vt:lpstr>
      <vt:lpstr>SSL: pretvorba v zapise</vt:lpstr>
      <vt:lpstr>Primer pravega rokovanja</vt:lpstr>
      <vt:lpstr>SSL: izpeljava ključev</vt:lpstr>
      <vt:lpstr>Operativna varnost: požarni zidovi in sistemi za zaznavanje vdorov </vt:lpstr>
      <vt:lpstr>Varnost v omrežju</vt:lpstr>
      <vt:lpstr>Požarni zid</vt:lpstr>
      <vt:lpstr>Požarni zid: vrste filtriranj</vt:lpstr>
      <vt:lpstr>Naslednjič gremo naprej!</vt:lpstr>
    </vt:vector>
  </TitlesOfParts>
  <Company>UL FRI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Komunikacijski protokoli in omrežna varnost</dc:title>
  <dc:creator>Zoran Bosnić</dc:creator>
  <cp:lastModifiedBy>Andrej (Andy) Brodnik</cp:lastModifiedBy>
  <cp:revision>1071</cp:revision>
  <cp:lastPrinted>2010-11-12T05:39:48Z</cp:lastPrinted>
  <dcterms:created xsi:type="dcterms:W3CDTF">2010-12-09T11:10:32Z</dcterms:created>
  <dcterms:modified xsi:type="dcterms:W3CDTF">2010-12-09T11:22:38Z</dcterms:modified>
</cp:coreProperties>
</file>