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oleObject4.bin" ContentType="application/vnd.openxmlformats-officedocument.oleObject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embeddings/oleObject6.bin" ContentType="application/vnd.openxmlformats-officedocument.oleObject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wmf" ContentType="image/x-wmf"/>
  <Override PartName="/ppt/embeddings/oleObject5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slides/slide17.xml" ContentType="application/vnd.openxmlformats-officedocument.presentationml.slide+xml"/>
  <Override PartName="/ppt/embeddings/oleObject3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slides/slide5.xml" ContentType="application/vnd.openxmlformats-officedocument.presentationml.slide+xml"/>
  <Override PartName="/ppt/embeddings/oleObject13.bin" ContentType="application/vnd.openxmlformats-officedocument.oleObject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embeddings/oleObject10.bin" ContentType="application/vnd.openxmlformats-officedocument.oleObject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oleObject9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embeddings/oleObject11.bin" ContentType="application/vnd.openxmlformats-officedocument.oleObject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oleObject8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5" r:id="rId3"/>
    <p:sldId id="476" r:id="rId4"/>
    <p:sldId id="455" r:id="rId5"/>
    <p:sldId id="456" r:id="rId6"/>
    <p:sldId id="484" r:id="rId7"/>
    <p:sldId id="489" r:id="rId8"/>
    <p:sldId id="485" r:id="rId9"/>
    <p:sldId id="486" r:id="rId10"/>
    <p:sldId id="490" r:id="rId11"/>
    <p:sldId id="492" r:id="rId12"/>
    <p:sldId id="496" r:id="rId13"/>
    <p:sldId id="497" r:id="rId14"/>
    <p:sldId id="498" r:id="rId15"/>
    <p:sldId id="499" r:id="rId16"/>
    <p:sldId id="500" r:id="rId17"/>
    <p:sldId id="471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clrMru>
    <a:srgbClr val="FFC000"/>
    <a:srgbClr val="0F6FC6"/>
    <a:srgbClr val="F3E7FF"/>
    <a:srgbClr val="E8D1FF"/>
    <a:srgbClr val="E9F5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9734" autoAdjust="0"/>
    <p:restoredTop sz="94660"/>
  </p:normalViewPr>
  <p:slideViewPr>
    <p:cSldViewPr>
      <p:cViewPr varScale="1">
        <p:scale>
          <a:sx n="148" d="100"/>
          <a:sy n="148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20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84B6B-D1D6-DC45-BC85-7E2ACAE07539}" type="datetimeFigureOut">
              <a:rPr lang="en-US" smtClean="0"/>
              <a:pPr/>
              <a:t>12/9/10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16B3-2FD4-FB49-8B71-792BB2F8973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B1BEB-830C-4186-A526-F1A2A8A08451}" type="datetimeFigureOut">
              <a:rPr lang="en-US" smtClean="0"/>
              <a:pPr/>
              <a:t>12/9/10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296BD-469E-44B2-8AAA-C7F84C34A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8958-E696-B04E-8C15-8980A386C020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8E1D-AC4D-2745-B689-8857226867CE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5665-20A4-5A48-BCB9-F8A4628962C2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234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 sz="22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419B-B6AC-404C-99C9-C80FCE3DBC58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27C6-D043-F14E-98C3-E0837CBDF872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0A6B-BCC6-F341-AE07-B64392FA20E7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81451-BF9C-5D4C-A5A4-CFBAAFF1425B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2B08-C7E2-684A-A12B-034806C55385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E648-D3C5-6642-BA0F-9209BA9D9AAB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56B46-CE47-C942-9A61-BE65620B3D0C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D1D2-2351-8D48-B197-553B457C8428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D1188F-3DB4-154A-8B0A-0F27D33A86FA}" type="datetime1">
              <a:rPr lang="en-US" smtClean="0"/>
              <a:pPr/>
              <a:t>12/9/10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D2F11A-9AF4-43BA-8944-6FBCB8994D45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3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Relationship Id="rId5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oleObject11.bin"/><Relationship Id="rId4" Type="http://schemas.openxmlformats.org/officeDocument/2006/relationships/oleObject" Target="../embeddings/oleObject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Relationship Id="rId5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Komunikacijski protokoli in omrežna varnost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Varnostni elementi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sl-SI" dirty="0" smtClean="0"/>
              <a:t>Poglejmo si, kako deluje najbolj pogosto uporabljen IPSec način</a:t>
            </a:r>
          </a:p>
          <a:p>
            <a:r>
              <a:rPr lang="sl-SI" dirty="0" smtClean="0"/>
              <a:t>Originalni podatki:</a:t>
            </a:r>
            <a:endParaRPr lang="sl-SI" dirty="0"/>
          </a:p>
        </p:txBody>
      </p:sp>
      <p:sp>
        <p:nvSpPr>
          <p:cNvPr id="1105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C37B14-61EB-4CDF-B18B-E5FAA84209D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52515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52515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endParaRPr lang="en-US" sz="1600" dirty="0" smtClean="0">
              <a:latin typeface="Arial" charset="0"/>
            </a:endParaRP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konec datagrama se doda ESP glava (zapolnitev je potrebna za bločno kodiranje, next header je protokol, vsebovan v podatkih)</a:t>
            </a:r>
          </a:p>
          <a:p>
            <a:r>
              <a:rPr lang="sl-SI" dirty="0" smtClean="0"/>
              <a:t>rezultat se kriptira (algoritem in ključ določa SA!)</a:t>
            </a:r>
            <a:endParaRPr lang="sl-SI" dirty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39878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endParaRPr lang="en-US" sz="1600" dirty="0" smtClean="0">
              <a:latin typeface="Arial" charset="0"/>
            </a:endParaRP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doda se ESP glava: rezultat je "</a:t>
            </a:r>
            <a:r>
              <a:rPr lang="sl-SI" i="1" dirty="0" smtClean="0"/>
              <a:t>enchilada</a:t>
            </a:r>
            <a:r>
              <a:rPr lang="sl-SI" dirty="0" smtClean="0"/>
              <a:t>" (SPI - indeks SA, ki se ga uporabi za določanje nastavitev, Seq# - zaščita proti ponovitvi komunikacije) 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endParaRPr lang="en-US" sz="1600" dirty="0" smtClean="0">
              <a:latin typeface="Arial" charset="0"/>
            </a:endParaRP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27" name="Group 26"/>
          <p:cNvGrpSpPr/>
          <p:nvPr/>
        </p:nvGrpSpPr>
        <p:grpSpPr>
          <a:xfrm>
            <a:off x="1990899" y="3839878"/>
            <a:ext cx="2001837" cy="1746121"/>
            <a:chOff x="1990899" y="3839878"/>
            <a:chExt cx="2001837" cy="1746121"/>
          </a:xfrm>
        </p:grpSpPr>
        <p:sp>
          <p:nvSpPr>
            <p:cNvPr id="110600" name="Rectangle 7"/>
            <p:cNvSpPr>
              <a:spLocks noChangeArrowheads="1"/>
            </p:cNvSpPr>
            <p:nvPr/>
          </p:nvSpPr>
          <p:spPr bwMode="auto">
            <a:xfrm>
              <a:off x="3016424" y="3839878"/>
              <a:ext cx="976312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original</a:t>
              </a:r>
              <a:r>
                <a:rPr lang="sl-SI" sz="1600" dirty="0" smtClean="0">
                  <a:latin typeface="Arial" charset="0"/>
                </a:rPr>
                <a:t>na</a:t>
              </a:r>
              <a:r>
                <a:rPr lang="en-US" sz="1600" dirty="0">
                  <a:latin typeface="Arial" charset="0"/>
                </a:rPr>
                <a:t/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</a:t>
              </a:r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316336" y="3840640"/>
              <a:ext cx="700087" cy="6096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99724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SPI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68939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err="1">
                  <a:latin typeface="Arial" charset="0"/>
                </a:rPr>
                <a:t>Seq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#</a:t>
              </a: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990899" y="4501803"/>
              <a:ext cx="319087" cy="427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3002136" y="4501803"/>
              <a:ext cx="360362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doda se polje ESP auth, ki je izračunana zgoščena vrednost cele "</a:t>
            </a:r>
            <a:r>
              <a:rPr lang="sl-SI" i="1" dirty="0" smtClean="0"/>
              <a:t>enchilade</a:t>
            </a:r>
            <a:r>
              <a:rPr lang="sl-SI" dirty="0" smtClean="0"/>
              <a:t>". Algoritem in ključ določa SA.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endParaRPr lang="en-US" sz="1600" dirty="0" smtClean="0">
              <a:latin typeface="Arial" charset="0"/>
            </a:endParaRP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26"/>
          <p:cNvGrpSpPr/>
          <p:nvPr/>
        </p:nvGrpSpPr>
        <p:grpSpPr>
          <a:xfrm>
            <a:off x="1990899" y="3839878"/>
            <a:ext cx="2001837" cy="1746121"/>
            <a:chOff x="1990899" y="3839878"/>
            <a:chExt cx="2001837" cy="1746121"/>
          </a:xfrm>
        </p:grpSpPr>
        <p:sp>
          <p:nvSpPr>
            <p:cNvPr id="110600" name="Rectangle 7"/>
            <p:cNvSpPr>
              <a:spLocks noChangeArrowheads="1"/>
            </p:cNvSpPr>
            <p:nvPr/>
          </p:nvSpPr>
          <p:spPr bwMode="auto">
            <a:xfrm>
              <a:off x="3016424" y="3839878"/>
              <a:ext cx="976312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smtClean="0">
                  <a:latin typeface="Arial" charset="0"/>
                </a:rPr>
                <a:t>original</a:t>
              </a:r>
              <a:r>
                <a:rPr lang="sl-SI" sz="1600" dirty="0" smtClean="0">
                  <a:latin typeface="Arial" charset="0"/>
                </a:rPr>
                <a:t>na</a:t>
              </a:r>
              <a:r>
                <a:rPr lang="en-US" sz="1600" dirty="0">
                  <a:latin typeface="Arial" charset="0"/>
                </a:rPr>
                <a:t/>
              </a:r>
              <a:br>
                <a:rPr lang="en-US" sz="1600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IP </a:t>
              </a:r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2316336" y="3840640"/>
              <a:ext cx="700087" cy="609600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>
                  <a:latin typeface="Arial" charset="0"/>
                </a:rPr>
                <a:t>ESP</a:t>
              </a:r>
            </a:p>
            <a:p>
              <a:pPr algn="ctr" eaLnBrk="1" hangingPunct="1"/>
              <a:r>
                <a:rPr lang="sl-SI" sz="1600" dirty="0" smtClean="0">
                  <a:latin typeface="Arial" charset="0"/>
                </a:rPr>
                <a:t>glava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99724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SPI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689399" y="4963765"/>
              <a:ext cx="700087" cy="62223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dirty="0" err="1">
                  <a:latin typeface="Arial" charset="0"/>
                </a:rPr>
                <a:t>Seq</a:t>
              </a:r>
              <a:endParaRPr lang="en-US" sz="1600" dirty="0">
                <a:latin typeface="Arial" charset="0"/>
              </a:endParaRPr>
            </a:p>
            <a:p>
              <a:pPr algn="ctr" eaLnBrk="1" hangingPunct="1"/>
              <a:r>
                <a:rPr lang="en-US" sz="1600" dirty="0">
                  <a:latin typeface="Arial" charset="0"/>
                </a:rPr>
                <a:t>#</a:t>
              </a:r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1990899" y="4501803"/>
              <a:ext cx="319087" cy="427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3002136" y="4501803"/>
              <a:ext cx="360362" cy="414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911386" y="3839878"/>
            <a:ext cx="700087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ESP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auth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izdela se nova IP glava, ki se doda pred podatke</a:t>
            </a:r>
          </a:p>
          <a:p>
            <a:r>
              <a:rPr lang="sl-SI" sz="2400" dirty="0" smtClean="0"/>
              <a:t>oblikuje se nov IP paket, ki se klasično pošlje skozi omrežje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10601" name="Rectangle 8"/>
          <p:cNvSpPr>
            <a:spLocks noChangeArrowheads="1"/>
          </p:cNvSpPr>
          <p:nvPr/>
        </p:nvSpPr>
        <p:spPr bwMode="auto">
          <a:xfrm>
            <a:off x="3992736" y="3839878"/>
            <a:ext cx="2224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o</a:t>
            </a:r>
            <a:r>
              <a:rPr lang="en-US" sz="1600" dirty="0" err="1" smtClean="0">
                <a:latin typeface="Arial" charset="0"/>
              </a:rPr>
              <a:t>riginal</a:t>
            </a:r>
            <a:r>
              <a:rPr lang="sl-SI" sz="1600" dirty="0" smtClean="0">
                <a:latin typeface="Arial" charset="0"/>
              </a:rPr>
              <a:t>ni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podatki</a:t>
            </a:r>
            <a:endParaRPr lang="en-US" sz="1600" dirty="0">
              <a:latin typeface="Arial" charset="0"/>
            </a:endParaRPr>
          </a:p>
        </p:txBody>
      </p:sp>
      <p:sp>
        <p:nvSpPr>
          <p:cNvPr id="110602" name="Rectangle 9"/>
          <p:cNvSpPr>
            <a:spLocks noChangeArrowheads="1"/>
          </p:cNvSpPr>
          <p:nvPr/>
        </p:nvSpPr>
        <p:spPr bwMode="auto">
          <a:xfrm>
            <a:off x="6216824" y="3839878"/>
            <a:ext cx="700087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rep</a:t>
            </a:r>
            <a:endParaRPr lang="en-US" sz="1600" dirty="0">
              <a:latin typeface="Arial" charset="0"/>
            </a:endParaRPr>
          </a:p>
        </p:txBody>
      </p:sp>
      <p:sp>
        <p:nvSpPr>
          <p:cNvPr id="110617" name="Text Box 12"/>
          <p:cNvSpPr txBox="1">
            <a:spLocks noChangeArrowheads="1"/>
          </p:cNvSpPr>
          <p:nvPr/>
        </p:nvSpPr>
        <p:spPr bwMode="auto">
          <a:xfrm>
            <a:off x="4321349" y="341436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kriptirano</a:t>
            </a:r>
            <a:endParaRPr lang="en-US" sz="1800" dirty="0">
              <a:latin typeface="Arial" charset="0"/>
            </a:endParaRPr>
          </a:p>
        </p:txBody>
      </p:sp>
      <p:sp>
        <p:nvSpPr>
          <p:cNvPr id="110618" name="Line 13"/>
          <p:cNvSpPr>
            <a:spLocks noChangeShapeType="1"/>
          </p:cNvSpPr>
          <p:nvPr/>
        </p:nvSpPr>
        <p:spPr bwMode="auto">
          <a:xfrm>
            <a:off x="5524674" y="3600103"/>
            <a:ext cx="1328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10619" name="Line 14"/>
          <p:cNvSpPr>
            <a:spLocks noChangeShapeType="1"/>
          </p:cNvSpPr>
          <p:nvPr/>
        </p:nvSpPr>
        <p:spPr bwMode="auto">
          <a:xfrm flipH="1" flipV="1">
            <a:off x="3070399" y="3600103"/>
            <a:ext cx="1231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324" y="4960590"/>
            <a:ext cx="2281237" cy="609600"/>
            <a:chOff x="3346" y="2367"/>
            <a:chExt cx="1437" cy="384"/>
          </a:xfrm>
        </p:grpSpPr>
        <p:sp>
          <p:nvSpPr>
            <p:cNvPr id="110614" name="Rectangle 19"/>
            <p:cNvSpPr>
              <a:spLocks noChangeArrowheads="1"/>
            </p:cNvSpPr>
            <p:nvPr/>
          </p:nvSpPr>
          <p:spPr bwMode="auto">
            <a:xfrm>
              <a:off x="3346" y="2367"/>
              <a:ext cx="529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padding</a:t>
              </a:r>
            </a:p>
          </p:txBody>
        </p:sp>
        <p:sp>
          <p:nvSpPr>
            <p:cNvPr id="110615" name="Rectangle 20"/>
            <p:cNvSpPr>
              <a:spLocks noChangeArrowheads="1"/>
            </p:cNvSpPr>
            <p:nvPr/>
          </p:nvSpPr>
          <p:spPr bwMode="auto">
            <a:xfrm>
              <a:off x="3878" y="2367"/>
              <a:ext cx="46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pad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length</a:t>
              </a:r>
            </a:p>
          </p:txBody>
        </p:sp>
        <p:sp>
          <p:nvSpPr>
            <p:cNvPr id="110616" name="Rectangle 21"/>
            <p:cNvSpPr>
              <a:spLocks noChangeArrowheads="1"/>
            </p:cNvSpPr>
            <p:nvPr/>
          </p:nvSpPr>
          <p:spPr bwMode="auto">
            <a:xfrm>
              <a:off x="4341" y="2367"/>
              <a:ext cx="44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latin typeface="Arial" charset="0"/>
                </a:rPr>
                <a:t>next</a:t>
              </a:r>
              <a:br>
                <a:rPr lang="en-US" sz="1600">
                  <a:latin typeface="Arial" charset="0"/>
                </a:rPr>
              </a:br>
              <a:r>
                <a:rPr lang="en-US" sz="1600">
                  <a:latin typeface="Arial" charset="0"/>
                </a:rPr>
                <a:t>header</a:t>
              </a:r>
            </a:p>
          </p:txBody>
        </p:sp>
      </p:grpSp>
      <p:sp>
        <p:nvSpPr>
          <p:cNvPr id="110606" name="Line 22"/>
          <p:cNvSpPr>
            <a:spLocks noChangeShapeType="1"/>
          </p:cNvSpPr>
          <p:nvPr/>
        </p:nvSpPr>
        <p:spPr bwMode="auto">
          <a:xfrm flipV="1">
            <a:off x="5413549" y="4514503"/>
            <a:ext cx="803275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7" name="Line 23"/>
          <p:cNvSpPr>
            <a:spLocks noChangeShapeType="1"/>
          </p:cNvSpPr>
          <p:nvPr/>
        </p:nvSpPr>
        <p:spPr bwMode="auto">
          <a:xfrm flipH="1" flipV="1">
            <a:off x="6910561" y="4500215"/>
            <a:ext cx="747712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10" name="Line 28"/>
          <p:cNvSpPr>
            <a:spLocks noChangeShapeType="1"/>
          </p:cNvSpPr>
          <p:nvPr/>
        </p:nvSpPr>
        <p:spPr bwMode="auto">
          <a:xfrm>
            <a:off x="3016424" y="454307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10600" name="Rectangle 7"/>
          <p:cNvSpPr>
            <a:spLocks noChangeArrowheads="1"/>
          </p:cNvSpPr>
          <p:nvPr/>
        </p:nvSpPr>
        <p:spPr bwMode="auto">
          <a:xfrm>
            <a:off x="3016424" y="3839878"/>
            <a:ext cx="9763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smtClean="0">
                <a:latin typeface="Arial" charset="0"/>
              </a:rPr>
              <a:t>original</a:t>
            </a:r>
            <a:r>
              <a:rPr lang="sl-SI" sz="1600" dirty="0" smtClean="0">
                <a:latin typeface="Arial" charset="0"/>
              </a:rPr>
              <a:t>na</a:t>
            </a: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>IP </a:t>
            </a:r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316336" y="3840640"/>
            <a:ext cx="700087" cy="609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>
                <a:latin typeface="Arial" charset="0"/>
              </a:rPr>
              <a:t>ESP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245968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SPI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3151833" y="4963765"/>
            <a:ext cx="700087" cy="622234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 dirty="0" err="1">
                <a:latin typeface="Arial" charset="0"/>
              </a:rPr>
              <a:t>Seq</a:t>
            </a:r>
            <a:endParaRPr lang="en-US" sz="1600" dirty="0">
              <a:latin typeface="Arial" charset="0"/>
            </a:endParaRPr>
          </a:p>
          <a:p>
            <a:pPr algn="ctr" eaLnBrk="1" hangingPunct="1"/>
            <a:r>
              <a:rPr lang="en-US" sz="1600" dirty="0">
                <a:latin typeface="Arial" charset="0"/>
              </a:rPr>
              <a:t>#</a:t>
            </a: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 flipV="1">
            <a:off x="2333736" y="4501802"/>
            <a:ext cx="173782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3002136" y="4501802"/>
            <a:ext cx="849784" cy="4393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851920" y="3131676"/>
            <a:ext cx="1335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>
                <a:latin typeface="Arial" charset="0"/>
              </a:rPr>
              <a:t>"enchilada"</a:t>
            </a:r>
            <a:endParaRPr lang="en-US" sz="1800" dirty="0">
              <a:latin typeface="Arial" charset="0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5220072" y="3317414"/>
            <a:ext cx="16346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 flipV="1">
            <a:off x="2339752" y="3317414"/>
            <a:ext cx="15121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6911386" y="3839878"/>
            <a:ext cx="700087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ESP</a:t>
            </a:r>
          </a:p>
          <a:p>
            <a:pPr algn="ctr" eaLnBrk="1" hangingPunct="1"/>
            <a:r>
              <a:rPr lang="en-US" sz="1600">
                <a:latin typeface="Arial" charset="0"/>
              </a:rPr>
              <a:t>auth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187624" y="3839878"/>
            <a:ext cx="1128712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l-SI" sz="1600" dirty="0" smtClean="0">
                <a:latin typeface="Arial" charset="0"/>
              </a:rPr>
              <a:t>nova IP</a:t>
            </a:r>
          </a:p>
          <a:p>
            <a:pPr algn="ctr" eaLnBrk="1" hangingPunct="1"/>
            <a:r>
              <a:rPr lang="sl-SI" sz="1600" dirty="0" smtClean="0">
                <a:latin typeface="Arial" charset="0"/>
              </a:rPr>
              <a:t>glava</a:t>
            </a:r>
            <a:endParaRPr lang="en-US" sz="1600" dirty="0"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339752" y="2924944"/>
            <a:ext cx="5760640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7" name="Rounded Rectangle 36"/>
          <p:cNvSpPr/>
          <p:nvPr/>
        </p:nvSpPr>
        <p:spPr>
          <a:xfrm>
            <a:off x="1043608" y="2924944"/>
            <a:ext cx="1296144" cy="3096344"/>
          </a:xfrm>
          <a:prstGeom prst="round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1115616" y="6021288"/>
            <a:ext cx="11762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GLAVA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4355976" y="6021288"/>
            <a:ext cx="1496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2800" b="1" dirty="0" smtClean="0">
                <a:solidFill>
                  <a:srgbClr val="7030A0"/>
                </a:solidFill>
                <a:latin typeface="+mj-lt"/>
              </a:rPr>
              <a:t>PODATKI</a:t>
            </a:r>
            <a:endParaRPr lang="en-US" sz="2800" b="1" dirty="0">
              <a:solidFill>
                <a:srgbClr val="7030A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Line 46"/>
          <p:cNvSpPr>
            <a:spLocks noChangeShapeType="1"/>
          </p:cNvSpPr>
          <p:nvPr/>
        </p:nvSpPr>
        <p:spPr bwMode="auto">
          <a:xfrm flipH="1">
            <a:off x="5487988" y="5515347"/>
            <a:ext cx="290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6" name="Line 45"/>
          <p:cNvSpPr>
            <a:spLocks noChangeShapeType="1"/>
          </p:cNvSpPr>
          <p:nvPr/>
        </p:nvSpPr>
        <p:spPr bwMode="auto">
          <a:xfrm>
            <a:off x="3257551" y="5418510"/>
            <a:ext cx="38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Kaj je v novi glavi paketa?</a:t>
            </a:r>
          </a:p>
          <a:p>
            <a:pPr lvl="1"/>
            <a:r>
              <a:rPr lang="sl-SI" sz="2000" dirty="0" smtClean="0"/>
              <a:t>protokol = 50 (pomeni, da so podatki ESP)</a:t>
            </a:r>
          </a:p>
          <a:p>
            <a:pPr lvl="1"/>
            <a:r>
              <a:rPr lang="sl-SI" sz="2000" dirty="0" smtClean="0"/>
              <a:t>IP pošiljatelja in prejemnika sta vozlišči, med katerima poteka IPsec (usmerjevalnika R1 in R2)</a:t>
            </a:r>
          </a:p>
          <a:p>
            <a:r>
              <a:rPr lang="sl-SI" sz="2400" dirty="0" smtClean="0"/>
              <a:t>Kaj naredi prejemnik (R2)?</a:t>
            </a:r>
          </a:p>
          <a:p>
            <a:pPr lvl="1"/>
            <a:r>
              <a:rPr lang="sl-SI" sz="2000" dirty="0" smtClean="0"/>
              <a:t>iz SPI v glavi poišče podatke o SA, preveri MAC enchilade, preveri Seq#, odkodira enchilado, odstrani zapolnitev, ekstrahira podatke, posreduje ciljnemu računalniku</a:t>
            </a:r>
          </a:p>
          <a:p>
            <a:pPr lvl="1"/>
            <a:endParaRPr lang="sl-SI" sz="2000" dirty="0" smtClean="0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</a:t>
            </a:r>
            <a:r>
              <a:rPr lang="sl-SI" dirty="0" smtClean="0"/>
              <a:t>: tunnel mode in ESP</a:t>
            </a:r>
            <a:endParaRPr lang="en-US" dirty="0" smtClean="0"/>
          </a:p>
        </p:txBody>
      </p:sp>
      <p:sp>
        <p:nvSpPr>
          <p:cNvPr id="137" name="Freeform 6"/>
          <p:cNvSpPr>
            <a:spLocks/>
          </p:cNvSpPr>
          <p:nvPr/>
        </p:nvSpPr>
        <p:spPr bwMode="auto">
          <a:xfrm>
            <a:off x="6186488" y="4808910"/>
            <a:ext cx="2025650" cy="1633538"/>
          </a:xfrm>
          <a:custGeom>
            <a:avLst/>
            <a:gdLst>
              <a:gd name="T0" fmla="*/ 227 w 1292"/>
              <a:gd name="T1" fmla="*/ 3 h 1255"/>
              <a:gd name="T2" fmla="*/ 35 w 1292"/>
              <a:gd name="T3" fmla="*/ 71 h 1255"/>
              <a:gd name="T4" fmla="*/ 29 w 1292"/>
              <a:gd name="T5" fmla="*/ 237 h 1255"/>
              <a:gd name="T6" fmla="*/ 49 w 1292"/>
              <a:gd name="T7" fmla="*/ 376 h 1255"/>
              <a:gd name="T8" fmla="*/ 233 w 1292"/>
              <a:gd name="T9" fmla="*/ 394 h 1255"/>
              <a:gd name="T10" fmla="*/ 615 w 1292"/>
              <a:gd name="T11" fmla="*/ 510 h 1255"/>
              <a:gd name="T12" fmla="*/ 947 w 1292"/>
              <a:gd name="T13" fmla="*/ 558 h 1255"/>
              <a:gd name="T14" fmla="*/ 1141 w 1292"/>
              <a:gd name="T15" fmla="*/ 461 h 1255"/>
              <a:gd name="T16" fmla="*/ 1209 w 1292"/>
              <a:gd name="T17" fmla="*/ 201 h 1255"/>
              <a:gd name="T18" fmla="*/ 1146 w 1292"/>
              <a:gd name="T19" fmla="*/ 95 h 1255"/>
              <a:gd name="T20" fmla="*/ 713 w 1292"/>
              <a:gd name="T21" fmla="*/ 52 h 1255"/>
              <a:gd name="T22" fmla="*/ 227 w 1292"/>
              <a:gd name="T23" fmla="*/ 3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8" name="Freeform 7"/>
          <p:cNvSpPr>
            <a:spLocks/>
          </p:cNvSpPr>
          <p:nvPr/>
        </p:nvSpPr>
        <p:spPr bwMode="auto">
          <a:xfrm>
            <a:off x="776288" y="4685085"/>
            <a:ext cx="2133600" cy="1633538"/>
          </a:xfrm>
          <a:custGeom>
            <a:avLst/>
            <a:gdLst>
              <a:gd name="T0" fmla="*/ 280 w 1292"/>
              <a:gd name="T1" fmla="*/ 3 h 1255"/>
              <a:gd name="T2" fmla="*/ 40 w 1292"/>
              <a:gd name="T3" fmla="*/ 71 h 1255"/>
              <a:gd name="T4" fmla="*/ 33 w 1292"/>
              <a:gd name="T5" fmla="*/ 237 h 1255"/>
              <a:gd name="T6" fmla="*/ 61 w 1292"/>
              <a:gd name="T7" fmla="*/ 376 h 1255"/>
              <a:gd name="T8" fmla="*/ 287 w 1292"/>
              <a:gd name="T9" fmla="*/ 394 h 1255"/>
              <a:gd name="T10" fmla="*/ 757 w 1292"/>
              <a:gd name="T11" fmla="*/ 510 h 1255"/>
              <a:gd name="T12" fmla="*/ 1165 w 1292"/>
              <a:gd name="T13" fmla="*/ 558 h 1255"/>
              <a:gd name="T14" fmla="*/ 1403 w 1292"/>
              <a:gd name="T15" fmla="*/ 461 h 1255"/>
              <a:gd name="T16" fmla="*/ 1488 w 1292"/>
              <a:gd name="T17" fmla="*/ 201 h 1255"/>
              <a:gd name="T18" fmla="*/ 1410 w 1292"/>
              <a:gd name="T19" fmla="*/ 95 h 1255"/>
              <a:gd name="T20" fmla="*/ 877 w 1292"/>
              <a:gd name="T21" fmla="*/ 52 h 1255"/>
              <a:gd name="T22" fmla="*/ 280 w 1292"/>
              <a:gd name="T23" fmla="*/ 3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9" name="Freeform 8"/>
          <p:cNvSpPr>
            <a:spLocks/>
          </p:cNvSpPr>
          <p:nvPr/>
        </p:nvSpPr>
        <p:spPr bwMode="auto">
          <a:xfrm>
            <a:off x="3367088" y="5013176"/>
            <a:ext cx="2362200" cy="1255168"/>
          </a:xfrm>
          <a:custGeom>
            <a:avLst/>
            <a:gdLst>
              <a:gd name="T0" fmla="*/ 420 w 1292"/>
              <a:gd name="T1" fmla="*/ 7 h 1255"/>
              <a:gd name="T2" fmla="*/ 61 w 1292"/>
              <a:gd name="T3" fmla="*/ 207 h 1255"/>
              <a:gd name="T4" fmla="*/ 51 w 1292"/>
              <a:gd name="T5" fmla="*/ 689 h 1255"/>
              <a:gd name="T6" fmla="*/ 93 w 1292"/>
              <a:gd name="T7" fmla="*/ 1090 h 1255"/>
              <a:gd name="T8" fmla="*/ 431 w 1292"/>
              <a:gd name="T9" fmla="*/ 1146 h 1255"/>
              <a:gd name="T10" fmla="*/ 1138 w 1292"/>
              <a:gd name="T11" fmla="*/ 1485 h 1255"/>
              <a:gd name="T12" fmla="*/ 1751 w 1292"/>
              <a:gd name="T13" fmla="*/ 1628 h 1255"/>
              <a:gd name="T14" fmla="*/ 2110 w 1292"/>
              <a:gd name="T15" fmla="*/ 1343 h 1255"/>
              <a:gd name="T16" fmla="*/ 2237 w 1292"/>
              <a:gd name="T17" fmla="*/ 586 h 1255"/>
              <a:gd name="T18" fmla="*/ 2121 w 1292"/>
              <a:gd name="T19" fmla="*/ 277 h 1255"/>
              <a:gd name="T20" fmla="*/ 1319 w 1292"/>
              <a:gd name="T21" fmla="*/ 151 h 1255"/>
              <a:gd name="T22" fmla="*/ 420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41" name="Group 25"/>
          <p:cNvGrpSpPr>
            <a:grpSpLocks/>
          </p:cNvGrpSpPr>
          <p:nvPr/>
        </p:nvGrpSpPr>
        <p:grpSpPr bwMode="auto">
          <a:xfrm>
            <a:off x="5791201" y="5388346"/>
            <a:ext cx="569913" cy="285750"/>
            <a:chOff x="533" y="321"/>
            <a:chExt cx="359" cy="180"/>
          </a:xfrm>
        </p:grpSpPr>
        <p:grpSp>
          <p:nvGrpSpPr>
            <p:cNvPr id="160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62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3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4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5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66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167" name="Group 166"/>
              <p:cNvGrpSpPr>
                <a:grpSpLocks/>
              </p:cNvGrpSpPr>
              <p:nvPr/>
            </p:nvGrpSpPr>
            <p:grpSpPr bwMode="auto">
              <a:xfrm>
                <a:off x="1095" y="692"/>
                <a:ext cx="176" cy="51"/>
                <a:chOff x="2848" y="1185"/>
                <a:chExt cx="140" cy="101"/>
              </a:xfrm>
            </p:grpSpPr>
            <p:sp>
              <p:nvSpPr>
                <p:cNvPr id="172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118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3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128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4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1185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68" name="Group 36"/>
              <p:cNvGrpSpPr>
                <a:grpSpLocks/>
              </p:cNvGrpSpPr>
              <p:nvPr/>
            </p:nvGrpSpPr>
            <p:grpSpPr bwMode="auto">
              <a:xfrm flipV="1">
                <a:off x="1095" y="691"/>
                <a:ext cx="176" cy="49"/>
                <a:chOff x="2848" y="1180"/>
                <a:chExt cx="140" cy="97"/>
              </a:xfrm>
            </p:grpSpPr>
            <p:sp>
              <p:nvSpPr>
                <p:cNvPr id="16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1180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0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127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71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1182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61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42" name="Object 41"/>
          <p:cNvGraphicFramePr>
            <a:graphicFrameLocks noChangeAspect="1"/>
          </p:cNvGraphicFramePr>
          <p:nvPr/>
        </p:nvGraphicFramePr>
        <p:xfrm>
          <a:off x="6934201" y="5237535"/>
          <a:ext cx="611188" cy="520700"/>
        </p:xfrm>
        <a:graphic>
          <a:graphicData uri="http://schemas.openxmlformats.org/presentationml/2006/ole">
            <p:oleObj spid="_x0000_s302086" name="Clip" r:id="rId3" imgW="1305000" imgH="1085760" progId="">
              <p:embed/>
            </p:oleObj>
          </a:graphicData>
        </a:graphic>
      </p:graphicFrame>
      <p:graphicFrame>
        <p:nvGraphicFramePr>
          <p:cNvPr id="143" name="Object 42"/>
          <p:cNvGraphicFramePr>
            <a:graphicFrameLocks noChangeAspect="1"/>
          </p:cNvGraphicFramePr>
          <p:nvPr/>
        </p:nvGraphicFramePr>
        <p:xfrm>
          <a:off x="1309688" y="5196260"/>
          <a:ext cx="611188" cy="520700"/>
        </p:xfrm>
        <a:graphic>
          <a:graphicData uri="http://schemas.openxmlformats.org/presentationml/2006/ole">
            <p:oleObj spid="_x0000_s302087" name="Clip" r:id="rId4" imgW="1305000" imgH="1085760" progId="">
              <p:embed/>
            </p:oleObj>
          </a:graphicData>
        </a:graphic>
      </p:graphicFrame>
      <p:sp>
        <p:nvSpPr>
          <p:cNvPr id="144" name="Line 43"/>
          <p:cNvSpPr>
            <a:spLocks noChangeShapeType="1"/>
          </p:cNvSpPr>
          <p:nvPr/>
        </p:nvSpPr>
        <p:spPr bwMode="auto">
          <a:xfrm>
            <a:off x="1871663" y="5377235"/>
            <a:ext cx="803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5" name="Line 44"/>
          <p:cNvSpPr>
            <a:spLocks noChangeShapeType="1"/>
          </p:cNvSpPr>
          <p:nvPr/>
        </p:nvSpPr>
        <p:spPr bwMode="auto">
          <a:xfrm>
            <a:off x="6346826" y="5515347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48" name="Text Box 47"/>
          <p:cNvSpPr txBox="1">
            <a:spLocks noChangeArrowheads="1"/>
          </p:cNvSpPr>
          <p:nvPr/>
        </p:nvSpPr>
        <p:spPr bwMode="auto">
          <a:xfrm>
            <a:off x="5570190" y="5065365"/>
            <a:ext cx="116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193.68.2.23</a:t>
            </a:r>
          </a:p>
          <a:p>
            <a:endParaRPr lang="en-US" sz="1400" dirty="0"/>
          </a:p>
        </p:txBody>
      </p:sp>
      <p:sp>
        <p:nvSpPr>
          <p:cNvPr id="149" name="Text Box 48"/>
          <p:cNvSpPr txBox="1">
            <a:spLocks noChangeArrowheads="1"/>
          </p:cNvSpPr>
          <p:nvPr/>
        </p:nvSpPr>
        <p:spPr bwMode="auto">
          <a:xfrm>
            <a:off x="2483768" y="4993357"/>
            <a:ext cx="1322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200.168.1.100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150" name="Text Box 49"/>
          <p:cNvSpPr txBox="1">
            <a:spLocks noChangeArrowheads="1"/>
          </p:cNvSpPr>
          <p:nvPr/>
        </p:nvSpPr>
        <p:spPr bwMode="auto">
          <a:xfrm>
            <a:off x="1157288" y="5869360"/>
            <a:ext cx="1141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172.16.1/24</a:t>
            </a:r>
          </a:p>
        </p:txBody>
      </p:sp>
      <p:sp>
        <p:nvSpPr>
          <p:cNvPr id="151" name="Text Box 50"/>
          <p:cNvSpPr txBox="1">
            <a:spLocks noChangeArrowheads="1"/>
          </p:cNvSpPr>
          <p:nvPr/>
        </p:nvSpPr>
        <p:spPr bwMode="auto">
          <a:xfrm>
            <a:off x="6796088" y="6021760"/>
            <a:ext cx="1169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172.16.2/24</a:t>
            </a:r>
          </a:p>
        </p:txBody>
      </p:sp>
      <p:sp>
        <p:nvSpPr>
          <p:cNvPr id="152" name="Line 51"/>
          <p:cNvSpPr>
            <a:spLocks noChangeShapeType="1"/>
          </p:cNvSpPr>
          <p:nvPr/>
        </p:nvSpPr>
        <p:spPr bwMode="auto">
          <a:xfrm>
            <a:off x="3138488" y="5564560"/>
            <a:ext cx="2667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53" name="Text Box 52"/>
          <p:cNvSpPr txBox="1">
            <a:spLocks noChangeArrowheads="1"/>
          </p:cNvSpPr>
          <p:nvPr/>
        </p:nvSpPr>
        <p:spPr bwMode="auto">
          <a:xfrm>
            <a:off x="4281488" y="5183560"/>
            <a:ext cx="509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155" name="Text Box 54"/>
          <p:cNvSpPr txBox="1">
            <a:spLocks noChangeArrowheads="1"/>
          </p:cNvSpPr>
          <p:nvPr/>
        </p:nvSpPr>
        <p:spPr bwMode="auto">
          <a:xfrm>
            <a:off x="912813" y="407707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l-SI" sz="1800">
              <a:latin typeface="Arial" charset="0"/>
            </a:endParaRPr>
          </a:p>
        </p:txBody>
      </p:sp>
      <p:sp>
        <p:nvSpPr>
          <p:cNvPr id="158" name="Text Box 57"/>
          <p:cNvSpPr txBox="1">
            <a:spLocks noChangeArrowheads="1"/>
          </p:cNvSpPr>
          <p:nvPr/>
        </p:nvSpPr>
        <p:spPr bwMode="auto">
          <a:xfrm>
            <a:off x="2757488" y="5661248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Arial" charset="0"/>
              </a:rPr>
              <a:t>R1</a:t>
            </a:r>
          </a:p>
        </p:txBody>
      </p:sp>
      <p:sp>
        <p:nvSpPr>
          <p:cNvPr id="159" name="Text Box 58"/>
          <p:cNvSpPr txBox="1">
            <a:spLocks noChangeArrowheads="1"/>
          </p:cNvSpPr>
          <p:nvPr/>
        </p:nvSpPr>
        <p:spPr bwMode="auto">
          <a:xfrm>
            <a:off x="5805488" y="5733256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dirty="0">
                <a:latin typeface="Arial" charset="0"/>
              </a:rPr>
              <a:t>R2</a:t>
            </a:r>
          </a:p>
        </p:txBody>
      </p:sp>
      <p:grpSp>
        <p:nvGrpSpPr>
          <p:cNvPr id="202" name="Group 25"/>
          <p:cNvGrpSpPr>
            <a:grpSpLocks/>
          </p:cNvGrpSpPr>
          <p:nvPr/>
        </p:nvGrpSpPr>
        <p:grpSpPr bwMode="auto">
          <a:xfrm>
            <a:off x="2699792" y="5301208"/>
            <a:ext cx="569913" cy="285750"/>
            <a:chOff x="533" y="321"/>
            <a:chExt cx="359" cy="180"/>
          </a:xfrm>
        </p:grpSpPr>
        <p:grpSp>
          <p:nvGrpSpPr>
            <p:cNvPr id="203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5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7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9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210" name="Group 209"/>
              <p:cNvGrpSpPr>
                <a:grpSpLocks/>
              </p:cNvGrpSpPr>
              <p:nvPr/>
            </p:nvGrpSpPr>
            <p:grpSpPr bwMode="auto">
              <a:xfrm>
                <a:off x="1095" y="692"/>
                <a:ext cx="176" cy="51"/>
                <a:chOff x="2848" y="1185"/>
                <a:chExt cx="140" cy="101"/>
              </a:xfrm>
            </p:grpSpPr>
            <p:sp>
              <p:nvSpPr>
                <p:cNvPr id="215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1189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6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128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7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1185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211" name="Group 36"/>
              <p:cNvGrpSpPr>
                <a:grpSpLocks/>
              </p:cNvGrpSpPr>
              <p:nvPr/>
            </p:nvGrpSpPr>
            <p:grpSpPr bwMode="auto">
              <a:xfrm flipV="1">
                <a:off x="1095" y="691"/>
                <a:ext cx="176" cy="49"/>
                <a:chOff x="2848" y="1180"/>
                <a:chExt cx="140" cy="97"/>
              </a:xfrm>
            </p:grpSpPr>
            <p:sp>
              <p:nvSpPr>
                <p:cNvPr id="212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1180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3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1277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14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1182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4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1757536"/>
            <a:ext cx="8229600" cy="4767808"/>
          </a:xfrm>
        </p:spPr>
        <p:txBody>
          <a:bodyPr>
            <a:normAutofit/>
          </a:bodyPr>
          <a:lstStyle/>
          <a:p>
            <a:r>
              <a:rPr lang="sl-SI" dirty="0" smtClean="0"/>
              <a:t>To določa </a:t>
            </a:r>
            <a:r>
              <a:rPr lang="sl-SI" i="1" dirty="0" smtClean="0"/>
              <a:t>Security Policy Database</a:t>
            </a:r>
            <a:r>
              <a:rPr lang="sl-SI" dirty="0" smtClean="0"/>
              <a:t> (SPD): določa, ali naj se datagram ščiti glede na izvorni IP, ponorni IP in tip protokola</a:t>
            </a:r>
          </a:p>
          <a:p>
            <a:r>
              <a:rPr lang="sl-SI" dirty="0" smtClean="0"/>
              <a:t>Določa, kateri SA naj se uporabi</a:t>
            </a:r>
            <a:endParaRPr lang="en-US" dirty="0" smtClean="0"/>
          </a:p>
          <a:p>
            <a:endParaRPr lang="sl-SI" dirty="0" smtClean="0"/>
          </a:p>
          <a:p>
            <a:r>
              <a:rPr lang="en-US" dirty="0" smtClean="0"/>
              <a:t>SPD </a:t>
            </a:r>
            <a:r>
              <a:rPr lang="sl-SI" dirty="0" smtClean="0"/>
              <a:t>določa </a:t>
            </a:r>
            <a:r>
              <a:rPr lang="en-US" dirty="0" smtClean="0"/>
              <a:t>“</a:t>
            </a:r>
            <a:r>
              <a:rPr lang="sl-SI" dirty="0" smtClean="0"/>
              <a:t>KAJ</a:t>
            </a:r>
            <a:r>
              <a:rPr lang="en-US" dirty="0" smtClean="0"/>
              <a:t>” </a:t>
            </a:r>
            <a:r>
              <a:rPr lang="sl-SI" dirty="0" smtClean="0"/>
              <a:t>narediti z datagramom</a:t>
            </a:r>
            <a:r>
              <a:rPr lang="en-US" dirty="0" smtClean="0"/>
              <a:t> </a:t>
            </a:r>
          </a:p>
          <a:p>
            <a:r>
              <a:rPr lang="sl-SI" dirty="0" smtClean="0"/>
              <a:t>SAD določa "KAKO" to narediti!</a:t>
            </a:r>
            <a:r>
              <a:rPr lang="en-US" dirty="0" smtClean="0"/>
              <a:t> 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izbrati datagrame za IPsec zaščito?</a:t>
            </a:r>
            <a:endParaRPr lang="en-US" dirty="0" smtClean="0"/>
          </a:p>
        </p:txBody>
      </p:sp>
      <p:sp>
        <p:nvSpPr>
          <p:cNvPr id="155" name="Text Box 54"/>
          <p:cNvSpPr txBox="1">
            <a:spLocks noChangeArrowheads="1"/>
          </p:cNvSpPr>
          <p:nvPr/>
        </p:nvSpPr>
        <p:spPr bwMode="auto">
          <a:xfrm>
            <a:off x="912813" y="407707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sl-SI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Kakšno zaščito ponuja IPsec?</a:t>
            </a:r>
            <a:endParaRPr lang="en-US" dirty="0" smtClean="0"/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Denimo, da je Janez naš </a:t>
            </a:r>
            <a:r>
              <a:rPr lang="sl-SI" i="1" dirty="0" smtClean="0"/>
              <a:t>man-in-the-middle</a:t>
            </a:r>
            <a:r>
              <a:rPr lang="sl-SI" dirty="0" smtClean="0"/>
              <a:t> med </a:t>
            </a:r>
            <a:r>
              <a:rPr lang="en-US" dirty="0" smtClean="0"/>
              <a:t>R1 </a:t>
            </a:r>
            <a:r>
              <a:rPr lang="sl-SI" dirty="0" smtClean="0"/>
              <a:t>in </a:t>
            </a:r>
            <a:r>
              <a:rPr lang="en-US" dirty="0" smtClean="0"/>
              <a:t>R2. </a:t>
            </a:r>
            <a:r>
              <a:rPr lang="sl-SI" dirty="0" smtClean="0"/>
              <a:t>Janez ne pozna ključev. Kaj lahko naredi?</a:t>
            </a:r>
            <a:endParaRPr lang="en-US" dirty="0" smtClean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Ali lahko vidi vsebino datagrama, izvor, ponor, protokol, port?</a:t>
            </a:r>
          </a:p>
          <a:p>
            <a:pPr lvl="1"/>
            <a:r>
              <a:rPr lang="sl-SI" dirty="0" smtClean="0"/>
              <a:t>Ali lahko spremeni bite v paketu?</a:t>
            </a:r>
          </a:p>
          <a:p>
            <a:pPr lvl="1"/>
            <a:r>
              <a:rPr lang="sl-SI" dirty="0" smtClean="0"/>
              <a:t>Ali lahko pošilja v imenu R1?</a:t>
            </a:r>
          </a:p>
          <a:p>
            <a:pPr lvl="1"/>
            <a:r>
              <a:rPr lang="sl-SI" dirty="0" smtClean="0"/>
              <a:t>Ali lahko ponovi komunikacijo?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IPSec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000" dirty="0" smtClean="0"/>
              <a:t>IP security protocol (varnost na omrežni plasti)</a:t>
            </a:r>
          </a:p>
          <a:p>
            <a:r>
              <a:rPr lang="sl-SI" sz="2000" dirty="0" smtClean="0"/>
              <a:t>uporaba za varovanje povezav med dvema entitetama, uporaba za VPN (navidezna zasebna omrežja)!</a:t>
            </a:r>
          </a:p>
          <a:p>
            <a:r>
              <a:rPr lang="sl-SI" sz="2000" dirty="0" smtClean="0"/>
              <a:t>varnost na omrežni plasti:</a:t>
            </a:r>
          </a:p>
          <a:p>
            <a:pPr lvl="1"/>
            <a:r>
              <a:rPr lang="sl-SI" sz="1600" dirty="0" smtClean="0"/>
              <a:t>zakrivanje vseh vrst podatkov (</a:t>
            </a:r>
            <a:r>
              <a:rPr lang="en-US" sz="1600" dirty="0" smtClean="0"/>
              <a:t>TCP segment, UDP segment, ICMP</a:t>
            </a:r>
            <a:r>
              <a:rPr lang="sl-SI" sz="1600" dirty="0" smtClean="0"/>
              <a:t> sporočilo</a:t>
            </a:r>
            <a:r>
              <a:rPr lang="en-US" sz="1600" dirty="0" smtClean="0"/>
              <a:t>, OSPF </a:t>
            </a:r>
            <a:r>
              <a:rPr lang="sl-SI" sz="1600" dirty="0" smtClean="0"/>
              <a:t>sporočilo itd.)</a:t>
            </a:r>
          </a:p>
          <a:p>
            <a:pPr lvl="1"/>
            <a:r>
              <a:rPr lang="sl-SI" sz="1600" dirty="0" smtClean="0"/>
              <a:t>zagotavljanje avtentikacije izvora</a:t>
            </a:r>
          </a:p>
          <a:p>
            <a:pPr lvl="1"/>
            <a:r>
              <a:rPr lang="sl-SI" sz="1600" dirty="0" smtClean="0"/>
              <a:t>integriteta podatkov pred spreminjanjem</a:t>
            </a:r>
          </a:p>
          <a:p>
            <a:pPr lvl="1"/>
            <a:r>
              <a:rPr lang="sl-SI" sz="1600" dirty="0" smtClean="0"/>
              <a:t>zaščita pred ponovitvijo komunikacije</a:t>
            </a:r>
          </a:p>
          <a:p>
            <a:r>
              <a:rPr lang="sl-SI" sz="2000" dirty="0" smtClean="0"/>
              <a:t>RFC 2411: pregled mehanizmov in delovanja IPSec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Navidezna zasebna omrežja (VPN)	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040560"/>
          </a:xfrm>
        </p:spPr>
        <p:txBody>
          <a:bodyPr>
            <a:normAutofit/>
          </a:bodyPr>
          <a:lstStyle/>
          <a:p>
            <a:r>
              <a:rPr lang="sl-SI" sz="2000" i="1" dirty="0" smtClean="0"/>
              <a:t>Virtual Private Network</a:t>
            </a:r>
          </a:p>
          <a:p>
            <a:endParaRPr lang="sl-SI" sz="2000" i="1" dirty="0" smtClean="0"/>
          </a:p>
          <a:p>
            <a:r>
              <a:rPr lang="sl-SI" sz="2000" dirty="0" smtClean="0"/>
              <a:t>podjetja, ki so na različnih geografskih lokacijah, si lahko želijo visoke varnosti pri komunikaciji. Rešitvi:</a:t>
            </a:r>
          </a:p>
          <a:p>
            <a:pPr marL="736092" lvl="1" indent="-342900">
              <a:buFont typeface="+mj-lt"/>
              <a:buAutoNum type="arabicPeriod"/>
            </a:pPr>
            <a:r>
              <a:rPr lang="sl-SI" sz="1600" dirty="0" smtClean="0"/>
              <a:t>gradnja ZASEBNEGA omrežja: podjetje zgradi lastno omrežje, popolnoma ločeno od preostalega Interneta (draga postavitev in vzdrževanje - potrebni usmerjevalniki, povezave, infrastruktura!)</a:t>
            </a:r>
          </a:p>
          <a:p>
            <a:pPr marL="736092" lvl="1" indent="-342900">
              <a:buFont typeface="+mj-lt"/>
              <a:buAutoNum type="arabicPeriod"/>
            </a:pPr>
            <a:r>
              <a:rPr lang="sl-SI" sz="1600" dirty="0" smtClean="0"/>
              <a:t>podjetje vzpostavi NAVIDEZNO ZASEBNO omrežje (VPN) z infrastrukturo javnega omrežja:</a:t>
            </a:r>
          </a:p>
          <a:p>
            <a:pPr lvl="2"/>
            <a:r>
              <a:rPr lang="sl-SI" sz="1500" dirty="0" smtClean="0"/>
              <a:t>podatki znotraj lokalnih (zasebnih) delov omrežja se prenašajo tradicionalno (IP),</a:t>
            </a:r>
          </a:p>
          <a:p>
            <a:pPr lvl="2"/>
            <a:r>
              <a:rPr lang="sl-SI" sz="1500" dirty="0" smtClean="0"/>
              <a:t>podatki, ki potujejo preko javnih delov omrežja se prenašajo zaščiteno (IPSec)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F11A-9AF4-43BA-8944-6FBCB8994D45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3"/>
          <p:cNvSpPr>
            <a:spLocks noChangeShapeType="1"/>
          </p:cNvSpPr>
          <p:nvPr/>
        </p:nvSpPr>
        <p:spPr bwMode="auto">
          <a:xfrm>
            <a:off x="3989190" y="2026122"/>
            <a:ext cx="3789363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77752" y="4185122"/>
            <a:ext cx="569913" cy="285750"/>
            <a:chOff x="533" y="321"/>
            <a:chExt cx="359" cy="18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121" name="Oval 6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2" name="Line 7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3" name="Line 8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24" name="Rectangle 9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125" name="Oval 10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131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2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3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12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29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30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120" name="Line 19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4806752" y="4261322"/>
            <a:ext cx="569913" cy="285750"/>
            <a:chOff x="533" y="321"/>
            <a:chExt cx="359" cy="180"/>
          </a:xfrm>
        </p:grpSpPr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1106" name="Oval 22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7" name="Line 23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8" name="Line 24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109" name="Rectangle 25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1110" name="Oval 26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111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7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8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111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4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1115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1105" name="Line 35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036" name="Line 36"/>
          <p:cNvSpPr>
            <a:spLocks noChangeShapeType="1"/>
          </p:cNvSpPr>
          <p:nvPr/>
        </p:nvSpPr>
        <p:spPr bwMode="auto">
          <a:xfrm flipH="1">
            <a:off x="1682552" y="2026122"/>
            <a:ext cx="434975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37" name="Line 37"/>
          <p:cNvSpPr>
            <a:spLocks noChangeShapeType="1"/>
          </p:cNvSpPr>
          <p:nvPr/>
        </p:nvSpPr>
        <p:spPr bwMode="auto">
          <a:xfrm>
            <a:off x="3892352" y="2280122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39" name="Line 48"/>
          <p:cNvSpPr>
            <a:spLocks noChangeShapeType="1"/>
          </p:cNvSpPr>
          <p:nvPr/>
        </p:nvSpPr>
        <p:spPr bwMode="auto">
          <a:xfrm flipV="1">
            <a:off x="844352" y="4451822"/>
            <a:ext cx="609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0" name="Line 49"/>
          <p:cNvSpPr>
            <a:spLocks noChangeShapeType="1"/>
          </p:cNvSpPr>
          <p:nvPr/>
        </p:nvSpPr>
        <p:spPr bwMode="auto">
          <a:xfrm flipH="1" flipV="1">
            <a:off x="1682552" y="4413722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1" name="Line 51"/>
          <p:cNvSpPr>
            <a:spLocks noChangeShapeType="1"/>
          </p:cNvSpPr>
          <p:nvPr/>
        </p:nvSpPr>
        <p:spPr bwMode="auto">
          <a:xfrm>
            <a:off x="1911152" y="4413722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5187752" y="5632922"/>
            <a:ext cx="457200" cy="636588"/>
            <a:chOff x="4180" y="783"/>
            <a:chExt cx="150" cy="307"/>
          </a:xfrm>
        </p:grpSpPr>
        <p:sp>
          <p:nvSpPr>
            <p:cNvPr id="1088" name="AutoShape 5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89" name="Rectangle 5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0" name="Rectangle 5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1" name="AutoShape 5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2" name="Line 5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3" name="Line 5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4" name="Rectangle 5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5" name="Rectangle 6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aphicFrame>
        <p:nvGraphicFramePr>
          <p:cNvPr id="1028" name="Object 61"/>
          <p:cNvGraphicFramePr>
            <a:graphicFrameLocks noChangeAspect="1"/>
          </p:cNvGraphicFramePr>
          <p:nvPr/>
        </p:nvGraphicFramePr>
        <p:xfrm>
          <a:off x="6330752" y="5785322"/>
          <a:ext cx="611188" cy="520700"/>
        </p:xfrm>
        <a:graphic>
          <a:graphicData uri="http://schemas.openxmlformats.org/presentationml/2006/ole">
            <p:oleObj spid="_x0000_s289796" name="Clip" r:id="rId3" imgW="1305000" imgH="1085760" progId="">
              <p:embed/>
            </p:oleObj>
          </a:graphicData>
        </a:graphic>
      </p:graphicFrame>
      <p:sp>
        <p:nvSpPr>
          <p:cNvPr id="1043" name="Line 62"/>
          <p:cNvSpPr>
            <a:spLocks noChangeShapeType="1"/>
          </p:cNvSpPr>
          <p:nvPr/>
        </p:nvSpPr>
        <p:spPr bwMode="auto">
          <a:xfrm>
            <a:off x="4959152" y="4489922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044" name="Line 63"/>
          <p:cNvSpPr>
            <a:spLocks noChangeShapeType="1"/>
          </p:cNvSpPr>
          <p:nvPr/>
        </p:nvSpPr>
        <p:spPr bwMode="auto">
          <a:xfrm>
            <a:off x="5263952" y="4413722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grpSp>
        <p:nvGrpSpPr>
          <p:cNvPr id="13" name="Group 64"/>
          <p:cNvGrpSpPr>
            <a:grpSpLocks/>
          </p:cNvGrpSpPr>
          <p:nvPr/>
        </p:nvGrpSpPr>
        <p:grpSpPr bwMode="auto">
          <a:xfrm>
            <a:off x="5187752" y="1594322"/>
            <a:ext cx="1828800" cy="304800"/>
            <a:chOff x="3792" y="1056"/>
            <a:chExt cx="1152" cy="192"/>
          </a:xfrm>
        </p:grpSpPr>
        <p:sp>
          <p:nvSpPr>
            <p:cNvPr id="1085" name="Rectangle 65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6" name="Rectangle 66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err="1" smtClean="0">
                  <a:latin typeface="Arial" charset="0"/>
                </a:rPr>
                <a:t>IPsec</a:t>
              </a:r>
              <a:endParaRPr lang="en-US" sz="1000" dirty="0" smtClean="0">
                <a:latin typeface="Arial" charset="0"/>
              </a:endParaRP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7" name="Rectangle 67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4" name="Group 68"/>
          <p:cNvGrpSpPr>
            <a:grpSpLocks/>
          </p:cNvGrpSpPr>
          <p:nvPr/>
        </p:nvGrpSpPr>
        <p:grpSpPr bwMode="auto">
          <a:xfrm rot="16939761">
            <a:off x="691952" y="2889721"/>
            <a:ext cx="1828800" cy="304800"/>
            <a:chOff x="3792" y="1056"/>
            <a:chExt cx="1152" cy="192"/>
          </a:xfrm>
        </p:grpSpPr>
        <p:sp>
          <p:nvSpPr>
            <p:cNvPr id="1082" name="Rectangle 69"/>
            <p:cNvSpPr>
              <a:spLocks noChangeArrowheads="1"/>
            </p:cNvSpPr>
            <p:nvPr/>
          </p:nvSpPr>
          <p:spPr bwMode="auto">
            <a:xfrm rot="8622"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3" name="Rectangle 70"/>
            <p:cNvSpPr>
              <a:spLocks noChangeArrowheads="1"/>
            </p:cNvSpPr>
            <p:nvPr/>
          </p:nvSpPr>
          <p:spPr bwMode="auto">
            <a:xfrm rot="8622"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 err="1">
                  <a:latin typeface="Arial" charset="0"/>
                </a:rPr>
                <a:t>IPsec</a:t>
              </a:r>
              <a:endParaRPr lang="en-US" sz="1000" dirty="0">
                <a:latin typeface="Arial" charset="0"/>
              </a:endParaRP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4" name="Rectangle 71"/>
            <p:cNvSpPr>
              <a:spLocks noChangeArrowheads="1"/>
            </p:cNvSpPr>
            <p:nvPr/>
          </p:nvSpPr>
          <p:spPr bwMode="auto">
            <a:xfrm rot="8622"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5" name="Group 72"/>
          <p:cNvGrpSpPr>
            <a:grpSpLocks/>
          </p:cNvGrpSpPr>
          <p:nvPr/>
        </p:nvGrpSpPr>
        <p:grpSpPr bwMode="auto">
          <a:xfrm rot="3579777">
            <a:off x="3816152" y="3042121"/>
            <a:ext cx="1828800" cy="304800"/>
            <a:chOff x="3792" y="1056"/>
            <a:chExt cx="1152" cy="192"/>
          </a:xfrm>
        </p:grpSpPr>
        <p:sp>
          <p:nvSpPr>
            <p:cNvPr id="1079" name="Rectangle 73"/>
            <p:cNvSpPr>
              <a:spLocks noChangeArrowheads="1"/>
            </p:cNvSpPr>
            <p:nvPr/>
          </p:nvSpPr>
          <p:spPr bwMode="auto">
            <a:xfrm>
              <a:off x="3792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0" name="Rectangle 74"/>
            <p:cNvSpPr>
              <a:spLocks noChangeArrowheads="1"/>
            </p:cNvSpPr>
            <p:nvPr/>
          </p:nvSpPr>
          <p:spPr bwMode="auto">
            <a:xfrm>
              <a:off x="4128" y="1056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err="1" smtClean="0">
                  <a:latin typeface="Arial" charset="0"/>
                </a:rPr>
                <a:t>IPsec</a:t>
              </a:r>
              <a:endParaRPr lang="en-US" sz="1000" dirty="0" smtClean="0">
                <a:latin typeface="Arial" charset="0"/>
              </a:endParaRP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81" name="Rectangle 75"/>
            <p:cNvSpPr>
              <a:spLocks noChangeArrowheads="1"/>
            </p:cNvSpPr>
            <p:nvPr/>
          </p:nvSpPr>
          <p:spPr bwMode="auto">
            <a:xfrm>
              <a:off x="4464" y="1056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VAROVANI</a:t>
              </a:r>
            </a:p>
            <a:p>
              <a:pPr algn="ctr"/>
              <a:r>
                <a:rPr lang="sl-SI" sz="1000" b="1" dirty="0" smtClean="0">
                  <a:solidFill>
                    <a:srgbClr val="FFFF00"/>
                  </a:solidFill>
                  <a:latin typeface="Arial" charset="0"/>
                </a:rPr>
                <a:t>podatki</a:t>
              </a:r>
              <a:endParaRPr lang="en-US" sz="1000" b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grpSp>
        <p:nvGrpSpPr>
          <p:cNvPr id="16" name="Group 76"/>
          <p:cNvGrpSpPr>
            <a:grpSpLocks/>
          </p:cNvGrpSpPr>
          <p:nvPr/>
        </p:nvGrpSpPr>
        <p:grpSpPr bwMode="auto">
          <a:xfrm rot="17587251">
            <a:off x="272852" y="4832821"/>
            <a:ext cx="1295400" cy="304800"/>
            <a:chOff x="4320" y="1728"/>
            <a:chExt cx="816" cy="192"/>
          </a:xfrm>
        </p:grpSpPr>
        <p:sp>
          <p:nvSpPr>
            <p:cNvPr id="1077" name="Rectangle 77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000" dirty="0">
                  <a:latin typeface="Arial" charset="0"/>
                </a:rPr>
                <a:t>IP</a:t>
              </a:r>
            </a:p>
            <a:p>
              <a:pPr algn="ctr" eaLnBrk="1" hangingPunct="1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78" name="Rectangle 78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sl-SI" sz="1000" dirty="0" smtClean="0">
                  <a:latin typeface="Arial" charset="0"/>
                </a:rPr>
                <a:t>podatki</a:t>
              </a:r>
              <a:endParaRPr lang="en-US" sz="1000" dirty="0">
                <a:latin typeface="Arial" charset="0"/>
              </a:endParaRPr>
            </a:p>
          </p:txBody>
        </p:sp>
      </p:grpSp>
      <p:grpSp>
        <p:nvGrpSpPr>
          <p:cNvPr id="17" name="Group 79"/>
          <p:cNvGrpSpPr>
            <a:grpSpLocks/>
          </p:cNvGrpSpPr>
          <p:nvPr/>
        </p:nvGrpSpPr>
        <p:grpSpPr bwMode="auto">
          <a:xfrm rot="3125522">
            <a:off x="5530652" y="4909021"/>
            <a:ext cx="1295400" cy="304800"/>
            <a:chOff x="4320" y="1728"/>
            <a:chExt cx="816" cy="192"/>
          </a:xfrm>
        </p:grpSpPr>
        <p:sp>
          <p:nvSpPr>
            <p:cNvPr id="1075" name="Rectangle 80"/>
            <p:cNvSpPr>
              <a:spLocks noChangeArrowheads="1"/>
            </p:cNvSpPr>
            <p:nvPr/>
          </p:nvSpPr>
          <p:spPr bwMode="auto">
            <a:xfrm>
              <a:off x="4320" y="1728"/>
              <a:ext cx="336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Arial" charset="0"/>
                </a:rPr>
                <a:t>IP</a:t>
              </a:r>
            </a:p>
            <a:p>
              <a:pPr algn="ctr"/>
              <a:r>
                <a:rPr lang="sl-SI" sz="1000" dirty="0" smtClean="0">
                  <a:latin typeface="Arial" charset="0"/>
                </a:rPr>
                <a:t>glava</a:t>
              </a:r>
              <a:endParaRPr lang="en-US" sz="1000" dirty="0">
                <a:latin typeface="Arial" charset="0"/>
              </a:endParaRPr>
            </a:p>
          </p:txBody>
        </p:sp>
        <p:sp>
          <p:nvSpPr>
            <p:cNvPr id="1076" name="Rectangle 81"/>
            <p:cNvSpPr>
              <a:spLocks noChangeArrowheads="1"/>
            </p:cNvSpPr>
            <p:nvPr/>
          </p:nvSpPr>
          <p:spPr bwMode="auto">
            <a:xfrm>
              <a:off x="4656" y="1728"/>
              <a:ext cx="480" cy="19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sl-SI" sz="1000" dirty="0" smtClean="0">
                  <a:latin typeface="Arial" charset="0"/>
                </a:rPr>
                <a:t>podatki</a:t>
              </a:r>
              <a:endParaRPr lang="en-US" sz="1000" dirty="0">
                <a:latin typeface="Arial" charset="0"/>
              </a:endParaRPr>
            </a:p>
          </p:txBody>
        </p:sp>
      </p:grpSp>
      <p:sp>
        <p:nvSpPr>
          <p:cNvPr id="1050" name="Text Box 82"/>
          <p:cNvSpPr txBox="1">
            <a:spLocks noChangeArrowheads="1"/>
          </p:cNvSpPr>
          <p:nvPr/>
        </p:nvSpPr>
        <p:spPr bwMode="auto">
          <a:xfrm>
            <a:off x="965002" y="6317134"/>
            <a:ext cx="160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glavna pisarna</a:t>
            </a:r>
            <a:endParaRPr lang="en-US" sz="1800" dirty="0"/>
          </a:p>
        </p:txBody>
      </p:sp>
      <p:sp>
        <p:nvSpPr>
          <p:cNvPr id="1051" name="Text Box 83"/>
          <p:cNvSpPr txBox="1">
            <a:spLocks noChangeArrowheads="1"/>
          </p:cNvSpPr>
          <p:nvPr/>
        </p:nvSpPr>
        <p:spPr bwMode="auto">
          <a:xfrm>
            <a:off x="5095677" y="6359997"/>
            <a:ext cx="1317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podružnica</a:t>
            </a:r>
            <a:endParaRPr lang="en-US" sz="1800" dirty="0"/>
          </a:p>
        </p:txBody>
      </p:sp>
      <p:sp>
        <p:nvSpPr>
          <p:cNvPr id="1052" name="Text Box 84"/>
          <p:cNvSpPr txBox="1">
            <a:spLocks noChangeArrowheads="1"/>
          </p:cNvSpPr>
          <p:nvPr/>
        </p:nvSpPr>
        <p:spPr bwMode="auto">
          <a:xfrm>
            <a:off x="7321352" y="2432522"/>
            <a:ext cx="1216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sl-SI" sz="1800" dirty="0" smtClean="0"/>
              <a:t>delavec na</a:t>
            </a:r>
          </a:p>
          <a:p>
            <a:pPr algn="ctr" eaLnBrk="1" hangingPunct="1"/>
            <a:r>
              <a:rPr lang="sl-SI" sz="1800" dirty="0" smtClean="0"/>
              <a:t>terenu</a:t>
            </a:r>
            <a:endParaRPr lang="en-US" sz="1800" dirty="0"/>
          </a:p>
        </p:txBody>
      </p:sp>
      <p:grpSp>
        <p:nvGrpSpPr>
          <p:cNvPr id="18" name="Group 85"/>
          <p:cNvGrpSpPr>
            <a:grpSpLocks noChangeAspect="1"/>
          </p:cNvGrpSpPr>
          <p:nvPr/>
        </p:nvGrpSpPr>
        <p:grpSpPr bwMode="auto">
          <a:xfrm>
            <a:off x="7549952" y="1822922"/>
            <a:ext cx="601663" cy="561975"/>
            <a:chOff x="4770" y="1854"/>
            <a:chExt cx="379" cy="354"/>
          </a:xfrm>
        </p:grpSpPr>
        <p:sp>
          <p:nvSpPr>
            <p:cNvPr id="1058" name="AutoShape 86"/>
            <p:cNvSpPr>
              <a:spLocks noChangeAspect="1" noChangeArrowheads="1" noTextEdit="1"/>
            </p:cNvSpPr>
            <p:nvPr/>
          </p:nvSpPr>
          <p:spPr bwMode="auto">
            <a:xfrm>
              <a:off x="4770" y="1854"/>
              <a:ext cx="379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59" name="Freeform 87"/>
            <p:cNvSpPr>
              <a:spLocks/>
            </p:cNvSpPr>
            <p:nvPr/>
          </p:nvSpPr>
          <p:spPr bwMode="auto">
            <a:xfrm>
              <a:off x="4773" y="1855"/>
              <a:ext cx="376" cy="353"/>
            </a:xfrm>
            <a:custGeom>
              <a:avLst/>
              <a:gdLst>
                <a:gd name="T0" fmla="*/ 1 w 1878"/>
                <a:gd name="T1" fmla="*/ 0 h 1766"/>
                <a:gd name="T2" fmla="*/ 1 w 1878"/>
                <a:gd name="T3" fmla="*/ 0 h 1766"/>
                <a:gd name="T4" fmla="*/ 1 w 1878"/>
                <a:gd name="T5" fmla="*/ 0 h 1766"/>
                <a:gd name="T6" fmla="*/ 1 w 1878"/>
                <a:gd name="T7" fmla="*/ 0 h 1766"/>
                <a:gd name="T8" fmla="*/ 1 w 1878"/>
                <a:gd name="T9" fmla="*/ 0 h 1766"/>
                <a:gd name="T10" fmla="*/ 1 w 1878"/>
                <a:gd name="T11" fmla="*/ 0 h 1766"/>
                <a:gd name="T12" fmla="*/ 1 w 1878"/>
                <a:gd name="T13" fmla="*/ 0 h 1766"/>
                <a:gd name="T14" fmla="*/ 2 w 1878"/>
                <a:gd name="T15" fmla="*/ 0 h 1766"/>
                <a:gd name="T16" fmla="*/ 2 w 1878"/>
                <a:gd name="T17" fmla="*/ 0 h 1766"/>
                <a:gd name="T18" fmla="*/ 2 w 1878"/>
                <a:gd name="T19" fmla="*/ 0 h 1766"/>
                <a:gd name="T20" fmla="*/ 2 w 1878"/>
                <a:gd name="T21" fmla="*/ 0 h 1766"/>
                <a:gd name="T22" fmla="*/ 2 w 1878"/>
                <a:gd name="T23" fmla="*/ 0 h 1766"/>
                <a:gd name="T24" fmla="*/ 2 w 1878"/>
                <a:gd name="T25" fmla="*/ 0 h 1766"/>
                <a:gd name="T26" fmla="*/ 3 w 1878"/>
                <a:gd name="T27" fmla="*/ 0 h 1766"/>
                <a:gd name="T28" fmla="*/ 3 w 1878"/>
                <a:gd name="T29" fmla="*/ 0 h 1766"/>
                <a:gd name="T30" fmla="*/ 3 w 1878"/>
                <a:gd name="T31" fmla="*/ 0 h 1766"/>
                <a:gd name="T32" fmla="*/ 3 w 1878"/>
                <a:gd name="T33" fmla="*/ 2 h 1766"/>
                <a:gd name="T34" fmla="*/ 3 w 1878"/>
                <a:gd name="T35" fmla="*/ 2 h 1766"/>
                <a:gd name="T36" fmla="*/ 3 w 1878"/>
                <a:gd name="T37" fmla="*/ 2 h 1766"/>
                <a:gd name="T38" fmla="*/ 3 w 1878"/>
                <a:gd name="T39" fmla="*/ 2 h 1766"/>
                <a:gd name="T40" fmla="*/ 3 w 1878"/>
                <a:gd name="T41" fmla="*/ 2 h 1766"/>
                <a:gd name="T42" fmla="*/ 2 w 1878"/>
                <a:gd name="T43" fmla="*/ 3 h 1766"/>
                <a:gd name="T44" fmla="*/ 2 w 1878"/>
                <a:gd name="T45" fmla="*/ 3 h 1766"/>
                <a:gd name="T46" fmla="*/ 2 w 1878"/>
                <a:gd name="T47" fmla="*/ 3 h 1766"/>
                <a:gd name="T48" fmla="*/ 2 w 1878"/>
                <a:gd name="T49" fmla="*/ 3 h 1766"/>
                <a:gd name="T50" fmla="*/ 2 w 1878"/>
                <a:gd name="T51" fmla="*/ 3 h 1766"/>
                <a:gd name="T52" fmla="*/ 2 w 1878"/>
                <a:gd name="T53" fmla="*/ 3 h 1766"/>
                <a:gd name="T54" fmla="*/ 2 w 1878"/>
                <a:gd name="T55" fmla="*/ 3 h 1766"/>
                <a:gd name="T56" fmla="*/ 2 w 1878"/>
                <a:gd name="T57" fmla="*/ 3 h 1766"/>
                <a:gd name="T58" fmla="*/ 1 w 1878"/>
                <a:gd name="T59" fmla="*/ 3 h 1766"/>
                <a:gd name="T60" fmla="*/ 1 w 1878"/>
                <a:gd name="T61" fmla="*/ 3 h 1766"/>
                <a:gd name="T62" fmla="*/ 1 w 1878"/>
                <a:gd name="T63" fmla="*/ 3 h 1766"/>
                <a:gd name="T64" fmla="*/ 1 w 1878"/>
                <a:gd name="T65" fmla="*/ 3 h 1766"/>
                <a:gd name="T66" fmla="*/ 1 w 1878"/>
                <a:gd name="T67" fmla="*/ 3 h 1766"/>
                <a:gd name="T68" fmla="*/ 1 w 1878"/>
                <a:gd name="T69" fmla="*/ 2 h 1766"/>
                <a:gd name="T70" fmla="*/ 0 w 1878"/>
                <a:gd name="T71" fmla="*/ 2 h 1766"/>
                <a:gd name="T72" fmla="*/ 0 w 1878"/>
                <a:gd name="T73" fmla="*/ 2 h 1766"/>
                <a:gd name="T74" fmla="*/ 0 w 1878"/>
                <a:gd name="T75" fmla="*/ 2 h 1766"/>
                <a:gd name="T76" fmla="*/ 0 w 1878"/>
                <a:gd name="T77" fmla="*/ 2 h 1766"/>
                <a:gd name="T78" fmla="*/ 0 w 1878"/>
                <a:gd name="T79" fmla="*/ 2 h 1766"/>
                <a:gd name="T80" fmla="*/ 0 w 1878"/>
                <a:gd name="T81" fmla="*/ 2 h 1766"/>
                <a:gd name="T82" fmla="*/ 0 w 1878"/>
                <a:gd name="T83" fmla="*/ 2 h 1766"/>
                <a:gd name="T84" fmla="*/ 1 w 1878"/>
                <a:gd name="T85" fmla="*/ 1 h 1766"/>
                <a:gd name="T86" fmla="*/ 1 w 1878"/>
                <a:gd name="T87" fmla="*/ 1 h 1766"/>
                <a:gd name="T88" fmla="*/ 1 w 1878"/>
                <a:gd name="T89" fmla="*/ 1 h 1766"/>
                <a:gd name="T90" fmla="*/ 1 w 1878"/>
                <a:gd name="T91" fmla="*/ 1 h 1766"/>
                <a:gd name="T92" fmla="*/ 1 w 1878"/>
                <a:gd name="T93" fmla="*/ 1 h 176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78"/>
                <a:gd name="T142" fmla="*/ 0 h 1766"/>
                <a:gd name="T143" fmla="*/ 1878 w 1878"/>
                <a:gd name="T144" fmla="*/ 1766 h 176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78" h="1766">
                  <a:moveTo>
                    <a:pt x="645" y="0"/>
                  </a:moveTo>
                  <a:lnTo>
                    <a:pt x="647" y="0"/>
                  </a:lnTo>
                  <a:lnTo>
                    <a:pt x="653" y="0"/>
                  </a:lnTo>
                  <a:lnTo>
                    <a:pt x="663" y="0"/>
                  </a:lnTo>
                  <a:lnTo>
                    <a:pt x="676" y="0"/>
                  </a:lnTo>
                  <a:lnTo>
                    <a:pt x="693" y="1"/>
                  </a:lnTo>
                  <a:lnTo>
                    <a:pt x="713" y="1"/>
                  </a:lnTo>
                  <a:lnTo>
                    <a:pt x="736" y="2"/>
                  </a:lnTo>
                  <a:lnTo>
                    <a:pt x="762" y="3"/>
                  </a:lnTo>
                  <a:lnTo>
                    <a:pt x="792" y="5"/>
                  </a:lnTo>
                  <a:lnTo>
                    <a:pt x="824" y="7"/>
                  </a:lnTo>
                  <a:lnTo>
                    <a:pt x="857" y="9"/>
                  </a:lnTo>
                  <a:lnTo>
                    <a:pt x="894" y="12"/>
                  </a:lnTo>
                  <a:lnTo>
                    <a:pt x="933" y="15"/>
                  </a:lnTo>
                  <a:lnTo>
                    <a:pt x="973" y="19"/>
                  </a:lnTo>
                  <a:lnTo>
                    <a:pt x="1016" y="24"/>
                  </a:lnTo>
                  <a:lnTo>
                    <a:pt x="1061" y="29"/>
                  </a:lnTo>
                  <a:lnTo>
                    <a:pt x="1107" y="35"/>
                  </a:lnTo>
                  <a:lnTo>
                    <a:pt x="1154" y="42"/>
                  </a:lnTo>
                  <a:lnTo>
                    <a:pt x="1203" y="50"/>
                  </a:lnTo>
                  <a:lnTo>
                    <a:pt x="1252" y="58"/>
                  </a:lnTo>
                  <a:lnTo>
                    <a:pt x="1303" y="67"/>
                  </a:lnTo>
                  <a:lnTo>
                    <a:pt x="1354" y="79"/>
                  </a:lnTo>
                  <a:lnTo>
                    <a:pt x="1406" y="90"/>
                  </a:lnTo>
                  <a:lnTo>
                    <a:pt x="1459" y="103"/>
                  </a:lnTo>
                  <a:lnTo>
                    <a:pt x="1512" y="116"/>
                  </a:lnTo>
                  <a:lnTo>
                    <a:pt x="1565" y="131"/>
                  </a:lnTo>
                  <a:lnTo>
                    <a:pt x="1618" y="147"/>
                  </a:lnTo>
                  <a:lnTo>
                    <a:pt x="1671" y="164"/>
                  </a:lnTo>
                  <a:lnTo>
                    <a:pt x="1724" y="182"/>
                  </a:lnTo>
                  <a:lnTo>
                    <a:pt x="1776" y="202"/>
                  </a:lnTo>
                  <a:lnTo>
                    <a:pt x="1827" y="223"/>
                  </a:lnTo>
                  <a:lnTo>
                    <a:pt x="1878" y="247"/>
                  </a:lnTo>
                  <a:lnTo>
                    <a:pt x="1714" y="1057"/>
                  </a:lnTo>
                  <a:lnTo>
                    <a:pt x="1718" y="1058"/>
                  </a:lnTo>
                  <a:lnTo>
                    <a:pt x="1727" y="1063"/>
                  </a:lnTo>
                  <a:lnTo>
                    <a:pt x="1740" y="1072"/>
                  </a:lnTo>
                  <a:lnTo>
                    <a:pt x="1753" y="1088"/>
                  </a:lnTo>
                  <a:lnTo>
                    <a:pt x="1763" y="1112"/>
                  </a:lnTo>
                  <a:lnTo>
                    <a:pt x="1766" y="1144"/>
                  </a:lnTo>
                  <a:lnTo>
                    <a:pt x="1762" y="1188"/>
                  </a:lnTo>
                  <a:lnTo>
                    <a:pt x="1746" y="1244"/>
                  </a:lnTo>
                  <a:lnTo>
                    <a:pt x="1459" y="1637"/>
                  </a:lnTo>
                  <a:lnTo>
                    <a:pt x="1420" y="1637"/>
                  </a:lnTo>
                  <a:lnTo>
                    <a:pt x="1313" y="1766"/>
                  </a:lnTo>
                  <a:lnTo>
                    <a:pt x="1311" y="1766"/>
                  </a:lnTo>
                  <a:lnTo>
                    <a:pt x="1303" y="1765"/>
                  </a:lnTo>
                  <a:lnTo>
                    <a:pt x="1293" y="1764"/>
                  </a:lnTo>
                  <a:lnTo>
                    <a:pt x="1279" y="1762"/>
                  </a:lnTo>
                  <a:lnTo>
                    <a:pt x="1260" y="1760"/>
                  </a:lnTo>
                  <a:lnTo>
                    <a:pt x="1238" y="1757"/>
                  </a:lnTo>
                  <a:lnTo>
                    <a:pt x="1213" y="1754"/>
                  </a:lnTo>
                  <a:lnTo>
                    <a:pt x="1184" y="1750"/>
                  </a:lnTo>
                  <a:lnTo>
                    <a:pt x="1153" y="1745"/>
                  </a:lnTo>
                  <a:lnTo>
                    <a:pt x="1118" y="1740"/>
                  </a:lnTo>
                  <a:lnTo>
                    <a:pt x="1081" y="1734"/>
                  </a:lnTo>
                  <a:lnTo>
                    <a:pt x="1042" y="1727"/>
                  </a:lnTo>
                  <a:lnTo>
                    <a:pt x="1000" y="1720"/>
                  </a:lnTo>
                  <a:lnTo>
                    <a:pt x="956" y="1712"/>
                  </a:lnTo>
                  <a:lnTo>
                    <a:pt x="910" y="1702"/>
                  </a:lnTo>
                  <a:lnTo>
                    <a:pt x="862" y="1692"/>
                  </a:lnTo>
                  <a:lnTo>
                    <a:pt x="813" y="1681"/>
                  </a:lnTo>
                  <a:lnTo>
                    <a:pt x="762" y="1669"/>
                  </a:lnTo>
                  <a:lnTo>
                    <a:pt x="710" y="1656"/>
                  </a:lnTo>
                  <a:lnTo>
                    <a:pt x="658" y="1643"/>
                  </a:lnTo>
                  <a:lnTo>
                    <a:pt x="604" y="1628"/>
                  </a:lnTo>
                  <a:lnTo>
                    <a:pt x="550" y="1612"/>
                  </a:lnTo>
                  <a:lnTo>
                    <a:pt x="496" y="1595"/>
                  </a:lnTo>
                  <a:lnTo>
                    <a:pt x="441" y="1578"/>
                  </a:lnTo>
                  <a:lnTo>
                    <a:pt x="386" y="1559"/>
                  </a:lnTo>
                  <a:lnTo>
                    <a:pt x="331" y="1539"/>
                  </a:lnTo>
                  <a:lnTo>
                    <a:pt x="277" y="1517"/>
                  </a:lnTo>
                  <a:lnTo>
                    <a:pt x="223" y="1494"/>
                  </a:lnTo>
                  <a:lnTo>
                    <a:pt x="170" y="1470"/>
                  </a:lnTo>
                  <a:lnTo>
                    <a:pt x="117" y="1446"/>
                  </a:lnTo>
                  <a:lnTo>
                    <a:pt x="67" y="1419"/>
                  </a:lnTo>
                  <a:lnTo>
                    <a:pt x="17" y="1392"/>
                  </a:lnTo>
                  <a:lnTo>
                    <a:pt x="16" y="1387"/>
                  </a:lnTo>
                  <a:lnTo>
                    <a:pt x="12" y="1373"/>
                  </a:lnTo>
                  <a:lnTo>
                    <a:pt x="7" y="1351"/>
                  </a:lnTo>
                  <a:lnTo>
                    <a:pt x="3" y="1326"/>
                  </a:lnTo>
                  <a:lnTo>
                    <a:pt x="0" y="1299"/>
                  </a:lnTo>
                  <a:lnTo>
                    <a:pt x="0" y="1271"/>
                  </a:lnTo>
                  <a:lnTo>
                    <a:pt x="3" y="1246"/>
                  </a:lnTo>
                  <a:lnTo>
                    <a:pt x="12" y="1224"/>
                  </a:lnTo>
                  <a:lnTo>
                    <a:pt x="384" y="895"/>
                  </a:lnTo>
                  <a:lnTo>
                    <a:pt x="383" y="892"/>
                  </a:lnTo>
                  <a:lnTo>
                    <a:pt x="382" y="883"/>
                  </a:lnTo>
                  <a:lnTo>
                    <a:pt x="382" y="868"/>
                  </a:lnTo>
                  <a:lnTo>
                    <a:pt x="386" y="850"/>
                  </a:lnTo>
                  <a:lnTo>
                    <a:pt x="394" y="828"/>
                  </a:lnTo>
                  <a:lnTo>
                    <a:pt x="409" y="805"/>
                  </a:lnTo>
                  <a:lnTo>
                    <a:pt x="431" y="780"/>
                  </a:lnTo>
                  <a:lnTo>
                    <a:pt x="464" y="755"/>
                  </a:lnTo>
                  <a:lnTo>
                    <a:pt x="6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0" name="Freeform 88"/>
            <p:cNvSpPr>
              <a:spLocks/>
            </p:cNvSpPr>
            <p:nvPr/>
          </p:nvSpPr>
          <p:spPr bwMode="auto">
            <a:xfrm>
              <a:off x="4898" y="1879"/>
              <a:ext cx="215" cy="166"/>
            </a:xfrm>
            <a:custGeom>
              <a:avLst/>
              <a:gdLst>
                <a:gd name="T0" fmla="*/ 0 w 1079"/>
                <a:gd name="T1" fmla="*/ 0 h 830"/>
                <a:gd name="T2" fmla="*/ 2 w 1079"/>
                <a:gd name="T3" fmla="*/ 0 h 830"/>
                <a:gd name="T4" fmla="*/ 1 w 1079"/>
                <a:gd name="T5" fmla="*/ 1 h 830"/>
                <a:gd name="T6" fmla="*/ 0 w 1079"/>
                <a:gd name="T7" fmla="*/ 1 h 830"/>
                <a:gd name="T8" fmla="*/ 0 w 1079"/>
                <a:gd name="T9" fmla="*/ 0 h 8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9"/>
                <a:gd name="T16" fmla="*/ 0 h 830"/>
                <a:gd name="T17" fmla="*/ 1079 w 1079"/>
                <a:gd name="T18" fmla="*/ 830 h 8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9" h="830">
                  <a:moveTo>
                    <a:pt x="142" y="0"/>
                  </a:moveTo>
                  <a:lnTo>
                    <a:pt x="1079" y="191"/>
                  </a:lnTo>
                  <a:lnTo>
                    <a:pt x="926" y="830"/>
                  </a:lnTo>
                  <a:lnTo>
                    <a:pt x="0" y="614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99D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1" name="Freeform 89"/>
            <p:cNvSpPr>
              <a:spLocks/>
            </p:cNvSpPr>
            <p:nvPr/>
          </p:nvSpPr>
          <p:spPr bwMode="auto">
            <a:xfrm>
              <a:off x="4912" y="1889"/>
              <a:ext cx="165" cy="66"/>
            </a:xfrm>
            <a:custGeom>
              <a:avLst/>
              <a:gdLst>
                <a:gd name="T0" fmla="*/ 0 w 825"/>
                <a:gd name="T1" fmla="*/ 0 h 327"/>
                <a:gd name="T2" fmla="*/ 1 w 825"/>
                <a:gd name="T3" fmla="*/ 0 h 327"/>
                <a:gd name="T4" fmla="*/ 0 w 825"/>
                <a:gd name="T5" fmla="*/ 0 h 327"/>
                <a:gd name="T6" fmla="*/ 0 w 825"/>
                <a:gd name="T7" fmla="*/ 1 h 327"/>
                <a:gd name="T8" fmla="*/ 0 w 825"/>
                <a:gd name="T9" fmla="*/ 0 h 3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5"/>
                <a:gd name="T16" fmla="*/ 0 h 327"/>
                <a:gd name="T17" fmla="*/ 825 w 825"/>
                <a:gd name="T18" fmla="*/ 327 h 3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5" h="327">
                  <a:moveTo>
                    <a:pt x="97" y="0"/>
                  </a:moveTo>
                  <a:lnTo>
                    <a:pt x="825" y="137"/>
                  </a:lnTo>
                  <a:lnTo>
                    <a:pt x="173" y="97"/>
                  </a:lnTo>
                  <a:lnTo>
                    <a:pt x="0" y="327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2" name="Freeform 90"/>
            <p:cNvSpPr>
              <a:spLocks/>
            </p:cNvSpPr>
            <p:nvPr/>
          </p:nvSpPr>
          <p:spPr bwMode="auto">
            <a:xfrm>
              <a:off x="4858" y="2042"/>
              <a:ext cx="219" cy="60"/>
            </a:xfrm>
            <a:custGeom>
              <a:avLst/>
              <a:gdLst>
                <a:gd name="T0" fmla="*/ 0 w 1092"/>
                <a:gd name="T1" fmla="*/ 0 h 301"/>
                <a:gd name="T2" fmla="*/ 2 w 1092"/>
                <a:gd name="T3" fmla="*/ 0 h 301"/>
                <a:gd name="T4" fmla="*/ 2 w 1092"/>
                <a:gd name="T5" fmla="*/ 0 h 301"/>
                <a:gd name="T6" fmla="*/ 0 w 1092"/>
                <a:gd name="T7" fmla="*/ 0 h 301"/>
                <a:gd name="T8" fmla="*/ 0 w 1092"/>
                <a:gd name="T9" fmla="*/ 0 h 3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2"/>
                <a:gd name="T16" fmla="*/ 0 h 301"/>
                <a:gd name="T17" fmla="*/ 1092 w 1092"/>
                <a:gd name="T18" fmla="*/ 301 h 3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2" h="301">
                  <a:moveTo>
                    <a:pt x="35" y="0"/>
                  </a:moveTo>
                  <a:lnTo>
                    <a:pt x="1092" y="256"/>
                  </a:lnTo>
                  <a:lnTo>
                    <a:pt x="1064" y="301"/>
                  </a:lnTo>
                  <a:lnTo>
                    <a:pt x="0" y="28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3" name="Freeform 91"/>
            <p:cNvSpPr>
              <a:spLocks/>
            </p:cNvSpPr>
            <p:nvPr/>
          </p:nvSpPr>
          <p:spPr bwMode="auto">
            <a:xfrm>
              <a:off x="4838" y="2059"/>
              <a:ext cx="219" cy="62"/>
            </a:xfrm>
            <a:custGeom>
              <a:avLst/>
              <a:gdLst>
                <a:gd name="T0" fmla="*/ 0 w 1098"/>
                <a:gd name="T1" fmla="*/ 0 h 306"/>
                <a:gd name="T2" fmla="*/ 2 w 1098"/>
                <a:gd name="T3" fmla="*/ 0 h 306"/>
                <a:gd name="T4" fmla="*/ 2 w 1098"/>
                <a:gd name="T5" fmla="*/ 1 h 306"/>
                <a:gd name="T6" fmla="*/ 0 w 1098"/>
                <a:gd name="T7" fmla="*/ 0 h 306"/>
                <a:gd name="T8" fmla="*/ 0 w 1098"/>
                <a:gd name="T9" fmla="*/ 0 h 3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306"/>
                <a:gd name="T17" fmla="*/ 1098 w 1098"/>
                <a:gd name="T18" fmla="*/ 306 h 3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306">
                  <a:moveTo>
                    <a:pt x="40" y="0"/>
                  </a:moveTo>
                  <a:lnTo>
                    <a:pt x="1098" y="256"/>
                  </a:lnTo>
                  <a:lnTo>
                    <a:pt x="1064" y="306"/>
                  </a:lnTo>
                  <a:lnTo>
                    <a:pt x="0" y="3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4" name="Freeform 92"/>
            <p:cNvSpPr>
              <a:spLocks/>
            </p:cNvSpPr>
            <p:nvPr/>
          </p:nvSpPr>
          <p:spPr bwMode="auto">
            <a:xfrm>
              <a:off x="4819" y="2078"/>
              <a:ext cx="219" cy="62"/>
            </a:xfrm>
            <a:custGeom>
              <a:avLst/>
              <a:gdLst>
                <a:gd name="T0" fmla="*/ 0 w 1098"/>
                <a:gd name="T1" fmla="*/ 0 h 307"/>
                <a:gd name="T2" fmla="*/ 2 w 1098"/>
                <a:gd name="T3" fmla="*/ 0 h 307"/>
                <a:gd name="T4" fmla="*/ 2 w 1098"/>
                <a:gd name="T5" fmla="*/ 1 h 307"/>
                <a:gd name="T6" fmla="*/ 0 w 1098"/>
                <a:gd name="T7" fmla="*/ 0 h 307"/>
                <a:gd name="T8" fmla="*/ 0 w 1098"/>
                <a:gd name="T9" fmla="*/ 0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8"/>
                <a:gd name="T16" fmla="*/ 0 h 307"/>
                <a:gd name="T17" fmla="*/ 1098 w 1098"/>
                <a:gd name="T18" fmla="*/ 307 h 3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8" h="307">
                  <a:moveTo>
                    <a:pt x="40" y="0"/>
                  </a:moveTo>
                  <a:lnTo>
                    <a:pt x="1098" y="257"/>
                  </a:lnTo>
                  <a:lnTo>
                    <a:pt x="1063" y="307"/>
                  </a:lnTo>
                  <a:lnTo>
                    <a:pt x="0" y="33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5" name="Freeform 93"/>
            <p:cNvSpPr>
              <a:spLocks/>
            </p:cNvSpPr>
            <p:nvPr/>
          </p:nvSpPr>
          <p:spPr bwMode="auto">
            <a:xfrm>
              <a:off x="4873" y="2116"/>
              <a:ext cx="33" cy="14"/>
            </a:xfrm>
            <a:custGeom>
              <a:avLst/>
              <a:gdLst>
                <a:gd name="T0" fmla="*/ 0 w 165"/>
                <a:gd name="T1" fmla="*/ 0 h 71"/>
                <a:gd name="T2" fmla="*/ 0 w 165"/>
                <a:gd name="T3" fmla="*/ 0 h 71"/>
                <a:gd name="T4" fmla="*/ 0 w 165"/>
                <a:gd name="T5" fmla="*/ 0 h 71"/>
                <a:gd name="T6" fmla="*/ 0 w 165"/>
                <a:gd name="T7" fmla="*/ 0 h 71"/>
                <a:gd name="T8" fmla="*/ 0 w 165"/>
                <a:gd name="T9" fmla="*/ 0 h 71"/>
                <a:gd name="T10" fmla="*/ 0 w 165"/>
                <a:gd name="T11" fmla="*/ 0 h 71"/>
                <a:gd name="T12" fmla="*/ 0 w 165"/>
                <a:gd name="T13" fmla="*/ 0 h 71"/>
                <a:gd name="T14" fmla="*/ 0 w 165"/>
                <a:gd name="T15" fmla="*/ 0 h 71"/>
                <a:gd name="T16" fmla="*/ 0 w 165"/>
                <a:gd name="T17" fmla="*/ 0 h 71"/>
                <a:gd name="T18" fmla="*/ 0 w 165"/>
                <a:gd name="T19" fmla="*/ 0 h 71"/>
                <a:gd name="T20" fmla="*/ 0 w 165"/>
                <a:gd name="T21" fmla="*/ 0 h 71"/>
                <a:gd name="T22" fmla="*/ 0 w 165"/>
                <a:gd name="T23" fmla="*/ 0 h 71"/>
                <a:gd name="T24" fmla="*/ 0 w 165"/>
                <a:gd name="T25" fmla="*/ 0 h 71"/>
                <a:gd name="T26" fmla="*/ 0 w 165"/>
                <a:gd name="T27" fmla="*/ 0 h 71"/>
                <a:gd name="T28" fmla="*/ 0 w 165"/>
                <a:gd name="T29" fmla="*/ 0 h 71"/>
                <a:gd name="T30" fmla="*/ 0 w 165"/>
                <a:gd name="T31" fmla="*/ 0 h 71"/>
                <a:gd name="T32" fmla="*/ 0 w 165"/>
                <a:gd name="T33" fmla="*/ 0 h 71"/>
                <a:gd name="T34" fmla="*/ 0 w 165"/>
                <a:gd name="T35" fmla="*/ 0 h 71"/>
                <a:gd name="T36" fmla="*/ 0 w 165"/>
                <a:gd name="T37" fmla="*/ 0 h 71"/>
                <a:gd name="T38" fmla="*/ 0 w 165"/>
                <a:gd name="T39" fmla="*/ 0 h 71"/>
                <a:gd name="T40" fmla="*/ 0 w 165"/>
                <a:gd name="T41" fmla="*/ 0 h 71"/>
                <a:gd name="T42" fmla="*/ 0 w 165"/>
                <a:gd name="T43" fmla="*/ 0 h 71"/>
                <a:gd name="T44" fmla="*/ 0 w 165"/>
                <a:gd name="T45" fmla="*/ 0 h 71"/>
                <a:gd name="T46" fmla="*/ 0 w 165"/>
                <a:gd name="T47" fmla="*/ 0 h 71"/>
                <a:gd name="T48" fmla="*/ 0 w 165"/>
                <a:gd name="T49" fmla="*/ 0 h 71"/>
                <a:gd name="T50" fmla="*/ 0 w 165"/>
                <a:gd name="T51" fmla="*/ 0 h 71"/>
                <a:gd name="T52" fmla="*/ 0 w 165"/>
                <a:gd name="T53" fmla="*/ 0 h 71"/>
                <a:gd name="T54" fmla="*/ 0 w 165"/>
                <a:gd name="T55" fmla="*/ 0 h 71"/>
                <a:gd name="T56" fmla="*/ 0 w 165"/>
                <a:gd name="T57" fmla="*/ 0 h 71"/>
                <a:gd name="T58" fmla="*/ 0 w 165"/>
                <a:gd name="T59" fmla="*/ 0 h 71"/>
                <a:gd name="T60" fmla="*/ 0 w 165"/>
                <a:gd name="T61" fmla="*/ 0 h 71"/>
                <a:gd name="T62" fmla="*/ 0 w 165"/>
                <a:gd name="T63" fmla="*/ 0 h 71"/>
                <a:gd name="T64" fmla="*/ 0 w 165"/>
                <a:gd name="T65" fmla="*/ 0 h 7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71"/>
                <a:gd name="T101" fmla="*/ 165 w 165"/>
                <a:gd name="T102" fmla="*/ 71 h 7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71">
                  <a:moveTo>
                    <a:pt x="15" y="1"/>
                  </a:moveTo>
                  <a:lnTo>
                    <a:pt x="20" y="1"/>
                  </a:lnTo>
                  <a:lnTo>
                    <a:pt x="34" y="0"/>
                  </a:lnTo>
                  <a:lnTo>
                    <a:pt x="54" y="0"/>
                  </a:lnTo>
                  <a:lnTo>
                    <a:pt x="78" y="2"/>
                  </a:lnTo>
                  <a:lnTo>
                    <a:pt x="103" y="7"/>
                  </a:lnTo>
                  <a:lnTo>
                    <a:pt x="128" y="16"/>
                  </a:lnTo>
                  <a:lnTo>
                    <a:pt x="149" y="30"/>
                  </a:lnTo>
                  <a:lnTo>
                    <a:pt x="165" y="50"/>
                  </a:lnTo>
                  <a:lnTo>
                    <a:pt x="165" y="51"/>
                  </a:lnTo>
                  <a:lnTo>
                    <a:pt x="165" y="55"/>
                  </a:lnTo>
                  <a:lnTo>
                    <a:pt x="164" y="61"/>
                  </a:lnTo>
                  <a:lnTo>
                    <a:pt x="161" y="66"/>
                  </a:lnTo>
                  <a:lnTo>
                    <a:pt x="156" y="70"/>
                  </a:lnTo>
                  <a:lnTo>
                    <a:pt x="149" y="71"/>
                  </a:lnTo>
                  <a:lnTo>
                    <a:pt x="138" y="70"/>
                  </a:lnTo>
                  <a:lnTo>
                    <a:pt x="124" y="64"/>
                  </a:lnTo>
                  <a:lnTo>
                    <a:pt x="124" y="62"/>
                  </a:lnTo>
                  <a:lnTo>
                    <a:pt x="123" y="57"/>
                  </a:lnTo>
                  <a:lnTo>
                    <a:pt x="120" y="51"/>
                  </a:lnTo>
                  <a:lnTo>
                    <a:pt x="113" y="44"/>
                  </a:lnTo>
                  <a:lnTo>
                    <a:pt x="100" y="37"/>
                  </a:lnTo>
                  <a:lnTo>
                    <a:pt x="81" y="31"/>
                  </a:lnTo>
                  <a:lnTo>
                    <a:pt x="55" y="28"/>
                  </a:lnTo>
                  <a:lnTo>
                    <a:pt x="19" y="28"/>
                  </a:lnTo>
                  <a:lnTo>
                    <a:pt x="17" y="28"/>
                  </a:lnTo>
                  <a:lnTo>
                    <a:pt x="13" y="26"/>
                  </a:lnTo>
                  <a:lnTo>
                    <a:pt x="8" y="24"/>
                  </a:lnTo>
                  <a:lnTo>
                    <a:pt x="4" y="21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5" y="7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6" name="Freeform 94"/>
            <p:cNvSpPr>
              <a:spLocks/>
            </p:cNvSpPr>
            <p:nvPr/>
          </p:nvSpPr>
          <p:spPr bwMode="auto">
            <a:xfrm>
              <a:off x="4875" y="2126"/>
              <a:ext cx="19" cy="11"/>
            </a:xfrm>
            <a:custGeom>
              <a:avLst/>
              <a:gdLst>
                <a:gd name="T0" fmla="*/ 0 w 92"/>
                <a:gd name="T1" fmla="*/ 0 h 57"/>
                <a:gd name="T2" fmla="*/ 0 w 92"/>
                <a:gd name="T3" fmla="*/ 0 h 57"/>
                <a:gd name="T4" fmla="*/ 0 w 92"/>
                <a:gd name="T5" fmla="*/ 0 h 57"/>
                <a:gd name="T6" fmla="*/ 0 w 92"/>
                <a:gd name="T7" fmla="*/ 0 h 57"/>
                <a:gd name="T8" fmla="*/ 0 w 92"/>
                <a:gd name="T9" fmla="*/ 0 h 57"/>
                <a:gd name="T10" fmla="*/ 0 w 92"/>
                <a:gd name="T11" fmla="*/ 0 h 57"/>
                <a:gd name="T12" fmla="*/ 0 w 92"/>
                <a:gd name="T13" fmla="*/ 0 h 57"/>
                <a:gd name="T14" fmla="*/ 0 w 92"/>
                <a:gd name="T15" fmla="*/ 0 h 57"/>
                <a:gd name="T16" fmla="*/ 0 w 92"/>
                <a:gd name="T17" fmla="*/ 0 h 57"/>
                <a:gd name="T18" fmla="*/ 0 w 92"/>
                <a:gd name="T19" fmla="*/ 0 h 57"/>
                <a:gd name="T20" fmla="*/ 0 w 92"/>
                <a:gd name="T21" fmla="*/ 0 h 57"/>
                <a:gd name="T22" fmla="*/ 0 w 92"/>
                <a:gd name="T23" fmla="*/ 0 h 57"/>
                <a:gd name="T24" fmla="*/ 0 w 92"/>
                <a:gd name="T25" fmla="*/ 0 h 57"/>
                <a:gd name="T26" fmla="*/ 0 w 92"/>
                <a:gd name="T27" fmla="*/ 0 h 57"/>
                <a:gd name="T28" fmla="*/ 0 w 92"/>
                <a:gd name="T29" fmla="*/ 0 h 57"/>
                <a:gd name="T30" fmla="*/ 0 w 92"/>
                <a:gd name="T31" fmla="*/ 0 h 57"/>
                <a:gd name="T32" fmla="*/ 0 w 92"/>
                <a:gd name="T33" fmla="*/ 0 h 57"/>
                <a:gd name="T34" fmla="*/ 0 w 92"/>
                <a:gd name="T35" fmla="*/ 0 h 57"/>
                <a:gd name="T36" fmla="*/ 0 w 92"/>
                <a:gd name="T37" fmla="*/ 0 h 57"/>
                <a:gd name="T38" fmla="*/ 0 w 92"/>
                <a:gd name="T39" fmla="*/ 0 h 57"/>
                <a:gd name="T40" fmla="*/ 0 w 92"/>
                <a:gd name="T41" fmla="*/ 0 h 57"/>
                <a:gd name="T42" fmla="*/ 0 w 92"/>
                <a:gd name="T43" fmla="*/ 0 h 57"/>
                <a:gd name="T44" fmla="*/ 0 w 92"/>
                <a:gd name="T45" fmla="*/ 0 h 57"/>
                <a:gd name="T46" fmla="*/ 0 w 92"/>
                <a:gd name="T47" fmla="*/ 0 h 57"/>
                <a:gd name="T48" fmla="*/ 0 w 92"/>
                <a:gd name="T49" fmla="*/ 0 h 57"/>
                <a:gd name="T50" fmla="*/ 0 w 92"/>
                <a:gd name="T51" fmla="*/ 0 h 57"/>
                <a:gd name="T52" fmla="*/ 0 w 92"/>
                <a:gd name="T53" fmla="*/ 0 h 57"/>
                <a:gd name="T54" fmla="*/ 0 w 92"/>
                <a:gd name="T55" fmla="*/ 0 h 57"/>
                <a:gd name="T56" fmla="*/ 0 w 92"/>
                <a:gd name="T57" fmla="*/ 0 h 57"/>
                <a:gd name="T58" fmla="*/ 0 w 92"/>
                <a:gd name="T59" fmla="*/ 0 h 57"/>
                <a:gd name="T60" fmla="*/ 0 w 92"/>
                <a:gd name="T61" fmla="*/ 0 h 57"/>
                <a:gd name="T62" fmla="*/ 0 w 92"/>
                <a:gd name="T63" fmla="*/ 0 h 57"/>
                <a:gd name="T64" fmla="*/ 0 w 92"/>
                <a:gd name="T65" fmla="*/ 0 h 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"/>
                <a:gd name="T100" fmla="*/ 0 h 57"/>
                <a:gd name="T101" fmla="*/ 92 w 92"/>
                <a:gd name="T102" fmla="*/ 57 h 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" h="57">
                  <a:moveTo>
                    <a:pt x="37" y="53"/>
                  </a:moveTo>
                  <a:lnTo>
                    <a:pt x="47" y="55"/>
                  </a:lnTo>
                  <a:lnTo>
                    <a:pt x="56" y="57"/>
                  </a:lnTo>
                  <a:lnTo>
                    <a:pt x="64" y="57"/>
                  </a:lnTo>
                  <a:lnTo>
                    <a:pt x="72" y="57"/>
                  </a:lnTo>
                  <a:lnTo>
                    <a:pt x="79" y="55"/>
                  </a:lnTo>
                  <a:lnTo>
                    <a:pt x="84" y="52"/>
                  </a:lnTo>
                  <a:lnTo>
                    <a:pt x="88" y="49"/>
                  </a:lnTo>
                  <a:lnTo>
                    <a:pt x="91" y="44"/>
                  </a:lnTo>
                  <a:lnTo>
                    <a:pt x="92" y="39"/>
                  </a:lnTo>
                  <a:lnTo>
                    <a:pt x="91" y="34"/>
                  </a:lnTo>
                  <a:lnTo>
                    <a:pt x="88" y="28"/>
                  </a:lnTo>
                  <a:lnTo>
                    <a:pt x="84" y="23"/>
                  </a:lnTo>
                  <a:lnTo>
                    <a:pt x="78" y="18"/>
                  </a:lnTo>
                  <a:lnTo>
                    <a:pt x="71" y="13"/>
                  </a:lnTo>
                  <a:lnTo>
                    <a:pt x="64" y="8"/>
                  </a:lnTo>
                  <a:lnTo>
                    <a:pt x="55" y="4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0" y="1"/>
                  </a:lnTo>
                  <a:lnTo>
                    <a:pt x="13" y="2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4" y="30"/>
                  </a:lnTo>
                  <a:lnTo>
                    <a:pt x="8" y="35"/>
                  </a:lnTo>
                  <a:lnTo>
                    <a:pt x="14" y="40"/>
                  </a:lnTo>
                  <a:lnTo>
                    <a:pt x="21" y="45"/>
                  </a:lnTo>
                  <a:lnTo>
                    <a:pt x="28" y="49"/>
                  </a:lnTo>
                  <a:lnTo>
                    <a:pt x="37" y="53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7" name="Freeform 95"/>
            <p:cNvSpPr>
              <a:spLocks/>
            </p:cNvSpPr>
            <p:nvPr/>
          </p:nvSpPr>
          <p:spPr bwMode="auto">
            <a:xfrm>
              <a:off x="4782" y="2105"/>
              <a:ext cx="255" cy="94"/>
            </a:xfrm>
            <a:custGeom>
              <a:avLst/>
              <a:gdLst>
                <a:gd name="T0" fmla="*/ 2 w 1275"/>
                <a:gd name="T1" fmla="*/ 1 h 469"/>
                <a:gd name="T2" fmla="*/ 2 w 1275"/>
                <a:gd name="T3" fmla="*/ 1 h 469"/>
                <a:gd name="T4" fmla="*/ 2 w 1275"/>
                <a:gd name="T5" fmla="*/ 1 h 469"/>
                <a:gd name="T6" fmla="*/ 2 w 1275"/>
                <a:gd name="T7" fmla="*/ 1 h 469"/>
                <a:gd name="T8" fmla="*/ 2 w 1275"/>
                <a:gd name="T9" fmla="*/ 1 h 469"/>
                <a:gd name="T10" fmla="*/ 2 w 1275"/>
                <a:gd name="T11" fmla="*/ 1 h 469"/>
                <a:gd name="T12" fmla="*/ 2 w 1275"/>
                <a:gd name="T13" fmla="*/ 1 h 469"/>
                <a:gd name="T14" fmla="*/ 1 w 1275"/>
                <a:gd name="T15" fmla="*/ 0 h 469"/>
                <a:gd name="T16" fmla="*/ 1 w 1275"/>
                <a:gd name="T17" fmla="*/ 0 h 469"/>
                <a:gd name="T18" fmla="*/ 1 w 1275"/>
                <a:gd name="T19" fmla="*/ 0 h 469"/>
                <a:gd name="T20" fmla="*/ 1 w 1275"/>
                <a:gd name="T21" fmla="*/ 0 h 469"/>
                <a:gd name="T22" fmla="*/ 1 w 1275"/>
                <a:gd name="T23" fmla="*/ 0 h 469"/>
                <a:gd name="T24" fmla="*/ 1 w 1275"/>
                <a:gd name="T25" fmla="*/ 0 h 469"/>
                <a:gd name="T26" fmla="*/ 0 w 1275"/>
                <a:gd name="T27" fmla="*/ 0 h 469"/>
                <a:gd name="T28" fmla="*/ 0 w 1275"/>
                <a:gd name="T29" fmla="*/ 0 h 469"/>
                <a:gd name="T30" fmla="*/ 0 w 1275"/>
                <a:gd name="T31" fmla="*/ 0 h 469"/>
                <a:gd name="T32" fmla="*/ 0 w 1275"/>
                <a:gd name="T33" fmla="*/ 0 h 469"/>
                <a:gd name="T34" fmla="*/ 0 w 1275"/>
                <a:gd name="T35" fmla="*/ 0 h 469"/>
                <a:gd name="T36" fmla="*/ 0 w 1275"/>
                <a:gd name="T37" fmla="*/ 0 h 469"/>
                <a:gd name="T38" fmla="*/ 0 w 1275"/>
                <a:gd name="T39" fmla="*/ 0 h 469"/>
                <a:gd name="T40" fmla="*/ 0 w 1275"/>
                <a:gd name="T41" fmla="*/ 0 h 469"/>
                <a:gd name="T42" fmla="*/ 0 w 1275"/>
                <a:gd name="T43" fmla="*/ 0 h 469"/>
                <a:gd name="T44" fmla="*/ 0 w 1275"/>
                <a:gd name="T45" fmla="*/ 0 h 469"/>
                <a:gd name="T46" fmla="*/ 0 w 1275"/>
                <a:gd name="T47" fmla="*/ 0 h 469"/>
                <a:gd name="T48" fmla="*/ 0 w 1275"/>
                <a:gd name="T49" fmla="*/ 0 h 469"/>
                <a:gd name="T50" fmla="*/ 0 w 1275"/>
                <a:gd name="T51" fmla="*/ 0 h 469"/>
                <a:gd name="T52" fmla="*/ 0 w 1275"/>
                <a:gd name="T53" fmla="*/ 0 h 469"/>
                <a:gd name="T54" fmla="*/ 0 w 1275"/>
                <a:gd name="T55" fmla="*/ 0 h 469"/>
                <a:gd name="T56" fmla="*/ 1 w 1275"/>
                <a:gd name="T57" fmla="*/ 0 h 469"/>
                <a:gd name="T58" fmla="*/ 1 w 1275"/>
                <a:gd name="T59" fmla="*/ 0 h 469"/>
                <a:gd name="T60" fmla="*/ 1 w 1275"/>
                <a:gd name="T61" fmla="*/ 1 h 469"/>
                <a:gd name="T62" fmla="*/ 1 w 1275"/>
                <a:gd name="T63" fmla="*/ 1 h 469"/>
                <a:gd name="T64" fmla="*/ 1 w 1275"/>
                <a:gd name="T65" fmla="*/ 1 h 469"/>
                <a:gd name="T66" fmla="*/ 1 w 1275"/>
                <a:gd name="T67" fmla="*/ 1 h 469"/>
                <a:gd name="T68" fmla="*/ 2 w 1275"/>
                <a:gd name="T69" fmla="*/ 1 h 469"/>
                <a:gd name="T70" fmla="*/ 2 w 1275"/>
                <a:gd name="T71" fmla="*/ 1 h 469"/>
                <a:gd name="T72" fmla="*/ 2 w 1275"/>
                <a:gd name="T73" fmla="*/ 1 h 469"/>
                <a:gd name="T74" fmla="*/ 2 w 1275"/>
                <a:gd name="T75" fmla="*/ 1 h 469"/>
                <a:gd name="T76" fmla="*/ 2 w 1275"/>
                <a:gd name="T77" fmla="*/ 1 h 469"/>
                <a:gd name="T78" fmla="*/ 2 w 1275"/>
                <a:gd name="T79" fmla="*/ 1 h 46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75"/>
                <a:gd name="T121" fmla="*/ 0 h 469"/>
                <a:gd name="T122" fmla="*/ 1275 w 1275"/>
                <a:gd name="T123" fmla="*/ 469 h 46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75" h="469">
                  <a:moveTo>
                    <a:pt x="1274" y="363"/>
                  </a:moveTo>
                  <a:lnTo>
                    <a:pt x="1272" y="363"/>
                  </a:lnTo>
                  <a:lnTo>
                    <a:pt x="1264" y="362"/>
                  </a:lnTo>
                  <a:lnTo>
                    <a:pt x="1254" y="361"/>
                  </a:lnTo>
                  <a:lnTo>
                    <a:pt x="1240" y="359"/>
                  </a:lnTo>
                  <a:lnTo>
                    <a:pt x="1222" y="357"/>
                  </a:lnTo>
                  <a:lnTo>
                    <a:pt x="1199" y="354"/>
                  </a:lnTo>
                  <a:lnTo>
                    <a:pt x="1174" y="351"/>
                  </a:lnTo>
                  <a:lnTo>
                    <a:pt x="1146" y="347"/>
                  </a:lnTo>
                  <a:lnTo>
                    <a:pt x="1115" y="342"/>
                  </a:lnTo>
                  <a:lnTo>
                    <a:pt x="1080" y="336"/>
                  </a:lnTo>
                  <a:lnTo>
                    <a:pt x="1043" y="330"/>
                  </a:lnTo>
                  <a:lnTo>
                    <a:pt x="1005" y="324"/>
                  </a:lnTo>
                  <a:lnTo>
                    <a:pt x="963" y="316"/>
                  </a:lnTo>
                  <a:lnTo>
                    <a:pt x="919" y="308"/>
                  </a:lnTo>
                  <a:lnTo>
                    <a:pt x="874" y="299"/>
                  </a:lnTo>
                  <a:lnTo>
                    <a:pt x="827" y="289"/>
                  </a:lnTo>
                  <a:lnTo>
                    <a:pt x="779" y="278"/>
                  </a:lnTo>
                  <a:lnTo>
                    <a:pt x="730" y="266"/>
                  </a:lnTo>
                  <a:lnTo>
                    <a:pt x="679" y="253"/>
                  </a:lnTo>
                  <a:lnTo>
                    <a:pt x="627" y="240"/>
                  </a:lnTo>
                  <a:lnTo>
                    <a:pt x="575" y="226"/>
                  </a:lnTo>
                  <a:lnTo>
                    <a:pt x="522" y="211"/>
                  </a:lnTo>
                  <a:lnTo>
                    <a:pt x="469" y="194"/>
                  </a:lnTo>
                  <a:lnTo>
                    <a:pt x="416" y="177"/>
                  </a:lnTo>
                  <a:lnTo>
                    <a:pt x="362" y="159"/>
                  </a:lnTo>
                  <a:lnTo>
                    <a:pt x="309" y="140"/>
                  </a:lnTo>
                  <a:lnTo>
                    <a:pt x="257" y="119"/>
                  </a:lnTo>
                  <a:lnTo>
                    <a:pt x="205" y="97"/>
                  </a:lnTo>
                  <a:lnTo>
                    <a:pt x="154" y="75"/>
                  </a:lnTo>
                  <a:lnTo>
                    <a:pt x="104" y="51"/>
                  </a:lnTo>
                  <a:lnTo>
                    <a:pt x="55" y="26"/>
                  </a:lnTo>
                  <a:lnTo>
                    <a:pt x="7" y="0"/>
                  </a:lnTo>
                  <a:lnTo>
                    <a:pt x="6" y="4"/>
                  </a:lnTo>
                  <a:lnTo>
                    <a:pt x="4" y="14"/>
                  </a:lnTo>
                  <a:lnTo>
                    <a:pt x="2" y="30"/>
                  </a:lnTo>
                  <a:lnTo>
                    <a:pt x="0" y="49"/>
                  </a:lnTo>
                  <a:lnTo>
                    <a:pt x="0" y="70"/>
                  </a:lnTo>
                  <a:lnTo>
                    <a:pt x="2" y="91"/>
                  </a:lnTo>
                  <a:lnTo>
                    <a:pt x="8" y="111"/>
                  </a:lnTo>
                  <a:lnTo>
                    <a:pt x="18" y="128"/>
                  </a:lnTo>
                  <a:lnTo>
                    <a:pt x="19" y="129"/>
                  </a:lnTo>
                  <a:lnTo>
                    <a:pt x="23" y="131"/>
                  </a:lnTo>
                  <a:lnTo>
                    <a:pt x="29" y="134"/>
                  </a:lnTo>
                  <a:lnTo>
                    <a:pt x="37" y="138"/>
                  </a:lnTo>
                  <a:lnTo>
                    <a:pt x="47" y="144"/>
                  </a:lnTo>
                  <a:lnTo>
                    <a:pt x="59" y="151"/>
                  </a:lnTo>
                  <a:lnTo>
                    <a:pt x="75" y="158"/>
                  </a:lnTo>
                  <a:lnTo>
                    <a:pt x="92" y="167"/>
                  </a:lnTo>
                  <a:lnTo>
                    <a:pt x="111" y="176"/>
                  </a:lnTo>
                  <a:lnTo>
                    <a:pt x="134" y="186"/>
                  </a:lnTo>
                  <a:lnTo>
                    <a:pt x="158" y="197"/>
                  </a:lnTo>
                  <a:lnTo>
                    <a:pt x="185" y="209"/>
                  </a:lnTo>
                  <a:lnTo>
                    <a:pt x="214" y="221"/>
                  </a:lnTo>
                  <a:lnTo>
                    <a:pt x="246" y="234"/>
                  </a:lnTo>
                  <a:lnTo>
                    <a:pt x="279" y="247"/>
                  </a:lnTo>
                  <a:lnTo>
                    <a:pt x="316" y="260"/>
                  </a:lnTo>
                  <a:lnTo>
                    <a:pt x="356" y="275"/>
                  </a:lnTo>
                  <a:lnTo>
                    <a:pt x="396" y="289"/>
                  </a:lnTo>
                  <a:lnTo>
                    <a:pt x="440" y="303"/>
                  </a:lnTo>
                  <a:lnTo>
                    <a:pt x="487" y="317"/>
                  </a:lnTo>
                  <a:lnTo>
                    <a:pt x="536" y="331"/>
                  </a:lnTo>
                  <a:lnTo>
                    <a:pt x="588" y="345"/>
                  </a:lnTo>
                  <a:lnTo>
                    <a:pt x="642" y="359"/>
                  </a:lnTo>
                  <a:lnTo>
                    <a:pt x="698" y="373"/>
                  </a:lnTo>
                  <a:lnTo>
                    <a:pt x="758" y="386"/>
                  </a:lnTo>
                  <a:lnTo>
                    <a:pt x="819" y="400"/>
                  </a:lnTo>
                  <a:lnTo>
                    <a:pt x="883" y="412"/>
                  </a:lnTo>
                  <a:lnTo>
                    <a:pt x="951" y="425"/>
                  </a:lnTo>
                  <a:lnTo>
                    <a:pt x="1020" y="438"/>
                  </a:lnTo>
                  <a:lnTo>
                    <a:pt x="1092" y="449"/>
                  </a:lnTo>
                  <a:lnTo>
                    <a:pt x="1168" y="459"/>
                  </a:lnTo>
                  <a:lnTo>
                    <a:pt x="1245" y="469"/>
                  </a:lnTo>
                  <a:lnTo>
                    <a:pt x="1246" y="467"/>
                  </a:lnTo>
                  <a:lnTo>
                    <a:pt x="1250" y="461"/>
                  </a:lnTo>
                  <a:lnTo>
                    <a:pt x="1255" y="452"/>
                  </a:lnTo>
                  <a:lnTo>
                    <a:pt x="1261" y="439"/>
                  </a:lnTo>
                  <a:lnTo>
                    <a:pt x="1268" y="423"/>
                  </a:lnTo>
                  <a:lnTo>
                    <a:pt x="1272" y="405"/>
                  </a:lnTo>
                  <a:lnTo>
                    <a:pt x="1275" y="385"/>
                  </a:lnTo>
                  <a:lnTo>
                    <a:pt x="1274" y="363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8" name="Freeform 96"/>
            <p:cNvSpPr>
              <a:spLocks/>
            </p:cNvSpPr>
            <p:nvPr/>
          </p:nvSpPr>
          <p:spPr bwMode="auto">
            <a:xfrm>
              <a:off x="4880" y="2014"/>
              <a:ext cx="29" cy="21"/>
            </a:xfrm>
            <a:custGeom>
              <a:avLst/>
              <a:gdLst>
                <a:gd name="T0" fmla="*/ 0 w 148"/>
                <a:gd name="T1" fmla="*/ 0 h 107"/>
                <a:gd name="T2" fmla="*/ 0 w 148"/>
                <a:gd name="T3" fmla="*/ 0 h 107"/>
                <a:gd name="T4" fmla="*/ 0 w 148"/>
                <a:gd name="T5" fmla="*/ 0 h 107"/>
                <a:gd name="T6" fmla="*/ 0 w 148"/>
                <a:gd name="T7" fmla="*/ 0 h 107"/>
                <a:gd name="T8" fmla="*/ 0 w 148"/>
                <a:gd name="T9" fmla="*/ 0 h 107"/>
                <a:gd name="T10" fmla="*/ 0 w 148"/>
                <a:gd name="T11" fmla="*/ 0 h 107"/>
                <a:gd name="T12" fmla="*/ 0 w 148"/>
                <a:gd name="T13" fmla="*/ 0 h 107"/>
                <a:gd name="T14" fmla="*/ 0 w 148"/>
                <a:gd name="T15" fmla="*/ 0 h 107"/>
                <a:gd name="T16" fmla="*/ 0 w 148"/>
                <a:gd name="T17" fmla="*/ 0 h 107"/>
                <a:gd name="T18" fmla="*/ 0 w 148"/>
                <a:gd name="T19" fmla="*/ 0 h 107"/>
                <a:gd name="T20" fmla="*/ 0 w 148"/>
                <a:gd name="T21" fmla="*/ 0 h 107"/>
                <a:gd name="T22" fmla="*/ 0 w 148"/>
                <a:gd name="T23" fmla="*/ 0 h 107"/>
                <a:gd name="T24" fmla="*/ 0 w 148"/>
                <a:gd name="T25" fmla="*/ 0 h 107"/>
                <a:gd name="T26" fmla="*/ 0 w 148"/>
                <a:gd name="T27" fmla="*/ 0 h 107"/>
                <a:gd name="T28" fmla="*/ 0 w 148"/>
                <a:gd name="T29" fmla="*/ 0 h 107"/>
                <a:gd name="T30" fmla="*/ 0 w 148"/>
                <a:gd name="T31" fmla="*/ 0 h 107"/>
                <a:gd name="T32" fmla="*/ 0 w 148"/>
                <a:gd name="T33" fmla="*/ 0 h 107"/>
                <a:gd name="T34" fmla="*/ 0 w 148"/>
                <a:gd name="T35" fmla="*/ 0 h 107"/>
                <a:gd name="T36" fmla="*/ 0 w 148"/>
                <a:gd name="T37" fmla="*/ 0 h 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8"/>
                <a:gd name="T58" fmla="*/ 0 h 107"/>
                <a:gd name="T59" fmla="*/ 148 w 148"/>
                <a:gd name="T60" fmla="*/ 107 h 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8" h="107">
                  <a:moveTo>
                    <a:pt x="46" y="0"/>
                  </a:moveTo>
                  <a:lnTo>
                    <a:pt x="43" y="0"/>
                  </a:lnTo>
                  <a:lnTo>
                    <a:pt x="36" y="2"/>
                  </a:lnTo>
                  <a:lnTo>
                    <a:pt x="27" y="6"/>
                  </a:lnTo>
                  <a:lnTo>
                    <a:pt x="15" y="13"/>
                  </a:lnTo>
                  <a:lnTo>
                    <a:pt x="6" y="23"/>
                  </a:lnTo>
                  <a:lnTo>
                    <a:pt x="1" y="38"/>
                  </a:lnTo>
                  <a:lnTo>
                    <a:pt x="0" y="57"/>
                  </a:lnTo>
                  <a:lnTo>
                    <a:pt x="6" y="83"/>
                  </a:lnTo>
                  <a:lnTo>
                    <a:pt x="86" y="107"/>
                  </a:lnTo>
                  <a:lnTo>
                    <a:pt x="85" y="102"/>
                  </a:lnTo>
                  <a:lnTo>
                    <a:pt x="85" y="91"/>
                  </a:lnTo>
                  <a:lnTo>
                    <a:pt x="85" y="74"/>
                  </a:lnTo>
                  <a:lnTo>
                    <a:pt x="88" y="56"/>
                  </a:lnTo>
                  <a:lnTo>
                    <a:pt x="94" y="39"/>
                  </a:lnTo>
                  <a:lnTo>
                    <a:pt x="105" y="26"/>
                  </a:lnTo>
                  <a:lnTo>
                    <a:pt x="122" y="19"/>
                  </a:lnTo>
                  <a:lnTo>
                    <a:pt x="148" y="2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69" name="Freeform 97"/>
            <p:cNvSpPr>
              <a:spLocks/>
            </p:cNvSpPr>
            <p:nvPr/>
          </p:nvSpPr>
          <p:spPr bwMode="auto">
            <a:xfrm>
              <a:off x="5047" y="2053"/>
              <a:ext cx="30" cy="21"/>
            </a:xfrm>
            <a:custGeom>
              <a:avLst/>
              <a:gdLst>
                <a:gd name="T0" fmla="*/ 0 w 147"/>
                <a:gd name="T1" fmla="*/ 0 h 106"/>
                <a:gd name="T2" fmla="*/ 0 w 147"/>
                <a:gd name="T3" fmla="*/ 0 h 106"/>
                <a:gd name="T4" fmla="*/ 0 w 147"/>
                <a:gd name="T5" fmla="*/ 0 h 106"/>
                <a:gd name="T6" fmla="*/ 0 w 147"/>
                <a:gd name="T7" fmla="*/ 0 h 106"/>
                <a:gd name="T8" fmla="*/ 0 w 147"/>
                <a:gd name="T9" fmla="*/ 0 h 106"/>
                <a:gd name="T10" fmla="*/ 0 w 147"/>
                <a:gd name="T11" fmla="*/ 0 h 106"/>
                <a:gd name="T12" fmla="*/ 0 w 147"/>
                <a:gd name="T13" fmla="*/ 0 h 106"/>
                <a:gd name="T14" fmla="*/ 0 w 147"/>
                <a:gd name="T15" fmla="*/ 0 h 106"/>
                <a:gd name="T16" fmla="*/ 0 w 147"/>
                <a:gd name="T17" fmla="*/ 0 h 106"/>
                <a:gd name="T18" fmla="*/ 0 w 147"/>
                <a:gd name="T19" fmla="*/ 0 h 106"/>
                <a:gd name="T20" fmla="*/ 0 w 147"/>
                <a:gd name="T21" fmla="*/ 0 h 106"/>
                <a:gd name="T22" fmla="*/ 0 w 147"/>
                <a:gd name="T23" fmla="*/ 0 h 106"/>
                <a:gd name="T24" fmla="*/ 0 w 147"/>
                <a:gd name="T25" fmla="*/ 0 h 106"/>
                <a:gd name="T26" fmla="*/ 0 w 147"/>
                <a:gd name="T27" fmla="*/ 0 h 106"/>
                <a:gd name="T28" fmla="*/ 0 w 147"/>
                <a:gd name="T29" fmla="*/ 0 h 106"/>
                <a:gd name="T30" fmla="*/ 0 w 147"/>
                <a:gd name="T31" fmla="*/ 0 h 106"/>
                <a:gd name="T32" fmla="*/ 0 w 147"/>
                <a:gd name="T33" fmla="*/ 0 h 106"/>
                <a:gd name="T34" fmla="*/ 0 w 147"/>
                <a:gd name="T35" fmla="*/ 0 h 106"/>
                <a:gd name="T36" fmla="*/ 0 w 147"/>
                <a:gd name="T37" fmla="*/ 0 h 10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47"/>
                <a:gd name="T58" fmla="*/ 0 h 106"/>
                <a:gd name="T59" fmla="*/ 147 w 147"/>
                <a:gd name="T60" fmla="*/ 106 h 10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47" h="106">
                  <a:moveTo>
                    <a:pt x="45" y="0"/>
                  </a:moveTo>
                  <a:lnTo>
                    <a:pt x="42" y="0"/>
                  </a:lnTo>
                  <a:lnTo>
                    <a:pt x="35" y="2"/>
                  </a:lnTo>
                  <a:lnTo>
                    <a:pt x="25" y="6"/>
                  </a:lnTo>
                  <a:lnTo>
                    <a:pt x="15" y="12"/>
                  </a:lnTo>
                  <a:lnTo>
                    <a:pt x="6" y="22"/>
                  </a:lnTo>
                  <a:lnTo>
                    <a:pt x="0" y="37"/>
                  </a:lnTo>
                  <a:lnTo>
                    <a:pt x="0" y="58"/>
                  </a:lnTo>
                  <a:lnTo>
                    <a:pt x="6" y="84"/>
                  </a:lnTo>
                  <a:lnTo>
                    <a:pt x="84" y="106"/>
                  </a:lnTo>
                  <a:lnTo>
                    <a:pt x="83" y="102"/>
                  </a:lnTo>
                  <a:lnTo>
                    <a:pt x="83" y="90"/>
                  </a:lnTo>
                  <a:lnTo>
                    <a:pt x="83" y="74"/>
                  </a:lnTo>
                  <a:lnTo>
                    <a:pt x="86" y="56"/>
                  </a:lnTo>
                  <a:lnTo>
                    <a:pt x="92" y="39"/>
                  </a:lnTo>
                  <a:lnTo>
                    <a:pt x="104" y="26"/>
                  </a:lnTo>
                  <a:lnTo>
                    <a:pt x="122" y="19"/>
                  </a:lnTo>
                  <a:lnTo>
                    <a:pt x="147" y="2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0" name="Freeform 98"/>
            <p:cNvSpPr>
              <a:spLocks/>
            </p:cNvSpPr>
            <p:nvPr/>
          </p:nvSpPr>
          <p:spPr bwMode="auto">
            <a:xfrm>
              <a:off x="4911" y="2020"/>
              <a:ext cx="127" cy="36"/>
            </a:xfrm>
            <a:custGeom>
              <a:avLst/>
              <a:gdLst>
                <a:gd name="T0" fmla="*/ 0 w 634"/>
                <a:gd name="T1" fmla="*/ 0 h 179"/>
                <a:gd name="T2" fmla="*/ 1 w 634"/>
                <a:gd name="T3" fmla="*/ 0 h 179"/>
                <a:gd name="T4" fmla="*/ 1 w 634"/>
                <a:gd name="T5" fmla="*/ 0 h 179"/>
                <a:gd name="T6" fmla="*/ 0 w 634"/>
                <a:gd name="T7" fmla="*/ 0 h 179"/>
                <a:gd name="T8" fmla="*/ 0 w 634"/>
                <a:gd name="T9" fmla="*/ 0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4"/>
                <a:gd name="T16" fmla="*/ 0 h 179"/>
                <a:gd name="T17" fmla="*/ 634 w 634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4" h="179">
                  <a:moveTo>
                    <a:pt x="0" y="39"/>
                  </a:moveTo>
                  <a:lnTo>
                    <a:pt x="605" y="179"/>
                  </a:lnTo>
                  <a:lnTo>
                    <a:pt x="634" y="140"/>
                  </a:lnTo>
                  <a:lnTo>
                    <a:pt x="29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1" name="Freeform 99"/>
            <p:cNvSpPr>
              <a:spLocks/>
            </p:cNvSpPr>
            <p:nvPr/>
          </p:nvSpPr>
          <p:spPr bwMode="auto">
            <a:xfrm>
              <a:off x="4910" y="2035"/>
              <a:ext cx="122" cy="33"/>
            </a:xfrm>
            <a:custGeom>
              <a:avLst/>
              <a:gdLst>
                <a:gd name="T0" fmla="*/ 0 w 610"/>
                <a:gd name="T1" fmla="*/ 0 h 167"/>
                <a:gd name="T2" fmla="*/ 1 w 610"/>
                <a:gd name="T3" fmla="*/ 0 h 167"/>
                <a:gd name="T4" fmla="*/ 1 w 610"/>
                <a:gd name="T5" fmla="*/ 0 h 167"/>
                <a:gd name="T6" fmla="*/ 0 w 610"/>
                <a:gd name="T7" fmla="*/ 0 h 167"/>
                <a:gd name="T8" fmla="*/ 0 w 610"/>
                <a:gd name="T9" fmla="*/ 0 h 1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0"/>
                <a:gd name="T16" fmla="*/ 0 h 167"/>
                <a:gd name="T17" fmla="*/ 610 w 610"/>
                <a:gd name="T18" fmla="*/ 167 h 1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0" h="167">
                  <a:moveTo>
                    <a:pt x="0" y="27"/>
                  </a:moveTo>
                  <a:lnTo>
                    <a:pt x="604" y="167"/>
                  </a:lnTo>
                  <a:lnTo>
                    <a:pt x="610" y="139"/>
                  </a:lnTo>
                  <a:lnTo>
                    <a:pt x="5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2" name="Freeform 100"/>
            <p:cNvSpPr>
              <a:spLocks/>
            </p:cNvSpPr>
            <p:nvPr/>
          </p:nvSpPr>
          <p:spPr bwMode="auto">
            <a:xfrm>
              <a:off x="5041" y="2102"/>
              <a:ext cx="74" cy="90"/>
            </a:xfrm>
            <a:custGeom>
              <a:avLst/>
              <a:gdLst>
                <a:gd name="T0" fmla="*/ 0 w 368"/>
                <a:gd name="T1" fmla="*/ 1 h 453"/>
                <a:gd name="T2" fmla="*/ 0 w 368"/>
                <a:gd name="T3" fmla="*/ 1 h 453"/>
                <a:gd name="T4" fmla="*/ 0 w 368"/>
                <a:gd name="T5" fmla="*/ 1 h 453"/>
                <a:gd name="T6" fmla="*/ 1 w 368"/>
                <a:gd name="T7" fmla="*/ 0 h 453"/>
                <a:gd name="T8" fmla="*/ 0 w 368"/>
                <a:gd name="T9" fmla="*/ 0 h 453"/>
                <a:gd name="T10" fmla="*/ 0 w 368"/>
                <a:gd name="T11" fmla="*/ 0 h 453"/>
                <a:gd name="T12" fmla="*/ 0 w 368"/>
                <a:gd name="T13" fmla="*/ 1 h 453"/>
                <a:gd name="T14" fmla="*/ 0 w 368"/>
                <a:gd name="T15" fmla="*/ 1 h 4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68"/>
                <a:gd name="T25" fmla="*/ 0 h 453"/>
                <a:gd name="T26" fmla="*/ 368 w 368"/>
                <a:gd name="T27" fmla="*/ 453 h 4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68" h="453">
                  <a:moveTo>
                    <a:pt x="0" y="453"/>
                  </a:moveTo>
                  <a:lnTo>
                    <a:pt x="74" y="346"/>
                  </a:lnTo>
                  <a:lnTo>
                    <a:pt x="108" y="346"/>
                  </a:lnTo>
                  <a:lnTo>
                    <a:pt x="368" y="0"/>
                  </a:lnTo>
                  <a:lnTo>
                    <a:pt x="113" y="251"/>
                  </a:lnTo>
                  <a:lnTo>
                    <a:pt x="57" y="257"/>
                  </a:lnTo>
                  <a:lnTo>
                    <a:pt x="0" y="319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3" name="Freeform 101"/>
            <p:cNvSpPr>
              <a:spLocks/>
            </p:cNvSpPr>
            <p:nvPr/>
          </p:nvSpPr>
          <p:spPr bwMode="auto">
            <a:xfrm>
              <a:off x="4921" y="1865"/>
              <a:ext cx="205" cy="44"/>
            </a:xfrm>
            <a:custGeom>
              <a:avLst/>
              <a:gdLst>
                <a:gd name="T0" fmla="*/ 0 w 1029"/>
                <a:gd name="T1" fmla="*/ 0 h 219"/>
                <a:gd name="T2" fmla="*/ 2 w 1029"/>
                <a:gd name="T3" fmla="*/ 0 h 219"/>
                <a:gd name="T4" fmla="*/ 2 w 1029"/>
                <a:gd name="T5" fmla="*/ 0 h 219"/>
                <a:gd name="T6" fmla="*/ 2 w 1029"/>
                <a:gd name="T7" fmla="*/ 0 h 219"/>
                <a:gd name="T8" fmla="*/ 2 w 1029"/>
                <a:gd name="T9" fmla="*/ 0 h 219"/>
                <a:gd name="T10" fmla="*/ 2 w 1029"/>
                <a:gd name="T11" fmla="*/ 0 h 219"/>
                <a:gd name="T12" fmla="*/ 2 w 1029"/>
                <a:gd name="T13" fmla="*/ 0 h 219"/>
                <a:gd name="T14" fmla="*/ 2 w 1029"/>
                <a:gd name="T15" fmla="*/ 0 h 219"/>
                <a:gd name="T16" fmla="*/ 2 w 1029"/>
                <a:gd name="T17" fmla="*/ 0 h 219"/>
                <a:gd name="T18" fmla="*/ 1 w 1029"/>
                <a:gd name="T19" fmla="*/ 0 h 219"/>
                <a:gd name="T20" fmla="*/ 1 w 1029"/>
                <a:gd name="T21" fmla="*/ 0 h 219"/>
                <a:gd name="T22" fmla="*/ 1 w 1029"/>
                <a:gd name="T23" fmla="*/ 0 h 219"/>
                <a:gd name="T24" fmla="*/ 1 w 1029"/>
                <a:gd name="T25" fmla="*/ 0 h 219"/>
                <a:gd name="T26" fmla="*/ 1 w 1029"/>
                <a:gd name="T27" fmla="*/ 0 h 219"/>
                <a:gd name="T28" fmla="*/ 1 w 1029"/>
                <a:gd name="T29" fmla="*/ 0 h 219"/>
                <a:gd name="T30" fmla="*/ 1 w 1029"/>
                <a:gd name="T31" fmla="*/ 0 h 219"/>
                <a:gd name="T32" fmla="*/ 1 w 1029"/>
                <a:gd name="T33" fmla="*/ 0 h 219"/>
                <a:gd name="T34" fmla="*/ 1 w 1029"/>
                <a:gd name="T35" fmla="*/ 0 h 219"/>
                <a:gd name="T36" fmla="*/ 1 w 1029"/>
                <a:gd name="T37" fmla="*/ 0 h 219"/>
                <a:gd name="T38" fmla="*/ 1 w 1029"/>
                <a:gd name="T39" fmla="*/ 0 h 219"/>
                <a:gd name="T40" fmla="*/ 1 w 1029"/>
                <a:gd name="T41" fmla="*/ 0 h 219"/>
                <a:gd name="T42" fmla="*/ 1 w 1029"/>
                <a:gd name="T43" fmla="*/ 0 h 219"/>
                <a:gd name="T44" fmla="*/ 1 w 1029"/>
                <a:gd name="T45" fmla="*/ 0 h 219"/>
                <a:gd name="T46" fmla="*/ 1 w 1029"/>
                <a:gd name="T47" fmla="*/ 0 h 219"/>
                <a:gd name="T48" fmla="*/ 1 w 1029"/>
                <a:gd name="T49" fmla="*/ 0 h 219"/>
                <a:gd name="T50" fmla="*/ 1 w 1029"/>
                <a:gd name="T51" fmla="*/ 0 h 219"/>
                <a:gd name="T52" fmla="*/ 1 w 1029"/>
                <a:gd name="T53" fmla="*/ 0 h 219"/>
                <a:gd name="T54" fmla="*/ 0 w 1029"/>
                <a:gd name="T55" fmla="*/ 0 h 219"/>
                <a:gd name="T56" fmla="*/ 0 w 1029"/>
                <a:gd name="T57" fmla="*/ 0 h 219"/>
                <a:gd name="T58" fmla="*/ 0 w 1029"/>
                <a:gd name="T59" fmla="*/ 0 h 219"/>
                <a:gd name="T60" fmla="*/ 0 w 1029"/>
                <a:gd name="T61" fmla="*/ 0 h 219"/>
                <a:gd name="T62" fmla="*/ 0 w 1029"/>
                <a:gd name="T63" fmla="*/ 0 h 219"/>
                <a:gd name="T64" fmla="*/ 0 w 1029"/>
                <a:gd name="T65" fmla="*/ 0 h 219"/>
                <a:gd name="T66" fmla="*/ 0 w 1029"/>
                <a:gd name="T67" fmla="*/ 0 h 2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29"/>
                <a:gd name="T103" fmla="*/ 0 h 219"/>
                <a:gd name="T104" fmla="*/ 1029 w 1029"/>
                <a:gd name="T105" fmla="*/ 219 h 21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29" h="219">
                  <a:moveTo>
                    <a:pt x="0" y="0"/>
                  </a:moveTo>
                  <a:lnTo>
                    <a:pt x="1029" y="219"/>
                  </a:lnTo>
                  <a:lnTo>
                    <a:pt x="1028" y="218"/>
                  </a:lnTo>
                  <a:lnTo>
                    <a:pt x="1024" y="217"/>
                  </a:lnTo>
                  <a:lnTo>
                    <a:pt x="1017" y="214"/>
                  </a:lnTo>
                  <a:lnTo>
                    <a:pt x="1008" y="209"/>
                  </a:lnTo>
                  <a:lnTo>
                    <a:pt x="995" y="204"/>
                  </a:lnTo>
                  <a:lnTo>
                    <a:pt x="981" y="199"/>
                  </a:lnTo>
                  <a:lnTo>
                    <a:pt x="965" y="192"/>
                  </a:lnTo>
                  <a:lnTo>
                    <a:pt x="946" y="183"/>
                  </a:lnTo>
                  <a:lnTo>
                    <a:pt x="925" y="175"/>
                  </a:lnTo>
                  <a:lnTo>
                    <a:pt x="902" y="167"/>
                  </a:lnTo>
                  <a:lnTo>
                    <a:pt x="876" y="158"/>
                  </a:lnTo>
                  <a:lnTo>
                    <a:pt x="850" y="148"/>
                  </a:lnTo>
                  <a:lnTo>
                    <a:pt x="820" y="138"/>
                  </a:lnTo>
                  <a:lnTo>
                    <a:pt x="789" y="128"/>
                  </a:lnTo>
                  <a:lnTo>
                    <a:pt x="756" y="118"/>
                  </a:lnTo>
                  <a:lnTo>
                    <a:pt x="722" y="108"/>
                  </a:lnTo>
                  <a:lnTo>
                    <a:pt x="686" y="97"/>
                  </a:lnTo>
                  <a:lnTo>
                    <a:pt x="648" y="87"/>
                  </a:lnTo>
                  <a:lnTo>
                    <a:pt x="609" y="77"/>
                  </a:lnTo>
                  <a:lnTo>
                    <a:pt x="568" y="67"/>
                  </a:lnTo>
                  <a:lnTo>
                    <a:pt x="527" y="58"/>
                  </a:lnTo>
                  <a:lnTo>
                    <a:pt x="484" y="49"/>
                  </a:lnTo>
                  <a:lnTo>
                    <a:pt x="439" y="41"/>
                  </a:lnTo>
                  <a:lnTo>
                    <a:pt x="394" y="33"/>
                  </a:lnTo>
                  <a:lnTo>
                    <a:pt x="347" y="25"/>
                  </a:lnTo>
                  <a:lnTo>
                    <a:pt x="300" y="18"/>
                  </a:lnTo>
                  <a:lnTo>
                    <a:pt x="252" y="13"/>
                  </a:lnTo>
                  <a:lnTo>
                    <a:pt x="203" y="8"/>
                  </a:lnTo>
                  <a:lnTo>
                    <a:pt x="153" y="4"/>
                  </a:lnTo>
                  <a:lnTo>
                    <a:pt x="103" y="2"/>
                  </a:lnTo>
                  <a:lnTo>
                    <a:pt x="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074" name="Freeform 102"/>
            <p:cNvSpPr>
              <a:spLocks/>
            </p:cNvSpPr>
            <p:nvPr/>
          </p:nvSpPr>
          <p:spPr bwMode="auto">
            <a:xfrm>
              <a:off x="4878" y="1866"/>
              <a:ext cx="41" cy="132"/>
            </a:xfrm>
            <a:custGeom>
              <a:avLst/>
              <a:gdLst>
                <a:gd name="T0" fmla="*/ 0 w 209"/>
                <a:gd name="T1" fmla="*/ 0 h 659"/>
                <a:gd name="T2" fmla="*/ 0 w 209"/>
                <a:gd name="T3" fmla="*/ 1 h 659"/>
                <a:gd name="T4" fmla="*/ 0 w 209"/>
                <a:gd name="T5" fmla="*/ 1 h 659"/>
                <a:gd name="T6" fmla="*/ 0 w 209"/>
                <a:gd name="T7" fmla="*/ 0 h 659"/>
                <a:gd name="T8" fmla="*/ 0 w 209"/>
                <a:gd name="T9" fmla="*/ 0 h 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9"/>
                <a:gd name="T16" fmla="*/ 0 h 659"/>
                <a:gd name="T17" fmla="*/ 209 w 209"/>
                <a:gd name="T18" fmla="*/ 659 h 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9" h="659">
                  <a:moveTo>
                    <a:pt x="209" y="0"/>
                  </a:moveTo>
                  <a:lnTo>
                    <a:pt x="45" y="659"/>
                  </a:lnTo>
                  <a:lnTo>
                    <a:pt x="0" y="648"/>
                  </a:lnTo>
                  <a:lnTo>
                    <a:pt x="147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F2E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055" name="Text Box 104"/>
          <p:cNvSpPr txBox="1">
            <a:spLocks noChangeArrowheads="1"/>
          </p:cNvSpPr>
          <p:nvPr/>
        </p:nvSpPr>
        <p:spPr bwMode="auto">
          <a:xfrm>
            <a:off x="7302302" y="1522884"/>
            <a:ext cx="1404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200" dirty="0" smtClean="0"/>
              <a:t>računalnik z IPSec</a:t>
            </a:r>
            <a:endParaRPr lang="en-US" sz="1200" dirty="0"/>
          </a:p>
        </p:txBody>
      </p:sp>
      <p:sp>
        <p:nvSpPr>
          <p:cNvPr id="1056" name="Text Box 105"/>
          <p:cNvSpPr txBox="1">
            <a:spLocks noChangeArrowheads="1"/>
          </p:cNvSpPr>
          <p:nvPr/>
        </p:nvSpPr>
        <p:spPr bwMode="auto">
          <a:xfrm>
            <a:off x="1971477" y="3994622"/>
            <a:ext cx="125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200" dirty="0" smtClean="0"/>
              <a:t>Usmerjevalnik z</a:t>
            </a:r>
            <a:endParaRPr lang="en-US" sz="1200" dirty="0"/>
          </a:p>
          <a:p>
            <a:pPr eaLnBrk="1" hangingPunct="1"/>
            <a:r>
              <a:rPr lang="en-US" sz="1200" dirty="0"/>
              <a:t>IPv4 </a:t>
            </a:r>
            <a:r>
              <a:rPr lang="sl-SI" sz="1200" dirty="0" smtClean="0"/>
              <a:t>in </a:t>
            </a:r>
            <a:r>
              <a:rPr lang="en-US" sz="1200" dirty="0" err="1" smtClean="0"/>
              <a:t>IPsec</a:t>
            </a:r>
            <a:endParaRPr lang="en-US" sz="1200" dirty="0"/>
          </a:p>
        </p:txBody>
      </p:sp>
      <p:sp>
        <p:nvSpPr>
          <p:cNvPr id="1057" name="Text Box 106"/>
          <p:cNvSpPr txBox="1">
            <a:spLocks noChangeArrowheads="1"/>
          </p:cNvSpPr>
          <p:nvPr/>
        </p:nvSpPr>
        <p:spPr bwMode="auto">
          <a:xfrm>
            <a:off x="5340152" y="4032722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sz="1200" dirty="0" smtClean="0"/>
              <a:t>Usmerjevalnik z</a:t>
            </a:r>
            <a:endParaRPr lang="en-US" sz="1200" dirty="0" smtClean="0"/>
          </a:p>
          <a:p>
            <a:r>
              <a:rPr lang="en-US" sz="1200" dirty="0" smtClean="0"/>
              <a:t>IPv4 </a:t>
            </a:r>
            <a:r>
              <a:rPr lang="sl-SI" sz="1200" dirty="0" smtClean="0"/>
              <a:t>in</a:t>
            </a:r>
            <a:r>
              <a:rPr lang="en-US" sz="1200" dirty="0" err="1" smtClean="0"/>
              <a:t>IPsec</a:t>
            </a:r>
            <a:endParaRPr lang="en-US" sz="1200" dirty="0"/>
          </a:p>
        </p:txBody>
      </p:sp>
      <p:sp>
        <p:nvSpPr>
          <p:cNvPr id="1032" name="Freeform 2"/>
          <p:cNvSpPr>
            <a:spLocks/>
          </p:cNvSpPr>
          <p:nvPr/>
        </p:nvSpPr>
        <p:spPr bwMode="auto">
          <a:xfrm>
            <a:off x="1973065" y="1484784"/>
            <a:ext cx="2232025" cy="1046163"/>
          </a:xfrm>
          <a:custGeom>
            <a:avLst/>
            <a:gdLst>
              <a:gd name="T0" fmla="*/ 854 w 1292"/>
              <a:gd name="T1" fmla="*/ 2 h 1255"/>
              <a:gd name="T2" fmla="*/ 125 w 1292"/>
              <a:gd name="T3" fmla="*/ 53 h 1255"/>
              <a:gd name="T4" fmla="*/ 104 w 1292"/>
              <a:gd name="T5" fmla="*/ 176 h 1255"/>
              <a:gd name="T6" fmla="*/ 188 w 1292"/>
              <a:gd name="T7" fmla="*/ 278 h 1255"/>
              <a:gd name="T8" fmla="*/ 874 w 1292"/>
              <a:gd name="T9" fmla="*/ 292 h 1255"/>
              <a:gd name="T10" fmla="*/ 2309 w 1292"/>
              <a:gd name="T11" fmla="*/ 379 h 1255"/>
              <a:gd name="T12" fmla="*/ 3552 w 1292"/>
              <a:gd name="T13" fmla="*/ 415 h 1255"/>
              <a:gd name="T14" fmla="*/ 4279 w 1292"/>
              <a:gd name="T15" fmla="*/ 342 h 1255"/>
              <a:gd name="T16" fmla="*/ 4536 w 1292"/>
              <a:gd name="T17" fmla="*/ 149 h 1255"/>
              <a:gd name="T18" fmla="*/ 4301 w 1292"/>
              <a:gd name="T19" fmla="*/ 72 h 1255"/>
              <a:gd name="T20" fmla="*/ 2675 w 1292"/>
              <a:gd name="T21" fmla="*/ 39 h 1255"/>
              <a:gd name="T22" fmla="*/ 854 w 1292"/>
              <a:gd name="T23" fmla="*/ 2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054" name="Text Box 103"/>
          <p:cNvSpPr txBox="1">
            <a:spLocks noChangeArrowheads="1"/>
          </p:cNvSpPr>
          <p:nvPr/>
        </p:nvSpPr>
        <p:spPr bwMode="auto">
          <a:xfrm>
            <a:off x="2333427" y="1676872"/>
            <a:ext cx="1579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l-SI" sz="1800" dirty="0" smtClean="0"/>
              <a:t>Javno omrežje</a:t>
            </a:r>
            <a:endParaRPr lang="en-US" sz="1800" dirty="0"/>
          </a:p>
        </p:txBody>
      </p:sp>
      <p:graphicFrame>
        <p:nvGraphicFramePr>
          <p:cNvPr id="1026" name="Object 38"/>
          <p:cNvGraphicFramePr>
            <a:graphicFrameLocks noChangeAspect="1"/>
          </p:cNvGraphicFramePr>
          <p:nvPr/>
        </p:nvGraphicFramePr>
        <p:xfrm>
          <a:off x="1377752" y="5805959"/>
          <a:ext cx="611188" cy="520700"/>
        </p:xfrm>
        <a:graphic>
          <a:graphicData uri="http://schemas.openxmlformats.org/presentationml/2006/ole">
            <p:oleObj spid="_x0000_s289794" name="Clip" r:id="rId4" imgW="1305000" imgH="1085760" progId="">
              <p:embed/>
            </p:oleObj>
          </a:graphicData>
        </a:graphic>
      </p:graphicFrame>
      <p:graphicFrame>
        <p:nvGraphicFramePr>
          <p:cNvPr id="1027" name="Object 50"/>
          <p:cNvGraphicFramePr>
            <a:graphicFrameLocks noChangeAspect="1"/>
          </p:cNvGraphicFramePr>
          <p:nvPr/>
        </p:nvGraphicFramePr>
        <p:xfrm>
          <a:off x="2368352" y="5805959"/>
          <a:ext cx="611188" cy="520700"/>
        </p:xfrm>
        <a:graphic>
          <a:graphicData uri="http://schemas.openxmlformats.org/presentationml/2006/ole">
            <p:oleObj spid="_x0000_s289795" name="Clip" r:id="rId5" imgW="1305000" imgH="1085760" progId="">
              <p:embed/>
            </p:oleObj>
          </a:graphicData>
        </a:graphic>
      </p:graphicFrame>
      <p:sp>
        <p:nvSpPr>
          <p:cNvPr id="110" name="Title 1"/>
          <p:cNvSpPr txBox="1">
            <a:spLocks/>
          </p:cNvSpPr>
          <p:nvPr/>
        </p:nvSpPr>
        <p:spPr>
          <a:xfrm>
            <a:off x="457200" y="692696"/>
            <a:ext cx="8229600" cy="7223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VPN: primer</a:t>
            </a: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539552" y="5729064"/>
            <a:ext cx="457200" cy="641350"/>
            <a:chOff x="4180" y="781"/>
            <a:chExt cx="150" cy="309"/>
          </a:xfrm>
        </p:grpSpPr>
        <p:sp>
          <p:nvSpPr>
            <p:cNvPr id="1096" name="AutoShape 4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7" name="Rectangle 41"/>
            <p:cNvSpPr>
              <a:spLocks noChangeArrowheads="1"/>
            </p:cNvSpPr>
            <p:nvPr/>
          </p:nvSpPr>
          <p:spPr bwMode="auto">
            <a:xfrm>
              <a:off x="4256" y="783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8" name="Rectangle 42"/>
            <p:cNvSpPr>
              <a:spLocks noChangeArrowheads="1"/>
            </p:cNvSpPr>
            <p:nvPr/>
          </p:nvSpPr>
          <p:spPr bwMode="auto">
            <a:xfrm>
              <a:off x="4181" y="850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099" name="AutoShape 43"/>
            <p:cNvSpPr>
              <a:spLocks noChangeArrowheads="1"/>
            </p:cNvSpPr>
            <p:nvPr/>
          </p:nvSpPr>
          <p:spPr bwMode="auto">
            <a:xfrm>
              <a:off x="4180" y="781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0" name="Line 4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1" name="Line 4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2" name="Rectangle 46"/>
            <p:cNvSpPr>
              <a:spLocks noChangeArrowheads="1"/>
            </p:cNvSpPr>
            <p:nvPr/>
          </p:nvSpPr>
          <p:spPr bwMode="auto">
            <a:xfrm>
              <a:off x="4193" y="881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103" name="Rectangle 47"/>
            <p:cNvSpPr>
              <a:spLocks noChangeArrowheads="1"/>
            </p:cNvSpPr>
            <p:nvPr/>
          </p:nvSpPr>
          <p:spPr bwMode="auto">
            <a:xfrm>
              <a:off x="4202" y="923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Implementacija </a:t>
            </a:r>
            <a:r>
              <a:rPr lang="en-US" dirty="0" err="1" smtClean="0"/>
              <a:t>IPsec</a:t>
            </a:r>
            <a:endParaRPr lang="en-US" dirty="0" smtClean="0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mehanizem IPSec ponuja dva protokola varovanja:</a:t>
            </a:r>
          </a:p>
          <a:p>
            <a:pPr lvl="1"/>
            <a:r>
              <a:rPr lang="sl-SI" dirty="0" smtClean="0"/>
              <a:t>AH - </a:t>
            </a:r>
            <a:r>
              <a:rPr lang="sl-SI" i="1" dirty="0" smtClean="0"/>
              <a:t>Authentication Header</a:t>
            </a:r>
          </a:p>
          <a:p>
            <a:pPr lvl="2"/>
            <a:r>
              <a:rPr lang="sl-SI" dirty="0" smtClean="0"/>
              <a:t>zagotavlja avtentikacijo izvora in integriteto podatkov</a:t>
            </a:r>
          </a:p>
          <a:p>
            <a:pPr lvl="1"/>
            <a:r>
              <a:rPr lang="sl-SI" i="1" dirty="0" smtClean="0"/>
              <a:t>ESP - Encapsulation Security Payload </a:t>
            </a:r>
          </a:p>
          <a:p>
            <a:pPr lvl="2"/>
            <a:r>
              <a:rPr lang="sl-SI" dirty="0" smtClean="0"/>
              <a:t>zagotavlja avtentikacijo izvora, integriteto podatkov IN zaupnost podatkov</a:t>
            </a:r>
          </a:p>
          <a:p>
            <a:r>
              <a:rPr lang="sl-SI" dirty="0" smtClean="0"/>
              <a:t>za vsako smer IPSec komunikacije je potrebno vzpostaviti SA (Security Association)</a:t>
            </a:r>
          </a:p>
          <a:p>
            <a:pPr lvl="1"/>
            <a:r>
              <a:rPr lang="sl-SI" dirty="0" smtClean="0"/>
              <a:t>primer: glavna pisarna in podružnica uporabljata dvosmerno komunikacijo. Ravno tako glavna pisarna uporablja dvosmerno komunikacijo z n delavci na terenu. Koliko SA je potrebno vzpostaviti?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580526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chemeClr val="accent3">
                    <a:lumMod val="75000"/>
                  </a:schemeClr>
                </a:solidFill>
              </a:rPr>
              <a:t>2 + 2n</a:t>
            </a:r>
            <a:endParaRPr lang="sl-SI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Freeform 7"/>
          <p:cNvSpPr>
            <a:spLocks/>
          </p:cNvSpPr>
          <p:nvPr/>
        </p:nvSpPr>
        <p:spPr bwMode="auto">
          <a:xfrm>
            <a:off x="2628900" y="1652588"/>
            <a:ext cx="3348037" cy="2049463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>
            <a:off x="2843808" y="2591756"/>
            <a:ext cx="2808312" cy="0"/>
          </a:xfrm>
          <a:prstGeom prst="line">
            <a:avLst/>
          </a:prstGeom>
          <a:ln w="44450">
            <a:headEnd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sl-SI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Vzpostavitev SA</a:t>
            </a:r>
            <a:endParaRPr lang="en-US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99520"/>
            <a:ext cx="8287072" cy="2209800"/>
          </a:xfrm>
        </p:spPr>
        <p:txBody>
          <a:bodyPr>
            <a:noAutofit/>
          </a:bodyPr>
          <a:lstStyle/>
          <a:p>
            <a:r>
              <a:rPr lang="sl-SI" sz="2000" dirty="0" smtClean="0"/>
              <a:t>Usmerjevalnik ima bazo SAD (</a:t>
            </a:r>
            <a:r>
              <a:rPr lang="sl-SI" sz="2000" i="1" dirty="0" smtClean="0"/>
              <a:t>Security Association Database</a:t>
            </a:r>
            <a:r>
              <a:rPr lang="sl-SI" sz="2000" dirty="0" smtClean="0"/>
              <a:t>), kjer hrani podatke o SA:</a:t>
            </a:r>
          </a:p>
          <a:p>
            <a:pPr lvl="1"/>
            <a:r>
              <a:rPr lang="sl-SI" sz="2000" dirty="0" smtClean="0"/>
              <a:t>32 bitni ID SA, imenovan SPI (Security Parameter Index)</a:t>
            </a:r>
          </a:p>
          <a:p>
            <a:pPr lvl="1"/>
            <a:r>
              <a:rPr lang="sl-SI" sz="2000" dirty="0" smtClean="0"/>
              <a:t>izvorni in ponorni IP SA</a:t>
            </a:r>
          </a:p>
          <a:p>
            <a:pPr lvl="1"/>
            <a:r>
              <a:rPr lang="sl-SI" sz="2000" dirty="0" smtClean="0"/>
              <a:t>vrsta enkripcije (npr. 3DES) in ključ</a:t>
            </a:r>
          </a:p>
          <a:p>
            <a:pPr lvl="1"/>
            <a:r>
              <a:rPr lang="sl-SI" sz="2000" dirty="0" smtClean="0"/>
              <a:t>vrsta preverjanja integritete (npr. HMAC/MD5)</a:t>
            </a:r>
          </a:p>
          <a:p>
            <a:pPr lvl="1"/>
            <a:r>
              <a:rPr lang="sl-SI" sz="2000" dirty="0" smtClean="0"/>
              <a:t>ključ za avtentikacijo</a:t>
            </a:r>
            <a:endParaRPr lang="en-US" sz="2000" dirty="0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125538" y="2417763"/>
          <a:ext cx="611187" cy="520700"/>
        </p:xfrm>
        <a:graphic>
          <a:graphicData uri="http://schemas.openxmlformats.org/presentationml/2006/ole">
            <p:oleObj spid="_x0000_s297986" name="Clip" r:id="rId3" imgW="1305000" imgH="1085760" progId="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6908800" y="2417763"/>
          <a:ext cx="611187" cy="520700"/>
        </p:xfrm>
        <a:graphic>
          <a:graphicData uri="http://schemas.openxmlformats.org/presentationml/2006/ole">
            <p:oleObj spid="_x0000_s297987" name="Clip" r:id="rId4" imgW="1305000" imgH="1085760" progId="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43150" y="2417763"/>
            <a:ext cx="569912" cy="285750"/>
            <a:chOff x="533" y="321"/>
            <a:chExt cx="359" cy="180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82" name="Oval 10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3" name="Line 11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4" name="Line 12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85" name="Rectangle 13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86" name="Oval 14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09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3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4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208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0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91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81" name="Line 23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691188" y="2492376"/>
            <a:ext cx="569912" cy="285750"/>
            <a:chOff x="533" y="321"/>
            <a:chExt cx="359" cy="18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2067" name="Oval 26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8" name="Line 27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69" name="Line 28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2070" name="Rectangle 29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2071" name="Oval 30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207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8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9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9" name="Group 35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2074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5" name="Line 3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6" name="Line 3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2066" name="Line 39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2059" name="Line 40"/>
          <p:cNvSpPr>
            <a:spLocks noChangeShapeType="1"/>
          </p:cNvSpPr>
          <p:nvPr/>
        </p:nvSpPr>
        <p:spPr bwMode="auto">
          <a:xfrm>
            <a:off x="1736725" y="2619376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060" name="Line 45"/>
          <p:cNvSpPr>
            <a:spLocks noChangeShapeType="1"/>
          </p:cNvSpPr>
          <p:nvPr/>
        </p:nvSpPr>
        <p:spPr bwMode="auto">
          <a:xfrm flipH="1">
            <a:off x="6256338" y="2665413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2061" name="Line 46"/>
          <p:cNvSpPr>
            <a:spLocks noChangeShapeType="1"/>
          </p:cNvSpPr>
          <p:nvPr/>
        </p:nvSpPr>
        <p:spPr bwMode="auto">
          <a:xfrm flipV="1">
            <a:off x="1430338" y="293846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062" name="Line 47"/>
          <p:cNvSpPr>
            <a:spLocks noChangeShapeType="1"/>
          </p:cNvSpPr>
          <p:nvPr/>
        </p:nvSpPr>
        <p:spPr bwMode="auto">
          <a:xfrm flipV="1">
            <a:off x="7364413" y="293846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063" name="Text Box 48"/>
          <p:cNvSpPr txBox="1">
            <a:spLocks noChangeArrowheads="1"/>
          </p:cNvSpPr>
          <p:nvPr/>
        </p:nvSpPr>
        <p:spPr bwMode="auto">
          <a:xfrm>
            <a:off x="1033463" y="34147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IPsec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64" name="Text Box 49"/>
          <p:cNvSpPr txBox="1">
            <a:spLocks noChangeArrowheads="1"/>
          </p:cNvSpPr>
          <p:nvPr/>
        </p:nvSpPr>
        <p:spPr bwMode="auto">
          <a:xfrm>
            <a:off x="6940550" y="3414713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2123728" y="2060848"/>
            <a:ext cx="1439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/>
              <a:t>200.168.1.100</a:t>
            </a:r>
            <a:endParaRPr lang="en-US" dirty="0"/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5349167" y="2132856"/>
            <a:ext cx="12390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/>
              <a:t>193.68.2.23</a:t>
            </a:r>
            <a:endParaRPr lang="en-US" dirty="0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4042816" y="2276872"/>
            <a:ext cx="457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SA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Dva načina komunikacije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dirty="0" smtClean="0"/>
              <a:t>transport mode</a:t>
            </a:r>
            <a:r>
              <a:rPr lang="sl-SI" dirty="0" smtClean="0"/>
              <a:t> - implementiran med končnimi odjemalci (vmesniki računalnikov), ščiti zgornje plasti protokola. Transparentno vmesnikom, kriptira samo podatke v paketu.</a:t>
            </a:r>
          </a:p>
          <a:p>
            <a:r>
              <a:rPr lang="sl-SI" i="1" dirty="0" smtClean="0"/>
              <a:t>tunnel mode</a:t>
            </a:r>
            <a:r>
              <a:rPr lang="sl-SI" dirty="0" smtClean="0"/>
              <a:t> - transparentno končnim odjemalcem, usmerjevalnik-usmerjevalnik ali usmerjevalnik-uporabnik. Kriptira podatke in glavo paketa.</a:t>
            </a:r>
          </a:p>
          <a:p>
            <a:endParaRPr lang="sl-SI" dirty="0" smtClean="0"/>
          </a:p>
        </p:txBody>
      </p:sp>
      <p:graphicFrame>
        <p:nvGraphicFramePr>
          <p:cNvPr id="5" name="Group 16"/>
          <p:cNvGraphicFramePr>
            <a:graphicFrameLocks/>
          </p:cNvGraphicFramePr>
          <p:nvPr/>
        </p:nvGraphicFramePr>
        <p:xfrm>
          <a:off x="2339752" y="4872764"/>
          <a:ext cx="4104456" cy="1580572"/>
        </p:xfrm>
        <a:graphic>
          <a:graphicData uri="http://schemas.openxmlformats.org/drawingml/2006/table">
            <a:tbl>
              <a:tblPr/>
              <a:tblGrid>
                <a:gridCol w="2052228"/>
                <a:gridCol w="2052228"/>
              </a:tblGrid>
              <a:tr h="79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Transport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 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Transport mode z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Tunnel mode z AH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Tunnel mode z ESP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870700" y="5445224"/>
            <a:ext cx="1734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  <a:latin typeface="+mj-lt"/>
              </a:rPr>
              <a:t>Najbolj pogosto!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084168" y="5877272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IPsec Transport Mode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15544"/>
            <a:ext cx="7772400" cy="2209800"/>
          </a:xfrm>
        </p:spPr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datagram </a:t>
            </a:r>
            <a:r>
              <a:rPr lang="sl-SI" dirty="0" smtClean="0"/>
              <a:t>potuje med končnima sistemoma.</a:t>
            </a:r>
          </a:p>
          <a:p>
            <a:r>
              <a:rPr lang="sl-SI" dirty="0" smtClean="0"/>
              <a:t>Ščitimo zgornje plasti.</a:t>
            </a:r>
            <a:endParaRPr lang="en-US" dirty="0" smtClean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033463" y="1652588"/>
            <a:ext cx="6754812" cy="2159000"/>
            <a:chOff x="651" y="1041"/>
            <a:chExt cx="4255" cy="1360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709" y="1523"/>
            <a:ext cx="385" cy="328"/>
          </p:xfrm>
          <a:graphic>
            <a:graphicData uri="http://schemas.openxmlformats.org/presentationml/2006/ole">
              <p:oleObj spid="_x0000_s299010" name="Clip" r:id="rId3" imgW="1305000" imgH="1085760" progId="">
                <p:embed/>
              </p:oleObj>
            </a:graphicData>
          </a:graphic>
        </p:graphicFrame>
        <p:graphicFrame>
          <p:nvGraphicFramePr>
            <p:cNvPr id="2051" name="Object 6"/>
            <p:cNvGraphicFramePr>
              <a:graphicFrameLocks noChangeAspect="1"/>
            </p:cNvGraphicFramePr>
            <p:nvPr/>
          </p:nvGraphicFramePr>
          <p:xfrm>
            <a:off x="4352" y="1523"/>
            <a:ext cx="385" cy="328"/>
          </p:xfrm>
          <a:graphic>
            <a:graphicData uri="http://schemas.openxmlformats.org/presentationml/2006/ole">
              <p:oleObj spid="_x0000_s299011" name="Clip" r:id="rId4" imgW="1305000" imgH="1085760" progId="">
                <p:embed/>
              </p:oleObj>
            </a:graphicData>
          </a:graphic>
        </p:graphicFrame>
        <p:sp>
          <p:nvSpPr>
            <p:cNvPr id="2056" name="Freeform 7"/>
            <p:cNvSpPr>
              <a:spLocks/>
            </p:cNvSpPr>
            <p:nvPr/>
          </p:nvSpPr>
          <p:spPr bwMode="auto">
            <a:xfrm>
              <a:off x="1656" y="1041"/>
              <a:ext cx="2109" cy="1291"/>
            </a:xfrm>
            <a:custGeom>
              <a:avLst/>
              <a:gdLst>
                <a:gd name="T0" fmla="*/ 1698 w 1292"/>
                <a:gd name="T1" fmla="*/ 7 h 1255"/>
                <a:gd name="T2" fmla="*/ 248 w 1292"/>
                <a:gd name="T3" fmla="*/ 177 h 1255"/>
                <a:gd name="T4" fmla="*/ 206 w 1292"/>
                <a:gd name="T5" fmla="*/ 585 h 1255"/>
                <a:gd name="T6" fmla="*/ 379 w 1292"/>
                <a:gd name="T7" fmla="*/ 928 h 1255"/>
                <a:gd name="T8" fmla="*/ 1740 w 1292"/>
                <a:gd name="T9" fmla="*/ 975 h 1255"/>
                <a:gd name="T10" fmla="*/ 4593 w 1292"/>
                <a:gd name="T11" fmla="*/ 1263 h 1255"/>
                <a:gd name="T12" fmla="*/ 7063 w 1292"/>
                <a:gd name="T13" fmla="*/ 1385 h 1255"/>
                <a:gd name="T14" fmla="*/ 8513 w 1292"/>
                <a:gd name="T15" fmla="*/ 1143 h 1255"/>
                <a:gd name="T16" fmla="*/ 9025 w 1292"/>
                <a:gd name="T17" fmla="*/ 499 h 1255"/>
                <a:gd name="T18" fmla="*/ 8555 w 1292"/>
                <a:gd name="T19" fmla="*/ 236 h 1255"/>
                <a:gd name="T20" fmla="*/ 5318 w 1292"/>
                <a:gd name="T21" fmla="*/ 128 h 1255"/>
                <a:gd name="T22" fmla="*/ 1698 w 1292"/>
                <a:gd name="T23" fmla="*/ 7 h 125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92"/>
                <a:gd name="T37" fmla="*/ 0 h 1255"/>
                <a:gd name="T38" fmla="*/ 1292 w 1292"/>
                <a:gd name="T39" fmla="*/ 1255 h 125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476" y="1523"/>
              <a:ext cx="359" cy="180"/>
              <a:chOff x="533" y="321"/>
              <a:chExt cx="359" cy="180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2082" name="Oval 10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3" name="Line 11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4" name="Line 12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85" name="Rectangle 13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l-SI" sz="2400">
                    <a:latin typeface="Times New Roman" pitchFamily="18" charset="0"/>
                  </a:endParaRPr>
                </a:p>
              </p:txBody>
            </p:sp>
            <p:sp>
              <p:nvSpPr>
                <p:cNvPr id="2086" name="Oval 14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5" name="Group 15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2092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6" name="Group 19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2089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9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2081" name="Line 23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3585" y="1570"/>
              <a:ext cx="359" cy="180"/>
              <a:chOff x="533" y="321"/>
              <a:chExt cx="359" cy="180"/>
            </a:xfrm>
          </p:grpSpPr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533" y="321"/>
                <a:ext cx="359" cy="180"/>
                <a:chOff x="1009" y="655"/>
                <a:chExt cx="359" cy="180"/>
              </a:xfrm>
            </p:grpSpPr>
            <p:sp>
              <p:nvSpPr>
                <p:cNvPr id="2067" name="Oval 26"/>
                <p:cNvSpPr>
                  <a:spLocks noChangeArrowheads="1"/>
                </p:cNvSpPr>
                <p:nvPr/>
              </p:nvSpPr>
              <p:spPr bwMode="auto">
                <a:xfrm>
                  <a:off x="1012" y="735"/>
                  <a:ext cx="356" cy="100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68" name="Line 27"/>
                <p:cNvSpPr>
                  <a:spLocks noChangeShapeType="1"/>
                </p:cNvSpPr>
                <p:nvPr/>
              </p:nvSpPr>
              <p:spPr bwMode="auto">
                <a:xfrm>
                  <a:off x="1012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69" name="Line 28"/>
                <p:cNvSpPr>
                  <a:spLocks noChangeShapeType="1"/>
                </p:cNvSpPr>
                <p:nvPr/>
              </p:nvSpPr>
              <p:spPr bwMode="auto">
                <a:xfrm>
                  <a:off x="1368" y="727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2070" name="Rectangle 29"/>
                <p:cNvSpPr>
                  <a:spLocks noChangeArrowheads="1"/>
                </p:cNvSpPr>
                <p:nvPr/>
              </p:nvSpPr>
              <p:spPr bwMode="auto">
                <a:xfrm>
                  <a:off x="1012" y="727"/>
                  <a:ext cx="353" cy="61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l-SI" sz="2400">
                    <a:latin typeface="Times New Roman" pitchFamily="18" charset="0"/>
                  </a:endParaRPr>
                </a:p>
              </p:txBody>
            </p:sp>
            <p:sp>
              <p:nvSpPr>
                <p:cNvPr id="2071" name="Oval 30"/>
                <p:cNvSpPr>
                  <a:spLocks noChangeArrowheads="1"/>
                </p:cNvSpPr>
                <p:nvPr/>
              </p:nvSpPr>
              <p:spPr bwMode="auto">
                <a:xfrm>
                  <a:off x="1009" y="655"/>
                  <a:ext cx="356" cy="116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grpSp>
              <p:nvGrpSpPr>
                <p:cNvPr id="9" name="Group 31"/>
                <p:cNvGrpSpPr>
                  <a:grpSpLocks/>
                </p:cNvGrpSpPr>
                <p:nvPr/>
              </p:nvGrpSpPr>
              <p:grpSpPr bwMode="auto">
                <a:xfrm>
                  <a:off x="1095" y="681"/>
                  <a:ext cx="176" cy="68"/>
                  <a:chOff x="2848" y="848"/>
                  <a:chExt cx="140" cy="98"/>
                </a:xfrm>
              </p:grpSpPr>
              <p:sp>
                <p:nvSpPr>
                  <p:cNvPr id="2077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  <p:grpSp>
              <p:nvGrpSpPr>
                <p:cNvPr id="10" name="Group 35"/>
                <p:cNvGrpSpPr>
                  <a:grpSpLocks/>
                </p:cNvGrpSpPr>
                <p:nvPr/>
              </p:nvGrpSpPr>
              <p:grpSpPr bwMode="auto">
                <a:xfrm flipV="1">
                  <a:off x="1095" y="680"/>
                  <a:ext cx="176" cy="68"/>
                  <a:chOff x="2848" y="848"/>
                  <a:chExt cx="140" cy="98"/>
                </a:xfrm>
              </p:grpSpPr>
              <p:sp>
                <p:nvSpPr>
                  <p:cNvPr id="2074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  <p:sp>
                <p:nvSpPr>
                  <p:cNvPr id="207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sl-SI"/>
                  </a:p>
                </p:txBody>
              </p:sp>
            </p:grpSp>
          </p:grpSp>
          <p:sp>
            <p:nvSpPr>
              <p:cNvPr id="2066" name="Line 39"/>
              <p:cNvSpPr>
                <a:spLocks noChangeShapeType="1"/>
              </p:cNvSpPr>
              <p:nvPr/>
            </p:nvSpPr>
            <p:spPr bwMode="auto">
              <a:xfrm>
                <a:off x="535" y="368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sp>
          <p:nvSpPr>
            <p:cNvPr id="2059" name="Line 40"/>
            <p:cNvSpPr>
              <a:spLocks noChangeShapeType="1"/>
            </p:cNvSpPr>
            <p:nvPr/>
          </p:nvSpPr>
          <p:spPr bwMode="auto">
            <a:xfrm>
              <a:off x="1094" y="1650"/>
              <a:ext cx="3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0" name="Line 45"/>
            <p:cNvSpPr>
              <a:spLocks noChangeShapeType="1"/>
            </p:cNvSpPr>
            <p:nvPr/>
          </p:nvSpPr>
          <p:spPr bwMode="auto">
            <a:xfrm flipH="1">
              <a:off x="3941" y="1679"/>
              <a:ext cx="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1" name="Line 46"/>
            <p:cNvSpPr>
              <a:spLocks noChangeShapeType="1"/>
            </p:cNvSpPr>
            <p:nvPr/>
          </p:nvSpPr>
          <p:spPr bwMode="auto">
            <a:xfrm flipV="1">
              <a:off x="901" y="1851"/>
              <a:ext cx="0" cy="3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2" name="Line 47"/>
            <p:cNvSpPr>
              <a:spLocks noChangeShapeType="1"/>
            </p:cNvSpPr>
            <p:nvPr/>
          </p:nvSpPr>
          <p:spPr bwMode="auto">
            <a:xfrm flipV="1">
              <a:off x="4639" y="1851"/>
              <a:ext cx="0" cy="3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63" name="Text Box 48"/>
            <p:cNvSpPr txBox="1">
              <a:spLocks noChangeArrowheads="1"/>
            </p:cNvSpPr>
            <p:nvPr/>
          </p:nvSpPr>
          <p:spPr bwMode="auto">
            <a:xfrm>
              <a:off x="651" y="2151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IPsec</a:t>
              </a:r>
            </a:p>
          </p:txBody>
        </p:sp>
        <p:sp>
          <p:nvSpPr>
            <p:cNvPr id="2064" name="Text Box 49"/>
            <p:cNvSpPr txBox="1">
              <a:spLocks noChangeArrowheads="1"/>
            </p:cNvSpPr>
            <p:nvPr/>
          </p:nvSpPr>
          <p:spPr bwMode="auto">
            <a:xfrm>
              <a:off x="4372" y="2151"/>
              <a:ext cx="5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IPsec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Freeform 8"/>
          <p:cNvSpPr>
            <a:spLocks/>
          </p:cNvSpPr>
          <p:nvPr/>
        </p:nvSpPr>
        <p:spPr bwMode="auto">
          <a:xfrm>
            <a:off x="2699792" y="1844824"/>
            <a:ext cx="3348038" cy="1041352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4E27E3-30FC-4CCA-B8AD-E7D328D040A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IPsec</a:t>
            </a:r>
            <a:r>
              <a:rPr lang="en-US" dirty="0" smtClean="0"/>
              <a:t> – tunneling mode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73960"/>
            <a:ext cx="7772400" cy="1295400"/>
          </a:xfrm>
        </p:spPr>
        <p:txBody>
          <a:bodyPr/>
          <a:lstStyle/>
          <a:p>
            <a:r>
              <a:rPr lang="sl-SI" dirty="0" smtClean="0"/>
              <a:t>IPsec se izvaja na končnih usmerjevalnikih</a:t>
            </a:r>
          </a:p>
          <a:p>
            <a:r>
              <a:rPr lang="sl-SI" dirty="0" smtClean="0"/>
              <a:t>za odjemalce ni nujno, da izvajajo IPsec</a:t>
            </a:r>
            <a:endParaRPr lang="en-US" dirty="0" smtClean="0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217613" y="2067175"/>
          <a:ext cx="611188" cy="520700"/>
        </p:xfrm>
        <a:graphic>
          <a:graphicData uri="http://schemas.openxmlformats.org/presentationml/2006/ole">
            <p:oleObj spid="_x0000_s300034" name="Clip" r:id="rId3" imgW="1305000" imgH="1085760" progId="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7000876" y="2067175"/>
          <a:ext cx="611188" cy="520700"/>
        </p:xfrm>
        <a:graphic>
          <a:graphicData uri="http://schemas.openxmlformats.org/presentationml/2006/ole">
            <p:oleObj spid="_x0000_s300035" name="Clip" r:id="rId4" imgW="1305000" imgH="1085760" progId="">
              <p:embed/>
            </p:oleObj>
          </a:graphicData>
        </a:graphic>
      </p:graphicFrame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35226" y="2067175"/>
            <a:ext cx="569913" cy="285750"/>
            <a:chOff x="533" y="321"/>
            <a:chExt cx="359" cy="180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3106" name="Oval 11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7" name="Line 12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8" name="Line 13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109" name="Rectangle 14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3110" name="Oval 15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311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7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8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311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4" name="Line 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15" name="Line 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3105" name="Line 24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83263" y="2141788"/>
            <a:ext cx="569913" cy="285750"/>
            <a:chOff x="533" y="321"/>
            <a:chExt cx="359" cy="180"/>
          </a:xfrm>
        </p:grpSpPr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533" y="321"/>
              <a:ext cx="359" cy="180"/>
              <a:chOff x="1009" y="655"/>
              <a:chExt cx="359" cy="180"/>
            </a:xfrm>
          </p:grpSpPr>
          <p:sp>
            <p:nvSpPr>
              <p:cNvPr id="3091" name="Oval 27"/>
              <p:cNvSpPr>
                <a:spLocks noChangeArrowheads="1"/>
              </p:cNvSpPr>
              <p:nvPr/>
            </p:nvSpPr>
            <p:spPr bwMode="auto">
              <a:xfrm>
                <a:off x="1012" y="735"/>
                <a:ext cx="356" cy="100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2" name="Line 28"/>
              <p:cNvSpPr>
                <a:spLocks noChangeShapeType="1"/>
              </p:cNvSpPr>
              <p:nvPr/>
            </p:nvSpPr>
            <p:spPr bwMode="auto">
              <a:xfrm>
                <a:off x="1012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3" name="Line 29"/>
              <p:cNvSpPr>
                <a:spLocks noChangeShapeType="1"/>
              </p:cNvSpPr>
              <p:nvPr/>
            </p:nvSpPr>
            <p:spPr bwMode="auto">
              <a:xfrm>
                <a:off x="1368" y="727"/>
                <a:ext cx="0" cy="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3094" name="Rectangle 30"/>
              <p:cNvSpPr>
                <a:spLocks noChangeArrowheads="1"/>
              </p:cNvSpPr>
              <p:nvPr/>
            </p:nvSpPr>
            <p:spPr bwMode="auto">
              <a:xfrm>
                <a:off x="1012" y="727"/>
                <a:ext cx="353" cy="61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l-SI" sz="2400">
                  <a:latin typeface="Times New Roman" pitchFamily="18" charset="0"/>
                </a:endParaRPr>
              </a:p>
            </p:txBody>
          </p:sp>
          <p:sp>
            <p:nvSpPr>
              <p:cNvPr id="3095" name="Oval 31"/>
              <p:cNvSpPr>
                <a:spLocks noChangeArrowheads="1"/>
              </p:cNvSpPr>
              <p:nvPr/>
            </p:nvSpPr>
            <p:spPr bwMode="auto">
              <a:xfrm>
                <a:off x="1009" y="655"/>
                <a:ext cx="356" cy="11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1095" y="681"/>
                <a:ext cx="176" cy="68"/>
                <a:chOff x="2848" y="848"/>
                <a:chExt cx="140" cy="98"/>
              </a:xfrm>
            </p:grpSpPr>
            <p:sp>
              <p:nvSpPr>
                <p:cNvPr id="310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2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3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 flipV="1">
                <a:off x="1095" y="680"/>
                <a:ext cx="176" cy="68"/>
                <a:chOff x="2848" y="848"/>
                <a:chExt cx="140" cy="98"/>
              </a:xfrm>
            </p:grpSpPr>
            <p:sp>
              <p:nvSpPr>
                <p:cNvPr id="309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099" name="Line 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  <p:sp>
              <p:nvSpPr>
                <p:cNvPr id="3100" name="Line 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l-SI"/>
                </a:p>
              </p:txBody>
            </p:sp>
          </p:grpSp>
        </p:grpSp>
        <p:sp>
          <p:nvSpPr>
            <p:cNvPr id="3090" name="Line 40"/>
            <p:cNvSpPr>
              <a:spLocks noChangeShapeType="1"/>
            </p:cNvSpPr>
            <p:nvPr/>
          </p:nvSpPr>
          <p:spPr bwMode="auto">
            <a:xfrm>
              <a:off x="535" y="368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3083" name="Line 41"/>
          <p:cNvSpPr>
            <a:spLocks noChangeShapeType="1"/>
          </p:cNvSpPr>
          <p:nvPr/>
        </p:nvSpPr>
        <p:spPr bwMode="auto">
          <a:xfrm>
            <a:off x="1828801" y="2268788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84" name="Line 42"/>
          <p:cNvSpPr>
            <a:spLocks noChangeShapeType="1"/>
          </p:cNvSpPr>
          <p:nvPr/>
        </p:nvSpPr>
        <p:spPr bwMode="auto">
          <a:xfrm flipH="1">
            <a:off x="6348413" y="2314825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3085" name="Line 43"/>
          <p:cNvSpPr>
            <a:spLocks noChangeShapeType="1"/>
          </p:cNvSpPr>
          <p:nvPr/>
        </p:nvSpPr>
        <p:spPr bwMode="auto">
          <a:xfrm flipV="1">
            <a:off x="2674938" y="2354513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86" name="Line 44"/>
          <p:cNvSpPr>
            <a:spLocks noChangeShapeType="1"/>
          </p:cNvSpPr>
          <p:nvPr/>
        </p:nvSpPr>
        <p:spPr bwMode="auto">
          <a:xfrm flipV="1">
            <a:off x="6069013" y="2427538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3087" name="Text Box 45"/>
          <p:cNvSpPr txBox="1">
            <a:spLocks noChangeArrowheads="1"/>
          </p:cNvSpPr>
          <p:nvPr/>
        </p:nvSpPr>
        <p:spPr bwMode="auto">
          <a:xfrm>
            <a:off x="2297113" y="2854575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3088" name="Text Box 46"/>
          <p:cNvSpPr txBox="1">
            <a:spLocks noChangeArrowheads="1"/>
          </p:cNvSpPr>
          <p:nvPr/>
        </p:nvSpPr>
        <p:spPr bwMode="auto">
          <a:xfrm>
            <a:off x="5691188" y="2927600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graphicFrame>
        <p:nvGraphicFramePr>
          <p:cNvPr id="130" name="Object 6"/>
          <p:cNvGraphicFramePr>
            <a:graphicFrameLocks noChangeAspect="1"/>
          </p:cNvGraphicFramePr>
          <p:nvPr/>
        </p:nvGraphicFramePr>
        <p:xfrm>
          <a:off x="1201885" y="3651351"/>
          <a:ext cx="611188" cy="520700"/>
        </p:xfrm>
        <a:graphic>
          <a:graphicData uri="http://schemas.openxmlformats.org/presentationml/2006/ole">
            <p:oleObj spid="_x0000_s300040" name="Clip" r:id="rId5" imgW="1305000" imgH="1085760" progId="">
              <p:embed/>
            </p:oleObj>
          </a:graphicData>
        </a:graphic>
      </p:graphicFrame>
      <p:graphicFrame>
        <p:nvGraphicFramePr>
          <p:cNvPr id="131" name="Object 7"/>
          <p:cNvGraphicFramePr>
            <a:graphicFrameLocks noChangeAspect="1"/>
          </p:cNvGraphicFramePr>
          <p:nvPr/>
        </p:nvGraphicFramePr>
        <p:xfrm>
          <a:off x="6985148" y="3651351"/>
          <a:ext cx="611188" cy="520700"/>
        </p:xfrm>
        <a:graphic>
          <a:graphicData uri="http://schemas.openxmlformats.org/presentationml/2006/ole">
            <p:oleObj spid="_x0000_s300041" name="Clip" r:id="rId6" imgW="1305000" imgH="1085760" progId="">
              <p:embed/>
            </p:oleObj>
          </a:graphicData>
        </a:graphic>
      </p:graphicFrame>
      <p:sp>
        <p:nvSpPr>
          <p:cNvPr id="132" name="Freeform 8"/>
          <p:cNvSpPr>
            <a:spLocks/>
          </p:cNvSpPr>
          <p:nvPr/>
        </p:nvSpPr>
        <p:spPr bwMode="auto">
          <a:xfrm>
            <a:off x="2705248" y="3390232"/>
            <a:ext cx="3348038" cy="1041352"/>
          </a:xfrm>
          <a:custGeom>
            <a:avLst/>
            <a:gdLst>
              <a:gd name="T0" fmla="*/ 1698 w 1292"/>
              <a:gd name="T1" fmla="*/ 7 h 1255"/>
              <a:gd name="T2" fmla="*/ 248 w 1292"/>
              <a:gd name="T3" fmla="*/ 177 h 1255"/>
              <a:gd name="T4" fmla="*/ 206 w 1292"/>
              <a:gd name="T5" fmla="*/ 585 h 1255"/>
              <a:gd name="T6" fmla="*/ 379 w 1292"/>
              <a:gd name="T7" fmla="*/ 928 h 1255"/>
              <a:gd name="T8" fmla="*/ 1740 w 1292"/>
              <a:gd name="T9" fmla="*/ 975 h 1255"/>
              <a:gd name="T10" fmla="*/ 4593 w 1292"/>
              <a:gd name="T11" fmla="*/ 1263 h 1255"/>
              <a:gd name="T12" fmla="*/ 7063 w 1292"/>
              <a:gd name="T13" fmla="*/ 1385 h 1255"/>
              <a:gd name="T14" fmla="*/ 8513 w 1292"/>
              <a:gd name="T15" fmla="*/ 1143 h 1255"/>
              <a:gd name="T16" fmla="*/ 9025 w 1292"/>
              <a:gd name="T17" fmla="*/ 499 h 1255"/>
              <a:gd name="T18" fmla="*/ 8555 w 1292"/>
              <a:gd name="T19" fmla="*/ 236 h 1255"/>
              <a:gd name="T20" fmla="*/ 5318 w 1292"/>
              <a:gd name="T21" fmla="*/ 128 h 1255"/>
              <a:gd name="T22" fmla="*/ 1698 w 1292"/>
              <a:gd name="T23" fmla="*/ 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292"/>
              <a:gd name="T37" fmla="*/ 0 h 1255"/>
              <a:gd name="T38" fmla="*/ 1292 w 1292"/>
              <a:gd name="T39" fmla="*/ 1255 h 125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6" name="Oval 11"/>
          <p:cNvSpPr>
            <a:spLocks noChangeArrowheads="1"/>
          </p:cNvSpPr>
          <p:nvPr/>
        </p:nvSpPr>
        <p:spPr bwMode="auto">
          <a:xfrm>
            <a:off x="2424261" y="3778351"/>
            <a:ext cx="565150" cy="1587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7" name="Line 12"/>
          <p:cNvSpPr>
            <a:spLocks noChangeShapeType="1"/>
          </p:cNvSpPr>
          <p:nvPr/>
        </p:nvSpPr>
        <p:spPr bwMode="auto">
          <a:xfrm>
            <a:off x="2424261" y="3765651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8" name="Line 13"/>
          <p:cNvSpPr>
            <a:spLocks noChangeShapeType="1"/>
          </p:cNvSpPr>
          <p:nvPr/>
        </p:nvSpPr>
        <p:spPr bwMode="auto">
          <a:xfrm>
            <a:off x="2989411" y="3765651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39" name="Rectangle 14"/>
          <p:cNvSpPr>
            <a:spLocks noChangeArrowheads="1"/>
          </p:cNvSpPr>
          <p:nvPr/>
        </p:nvSpPr>
        <p:spPr bwMode="auto">
          <a:xfrm>
            <a:off x="2424261" y="3765651"/>
            <a:ext cx="560388" cy="96838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l-SI" sz="2400">
              <a:latin typeface="Times New Roman" pitchFamily="18" charset="0"/>
            </a:endParaRPr>
          </a:p>
        </p:txBody>
      </p:sp>
      <p:sp>
        <p:nvSpPr>
          <p:cNvPr id="140" name="Oval 15"/>
          <p:cNvSpPr>
            <a:spLocks noChangeArrowheads="1"/>
          </p:cNvSpPr>
          <p:nvPr/>
        </p:nvSpPr>
        <p:spPr bwMode="auto">
          <a:xfrm>
            <a:off x="2419498" y="3651351"/>
            <a:ext cx="565150" cy="18415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41" name="Group 16"/>
          <p:cNvGrpSpPr>
            <a:grpSpLocks/>
          </p:cNvGrpSpPr>
          <p:nvPr/>
        </p:nvGrpSpPr>
        <p:grpSpPr bwMode="auto">
          <a:xfrm>
            <a:off x="2556023" y="3720742"/>
            <a:ext cx="279400" cy="77788"/>
            <a:chOff x="2848" y="848"/>
            <a:chExt cx="140" cy="98"/>
          </a:xfrm>
        </p:grpSpPr>
        <p:sp>
          <p:nvSpPr>
            <p:cNvPr id="146" name="Line 1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7" name="Line 1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8" name="Line 1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grpSp>
        <p:nvGrpSpPr>
          <p:cNvPr id="142" name="Group 20"/>
          <p:cNvGrpSpPr>
            <a:grpSpLocks/>
          </p:cNvGrpSpPr>
          <p:nvPr/>
        </p:nvGrpSpPr>
        <p:grpSpPr bwMode="auto">
          <a:xfrm flipV="1">
            <a:off x="2556023" y="3713889"/>
            <a:ext cx="279400" cy="77788"/>
            <a:chOff x="2848" y="848"/>
            <a:chExt cx="140" cy="98"/>
          </a:xfrm>
        </p:grpSpPr>
        <p:sp>
          <p:nvSpPr>
            <p:cNvPr id="143" name="Line 2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4" name="Line 2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45" name="Line 2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</p:grpSp>
      <p:sp>
        <p:nvSpPr>
          <p:cNvPr id="135" name="Line 24"/>
          <p:cNvSpPr>
            <a:spLocks noChangeShapeType="1"/>
          </p:cNvSpPr>
          <p:nvPr/>
        </p:nvSpPr>
        <p:spPr bwMode="auto">
          <a:xfrm>
            <a:off x="2422673" y="3725964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grpSp>
        <p:nvGrpSpPr>
          <p:cNvPr id="150" name="Group 26"/>
          <p:cNvGrpSpPr>
            <a:grpSpLocks/>
          </p:cNvGrpSpPr>
          <p:nvPr/>
        </p:nvGrpSpPr>
        <p:grpSpPr bwMode="auto">
          <a:xfrm>
            <a:off x="5767535" y="3725967"/>
            <a:ext cx="569913" cy="312739"/>
            <a:chOff x="1009" y="655"/>
            <a:chExt cx="359" cy="197"/>
          </a:xfrm>
        </p:grpSpPr>
        <p:sp>
          <p:nvSpPr>
            <p:cNvPr id="152" name="Oval 27"/>
            <p:cNvSpPr>
              <a:spLocks noChangeArrowheads="1"/>
            </p:cNvSpPr>
            <p:nvPr/>
          </p:nvSpPr>
          <p:spPr bwMode="auto">
            <a:xfrm>
              <a:off x="1012" y="752"/>
              <a:ext cx="356" cy="1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3" name="Line 28"/>
            <p:cNvSpPr>
              <a:spLocks noChangeShapeType="1"/>
            </p:cNvSpPr>
            <p:nvPr/>
          </p:nvSpPr>
          <p:spPr bwMode="auto">
            <a:xfrm>
              <a:off x="1012" y="727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4" name="Line 29"/>
            <p:cNvSpPr>
              <a:spLocks noChangeShapeType="1"/>
            </p:cNvSpPr>
            <p:nvPr/>
          </p:nvSpPr>
          <p:spPr bwMode="auto">
            <a:xfrm>
              <a:off x="1368" y="727"/>
              <a:ext cx="0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sp>
          <p:nvSpPr>
            <p:cNvPr id="155" name="Rectangle 30"/>
            <p:cNvSpPr>
              <a:spLocks noChangeArrowheads="1"/>
            </p:cNvSpPr>
            <p:nvPr/>
          </p:nvSpPr>
          <p:spPr bwMode="auto">
            <a:xfrm>
              <a:off x="1012" y="727"/>
              <a:ext cx="353" cy="61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l-SI" sz="2400">
                <a:latin typeface="Times New Roman" pitchFamily="18" charset="0"/>
              </a:endParaRPr>
            </a:p>
          </p:txBody>
        </p:sp>
        <p:sp>
          <p:nvSpPr>
            <p:cNvPr id="156" name="Oval 31"/>
            <p:cNvSpPr>
              <a:spLocks noChangeArrowheads="1"/>
            </p:cNvSpPr>
            <p:nvPr/>
          </p:nvSpPr>
          <p:spPr bwMode="auto">
            <a:xfrm>
              <a:off x="1009" y="655"/>
              <a:ext cx="356" cy="1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l-SI"/>
            </a:p>
          </p:txBody>
        </p:sp>
        <p:grpSp>
          <p:nvGrpSpPr>
            <p:cNvPr id="157" name="Group 32"/>
            <p:cNvGrpSpPr>
              <a:grpSpLocks/>
            </p:cNvGrpSpPr>
            <p:nvPr/>
          </p:nvGrpSpPr>
          <p:grpSpPr bwMode="auto">
            <a:xfrm>
              <a:off x="1102" y="684"/>
              <a:ext cx="168" cy="48"/>
              <a:chOff x="2839" y="1125"/>
              <a:chExt cx="133" cy="91"/>
            </a:xfrm>
          </p:grpSpPr>
          <p:sp>
            <p:nvSpPr>
              <p:cNvPr id="162" name="Line 33"/>
              <p:cNvSpPr>
                <a:spLocks noChangeShapeType="1"/>
              </p:cNvSpPr>
              <p:nvPr/>
            </p:nvSpPr>
            <p:spPr bwMode="auto">
              <a:xfrm flipV="1">
                <a:off x="2839" y="1132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3" name="Line 34"/>
              <p:cNvSpPr>
                <a:spLocks noChangeShapeType="1"/>
              </p:cNvSpPr>
              <p:nvPr/>
            </p:nvSpPr>
            <p:spPr bwMode="auto">
              <a:xfrm>
                <a:off x="2928" y="121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4" name="Line 35"/>
              <p:cNvSpPr>
                <a:spLocks noChangeShapeType="1"/>
              </p:cNvSpPr>
              <p:nvPr/>
            </p:nvSpPr>
            <p:spPr bwMode="auto">
              <a:xfrm>
                <a:off x="2883" y="1125"/>
                <a:ext cx="52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  <p:grpSp>
          <p:nvGrpSpPr>
            <p:cNvPr id="158" name="Group 36"/>
            <p:cNvGrpSpPr>
              <a:grpSpLocks/>
            </p:cNvGrpSpPr>
            <p:nvPr/>
          </p:nvGrpSpPr>
          <p:grpSpPr bwMode="auto">
            <a:xfrm flipV="1">
              <a:off x="1098" y="699"/>
              <a:ext cx="176" cy="48"/>
              <a:chOff x="2850" y="1136"/>
              <a:chExt cx="140" cy="93"/>
            </a:xfrm>
          </p:grpSpPr>
          <p:sp>
            <p:nvSpPr>
              <p:cNvPr id="159" name="Line 37"/>
              <p:cNvSpPr>
                <a:spLocks noChangeShapeType="1"/>
              </p:cNvSpPr>
              <p:nvPr/>
            </p:nvSpPr>
            <p:spPr bwMode="auto">
              <a:xfrm flipV="1">
                <a:off x="2850" y="1144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0" name="Line 38"/>
              <p:cNvSpPr>
                <a:spLocks noChangeShapeType="1"/>
              </p:cNvSpPr>
              <p:nvPr/>
            </p:nvSpPr>
            <p:spPr bwMode="auto">
              <a:xfrm>
                <a:off x="2946" y="1228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  <p:sp>
            <p:nvSpPr>
              <p:cNvPr id="161" name="Line 39"/>
              <p:cNvSpPr>
                <a:spLocks noChangeShapeType="1"/>
              </p:cNvSpPr>
              <p:nvPr/>
            </p:nvSpPr>
            <p:spPr bwMode="auto">
              <a:xfrm>
                <a:off x="2896" y="1136"/>
                <a:ext cx="52" cy="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l-SI"/>
              </a:p>
            </p:txBody>
          </p:sp>
        </p:grpSp>
      </p:grpSp>
      <p:sp>
        <p:nvSpPr>
          <p:cNvPr id="151" name="Line 40"/>
          <p:cNvSpPr>
            <a:spLocks noChangeShapeType="1"/>
          </p:cNvSpPr>
          <p:nvPr/>
        </p:nvSpPr>
        <p:spPr bwMode="auto">
          <a:xfrm>
            <a:off x="5770710" y="3800577"/>
            <a:ext cx="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65" name="Line 41"/>
          <p:cNvSpPr>
            <a:spLocks noChangeShapeType="1"/>
          </p:cNvSpPr>
          <p:nvPr/>
        </p:nvSpPr>
        <p:spPr bwMode="auto">
          <a:xfrm>
            <a:off x="1813073" y="3852964"/>
            <a:ext cx="606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66" name="Line 42"/>
          <p:cNvSpPr>
            <a:spLocks noChangeShapeType="1"/>
          </p:cNvSpPr>
          <p:nvPr/>
        </p:nvSpPr>
        <p:spPr bwMode="auto">
          <a:xfrm flipH="1">
            <a:off x="6332685" y="3899001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sl-SI"/>
          </a:p>
        </p:txBody>
      </p:sp>
      <p:sp>
        <p:nvSpPr>
          <p:cNvPr id="167" name="Line 43"/>
          <p:cNvSpPr>
            <a:spLocks noChangeShapeType="1"/>
          </p:cNvSpPr>
          <p:nvPr/>
        </p:nvSpPr>
        <p:spPr bwMode="auto">
          <a:xfrm flipV="1">
            <a:off x="2659210" y="3938689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68" name="Line 44"/>
          <p:cNvSpPr>
            <a:spLocks noChangeShapeType="1"/>
          </p:cNvSpPr>
          <p:nvPr/>
        </p:nvSpPr>
        <p:spPr bwMode="auto">
          <a:xfrm flipV="1">
            <a:off x="7342460" y="4011714"/>
            <a:ext cx="0" cy="500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69" name="Text Box 45"/>
          <p:cNvSpPr txBox="1">
            <a:spLocks noChangeArrowheads="1"/>
          </p:cNvSpPr>
          <p:nvPr/>
        </p:nvSpPr>
        <p:spPr bwMode="auto">
          <a:xfrm>
            <a:off x="2281385" y="4438751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  <p:sp>
        <p:nvSpPr>
          <p:cNvPr id="170" name="Text Box 46"/>
          <p:cNvSpPr txBox="1">
            <a:spLocks noChangeArrowheads="1"/>
          </p:cNvSpPr>
          <p:nvPr/>
        </p:nvSpPr>
        <p:spPr bwMode="auto">
          <a:xfrm>
            <a:off x="6964635" y="4511776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IPsec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29973</TotalTime>
  <Words>949</Words>
  <Application>Microsoft Macintosh PowerPoint</Application>
  <PresentationFormat>On-screen Show (4:3)</PresentationFormat>
  <Paragraphs>203</Paragraphs>
  <Slides>17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Flow</vt:lpstr>
      <vt:lpstr>Clip</vt:lpstr>
      <vt:lpstr>Komunikacijski protokoli in omrežna varnost</vt:lpstr>
      <vt:lpstr>IPSec</vt:lpstr>
      <vt:lpstr>Navidezna zasebna omrežja (VPN) </vt:lpstr>
      <vt:lpstr>Slide 4</vt:lpstr>
      <vt:lpstr>Implementacija IPsec</vt:lpstr>
      <vt:lpstr>Vzpostavitev SA</vt:lpstr>
      <vt:lpstr>Dva načina komunikacije</vt:lpstr>
      <vt:lpstr>IPsec Transport Mode</vt:lpstr>
      <vt:lpstr>IPsec – tunneling mode</vt:lpstr>
      <vt:lpstr>IPsec datagram: tunnel mode in ESP</vt:lpstr>
      <vt:lpstr>IPsec datagram: tunnel mode in ESP</vt:lpstr>
      <vt:lpstr>IPsec datagram: tunnel mode in ESP</vt:lpstr>
      <vt:lpstr>IPsec datagram: tunnel mode in ESP</vt:lpstr>
      <vt:lpstr>IPsec datagram: tunnel mode in ESP</vt:lpstr>
      <vt:lpstr>IPsec datagram: tunnel mode in ESP</vt:lpstr>
      <vt:lpstr>Kako izbrati datagrame za IPsec zaščito?</vt:lpstr>
      <vt:lpstr>Kakšno zaščito ponuja IPsec?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Zoran Bosnić</dc:creator>
  <cp:lastModifiedBy>Andrej (Andy) Brodnik</cp:lastModifiedBy>
  <cp:revision>1072</cp:revision>
  <cp:lastPrinted>2010-11-12T05:39:48Z</cp:lastPrinted>
  <dcterms:created xsi:type="dcterms:W3CDTF">2010-12-09T15:21:14Z</dcterms:created>
  <dcterms:modified xsi:type="dcterms:W3CDTF">2010-12-09T15:21:48Z</dcterms:modified>
</cp:coreProperties>
</file>